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themeOverride+xml" PartName="/ppt/theme/themeOverride3.xml"/>
  <Override ContentType="application/vnd.openxmlformats-officedocument.themeOverride+xml" PartName="/ppt/theme/themeOverride2.xml"/>
  <Override ContentType="application/vnd.openxmlformats-officedocument.themeOverride+xml" PartName="/ppt/theme/themeOverride4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iC4vCtR/Y2V3Dot/v11YAXTJM1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7D282A-C9F6-4D3D-ABE2-B86FEDA392D9}">
  <a:tblStyle styleId="{9B7D282A-C9F6-4D3D-ABE2-B86FEDA392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15BB1931-7025-427A-ABF6-A3A31CBAC98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AF57E775-2085-4581-9801-76DAF4563A6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../embeddings/oleObject1.bin"/><Relationship Id="rId4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Sheet1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Sheet2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themeOverride" Target="../theme/themeOverride4.xml"/><Relationship Id="rId4" Type="http://schemas.openxmlformats.org/officeDocument/2006/relationships/package" Target="../embeddings/Microsoft_Excel_Sheet3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'Attrition By Experience'!$B$3:$B$37</c:f>
              <c:strCache>
                <c:ptCount val="35"/>
                <c:pt idx="0">
                  <c:v>1</c:v>
                </c:pt>
                <c:pt idx="4">
                  <c:v>5</c:v>
                </c:pt>
                <c:pt idx="9">
                  <c:v>10</c:v>
                </c:pt>
                <c:pt idx="14">
                  <c:v>15</c:v>
                </c:pt>
                <c:pt idx="19">
                  <c:v>20</c:v>
                </c:pt>
                <c:pt idx="24">
                  <c:v>25</c:v>
                </c:pt>
                <c:pt idx="29">
                  <c:v>30</c:v>
                </c:pt>
                <c:pt idx="34">
                  <c:v>35+</c:v>
                </c:pt>
              </c:strCache>
            </c:strRef>
          </c:cat>
          <c:val>
            <c:numRef>
              <c:f>'Attrition By Experience'!$F$2:$F$37</c:f>
              <c:numCache>
                <c:formatCode>0.00%</c:formatCode>
                <c:ptCount val="36"/>
                <c:pt idx="1">
                  <c:v>0.17979999999999999</c:v>
                </c:pt>
                <c:pt idx="2">
                  <c:v>0.13950000000000001</c:v>
                </c:pt>
                <c:pt idx="3">
                  <c:v>0.14219999999999999</c:v>
                </c:pt>
                <c:pt idx="4">
                  <c:v>0.1454</c:v>
                </c:pt>
                <c:pt idx="5">
                  <c:v>0.1714</c:v>
                </c:pt>
                <c:pt idx="6">
                  <c:v>0.12429999999999999</c:v>
                </c:pt>
                <c:pt idx="7">
                  <c:v>9.4899999999999998E-2</c:v>
                </c:pt>
                <c:pt idx="8">
                  <c:v>9.2299999999999993E-2</c:v>
                </c:pt>
                <c:pt idx="9">
                  <c:v>8.3099999999999993E-2</c:v>
                </c:pt>
                <c:pt idx="10">
                  <c:v>7.9299999999999995E-2</c:v>
                </c:pt>
                <c:pt idx="11">
                  <c:v>7.6300000000000007E-2</c:v>
                </c:pt>
                <c:pt idx="12">
                  <c:v>6.0999999999999999E-2</c:v>
                </c:pt>
                <c:pt idx="13">
                  <c:v>5.4899999999999997E-2</c:v>
                </c:pt>
                <c:pt idx="14">
                  <c:v>5.8000000000000003E-2</c:v>
                </c:pt>
                <c:pt idx="15">
                  <c:v>5.8900000000000001E-2</c:v>
                </c:pt>
                <c:pt idx="16">
                  <c:v>5.4199999999999998E-2</c:v>
                </c:pt>
                <c:pt idx="17">
                  <c:v>4.5100000000000001E-2</c:v>
                </c:pt>
                <c:pt idx="18">
                  <c:v>4.2000000000000003E-2</c:v>
                </c:pt>
                <c:pt idx="19">
                  <c:v>4.24E-2</c:v>
                </c:pt>
                <c:pt idx="20">
                  <c:v>5.45E-2</c:v>
                </c:pt>
                <c:pt idx="21">
                  <c:v>5.7299999999999997E-2</c:v>
                </c:pt>
                <c:pt idx="22">
                  <c:v>4.9799999999999997E-2</c:v>
                </c:pt>
                <c:pt idx="23">
                  <c:v>4.5900000000000003E-2</c:v>
                </c:pt>
                <c:pt idx="24">
                  <c:v>5.9499999999999997E-2</c:v>
                </c:pt>
                <c:pt idx="25">
                  <c:v>5.2999999999999999E-2</c:v>
                </c:pt>
                <c:pt idx="26">
                  <c:v>7.0199999999999999E-2</c:v>
                </c:pt>
                <c:pt idx="27">
                  <c:v>7.3700000000000002E-2</c:v>
                </c:pt>
                <c:pt idx="28">
                  <c:v>0.11749999999999999</c:v>
                </c:pt>
                <c:pt idx="29">
                  <c:v>0.2185</c:v>
                </c:pt>
                <c:pt idx="30">
                  <c:v>0.25</c:v>
                </c:pt>
                <c:pt idx="31">
                  <c:v>0.20979999999999999</c:v>
                </c:pt>
                <c:pt idx="32">
                  <c:v>0.20419999999999999</c:v>
                </c:pt>
                <c:pt idx="33">
                  <c:v>0.20710000000000001</c:v>
                </c:pt>
                <c:pt idx="34">
                  <c:v>0.15490000000000001</c:v>
                </c:pt>
                <c:pt idx="35">
                  <c:v>0.248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6-4B6D-8440-70A77D7FF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706544"/>
        <c:axId val="621707024"/>
      </c:lineChart>
      <c:catAx>
        <c:axId val="62170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707024"/>
        <c:crosses val="autoZero"/>
        <c:auto val="1"/>
        <c:lblAlgn val="ctr"/>
        <c:lblOffset val="100"/>
        <c:noMultiLvlLbl val="0"/>
      </c:catAx>
      <c:valAx>
        <c:axId val="62170702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70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EPP Enrollment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1'!$B$2:$I$2</c:f>
              <c:strCache>
                <c:ptCount val="8"/>
                <c:pt idx="0">
                  <c:v>Alternate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 1'!$J$1:$N$1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'Sheet 1'!$J$2:$N$2</c:f>
              <c:numCache>
                <c:formatCode>#,##0;\-#,##0</c:formatCode>
                <c:ptCount val="5"/>
                <c:pt idx="0">
                  <c:v>7332</c:v>
                </c:pt>
                <c:pt idx="1">
                  <c:v>8698</c:v>
                </c:pt>
                <c:pt idx="2">
                  <c:v>9352</c:v>
                </c:pt>
                <c:pt idx="3">
                  <c:v>10209</c:v>
                </c:pt>
                <c:pt idx="4">
                  <c:v>10303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E9-4B4D-A7F3-C2EC5D816A51}"/>
            </c:ext>
          </c:extLst>
        </c:ser>
        <c:ser>
          <c:idx val="1"/>
          <c:order val="1"/>
          <c:tx>
            <c:strRef>
              <c:f>'Sheet 1'!$B$3:$I$3</c:f>
              <c:strCache>
                <c:ptCount val="8"/>
                <c:pt idx="0">
                  <c:v>Traditional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1'!$J$1:$N$1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'Sheet 1'!$J$3:$N$3</c:f>
              <c:numCache>
                <c:formatCode>#,##0;\-#,##0</c:formatCode>
                <c:ptCount val="5"/>
                <c:pt idx="0">
                  <c:v>9831</c:v>
                </c:pt>
                <c:pt idx="1">
                  <c:v>9674</c:v>
                </c:pt>
                <c:pt idx="2">
                  <c:v>7990</c:v>
                </c:pt>
                <c:pt idx="3">
                  <c:v>7177</c:v>
                </c:pt>
                <c:pt idx="4">
                  <c:v>6329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E9-4B4D-A7F3-C2EC5D816A51}"/>
            </c:ext>
          </c:extLst>
        </c:ser>
        <c:ser>
          <c:idx val="2"/>
          <c:order val="2"/>
          <c:tx>
            <c:strRef>
              <c:f>'Sheet 1'!$B$4:$I$4</c:f>
              <c:strCache>
                <c:ptCount val="8"/>
                <c:pt idx="0">
                  <c:v>Combined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1'!$J$1:$N$1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'Sheet 1'!$J$4:$N$4</c:f>
              <c:numCache>
                <c:formatCode>#,##0;\-#,##0</c:formatCode>
                <c:ptCount val="5"/>
                <c:pt idx="0">
                  <c:v>17163</c:v>
                </c:pt>
                <c:pt idx="1">
                  <c:v>18372</c:v>
                </c:pt>
                <c:pt idx="2">
                  <c:v>17342</c:v>
                </c:pt>
                <c:pt idx="3">
                  <c:v>17386</c:v>
                </c:pt>
                <c:pt idx="4">
                  <c:v>16632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E9-4B4D-A7F3-C2EC5D816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623647"/>
        <c:axId val="452629407"/>
      </c:lineChart>
      <c:catAx>
        <c:axId val="45262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629407"/>
        <c:crosses val="autoZero"/>
        <c:auto val="1"/>
        <c:lblAlgn val="ctr"/>
        <c:lblOffset val="100"/>
        <c:noMultiLvlLbl val="0"/>
      </c:catAx>
      <c:valAx>
        <c:axId val="452629407"/>
        <c:scaling>
          <c:orientation val="minMax"/>
        </c:scaling>
        <c:delete val="0"/>
        <c:axPos val="l"/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623647"/>
        <c:crosses val="autoZero"/>
        <c:crossBetween val="between"/>
      </c:valAx>
      <c:spPr>
        <a:solidFill>
          <a:srgbClr val="70AD47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0" baseline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EPP Completion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1'!$A$9</c:f>
              <c:strCache>
                <c:ptCount val="1"/>
                <c:pt idx="0">
                  <c:v>Alternate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'Sheet 1'!$B$8:$F$8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0_);\(0\)">
                  <c:v>2025</c:v>
                </c:pt>
              </c:numCache>
            </c:numRef>
          </c:cat>
          <c:val>
            <c:numRef>
              <c:f>'Sheet 1'!$B$9:$F$9</c:f>
              <c:numCache>
                <c:formatCode>General</c:formatCode>
                <c:ptCount val="5"/>
                <c:pt idx="0">
                  <c:v>1619</c:v>
                </c:pt>
                <c:pt idx="1">
                  <c:v>1503</c:v>
                </c:pt>
                <c:pt idx="2">
                  <c:v>1614</c:v>
                </c:pt>
                <c:pt idx="3">
                  <c:v>1692</c:v>
                </c:pt>
                <c:pt idx="4">
                  <c:v>1630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9B-43F7-BF17-857E6777CB5E}"/>
            </c:ext>
          </c:extLst>
        </c:ser>
        <c:ser>
          <c:idx val="1"/>
          <c:order val="1"/>
          <c:tx>
            <c:strRef>
              <c:f>'Sheet 1'!$A$10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'Sheet 1'!$B$8:$F$8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0_);\(0\)">
                  <c:v>2025</c:v>
                </c:pt>
              </c:numCache>
            </c:numRef>
          </c:cat>
          <c:val>
            <c:numRef>
              <c:f>'Sheet 1'!$B$10:$F$10</c:f>
              <c:numCache>
                <c:formatCode>General</c:formatCode>
                <c:ptCount val="5"/>
                <c:pt idx="0">
                  <c:v>2828</c:v>
                </c:pt>
                <c:pt idx="1">
                  <c:v>2894</c:v>
                </c:pt>
                <c:pt idx="2">
                  <c:v>2626</c:v>
                </c:pt>
                <c:pt idx="3">
                  <c:v>2096</c:v>
                </c:pt>
                <c:pt idx="4">
                  <c:v>2088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9B-43F7-BF17-857E6777CB5E}"/>
            </c:ext>
          </c:extLst>
        </c:ser>
        <c:ser>
          <c:idx val="2"/>
          <c:order val="2"/>
          <c:tx>
            <c:strRef>
              <c:f>'Sheet 1'!$A$11</c:f>
              <c:strCache>
                <c:ptCount val="1"/>
                <c:pt idx="0">
                  <c:v>Combined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'Sheet 1'!$B$8:$F$8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0_);\(0\)">
                  <c:v>2025</c:v>
                </c:pt>
              </c:numCache>
            </c:numRef>
          </c:cat>
          <c:val>
            <c:numRef>
              <c:f>'Sheet 1'!$B$11:$F$11</c:f>
              <c:numCache>
                <c:formatCode>General</c:formatCode>
                <c:ptCount val="5"/>
                <c:pt idx="0">
                  <c:v>4447</c:v>
                </c:pt>
                <c:pt idx="1">
                  <c:v>4397</c:v>
                </c:pt>
                <c:pt idx="2">
                  <c:v>4240</c:v>
                </c:pt>
                <c:pt idx="3">
                  <c:v>3788</c:v>
                </c:pt>
                <c:pt idx="4">
                  <c:v>3718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9B-43F7-BF17-857E6777C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834623"/>
        <c:axId val="339843263"/>
      </c:lineChart>
      <c:catAx>
        <c:axId val="3398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43263"/>
        <c:crosses val="autoZero"/>
        <c:auto val="1"/>
        <c:lblAlgn val="ctr"/>
        <c:lblOffset val="100"/>
        <c:noMultiLvlLbl val="0"/>
      </c:catAx>
      <c:valAx>
        <c:axId val="339843263"/>
        <c:scaling>
          <c:orientation val="minMax"/>
          <c:max val="2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34623"/>
        <c:crosses val="autoZero"/>
        <c:crossBetween val="between"/>
      </c:valAx>
      <c:spPr>
        <a:solidFill>
          <a:srgbClr val="70AD47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 i="0" baseline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79089152317498"/>
          <c:y val="3.2023282324546452E-2"/>
          <c:w val="0.71700095180410139"/>
          <c:h val="0.80707336311628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'Licensure History'!$B$13</c:f>
              <c:strCache>
                <c:ptCount val="1"/>
                <c:pt idx="0">
                  <c:v>Percentage Attrition - Enrolled in BTSP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7E75936-5601-4958-B8D1-93FBF81C990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A0D229B-A823-4704-90B2-6619A651409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E6A-4D44-AAFA-92F7B90DBD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018A7E-27B7-4D5E-8036-EE9A996882B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E2ED077-C408-451E-9ABF-497AE582CDD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E6A-4D44-AAFA-92F7B90DBD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387CEF7-B8A0-4194-B1D9-58C95CB498B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93E647B-08F6-4DF1-B39C-59BF9D14F8B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E6A-4D44-AAFA-92F7B90DBD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D9092B-9B29-4728-82D2-306C6017541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CF388C3-49BA-4614-9C40-0877EAC972E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E6A-4D44-AAFA-92F7B90DBD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93ED9AF-3DCF-4C78-B1E3-FE15AA1175D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3B3649B-212C-468F-82FC-E427CF9F72D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E6A-4D44-AAFA-92F7B90DBD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ECADD4E-6AD7-49B2-8C98-1D4EDECDBB9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8B6B5DB-6CD6-415C-88A3-7BCEB4E3532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E6A-4D44-AAFA-92F7B90DBD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50EBD6-BE01-47BD-8892-7916F34EE46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FAB0CCE-4DBB-4D07-8BDE-DBE57D4C7A9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E6A-4D44-AAFA-92F7B90DBD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63A6B37-45FB-4C58-89FF-2CE4FFB465F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49E71E1-062C-4B99-B932-B1FDFFC8556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E6A-4D44-AAFA-92F7B90DBD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F6DA84D-CD47-43E2-B3DC-6F0B5C05D1A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CE22A96-504F-47D8-B316-F15371F750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E6A-4D44-AAFA-92F7B90DB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'Licensure History'!$A$14:$A$22</c:f>
              <c:strCache>
                <c:ptCount val="9"/>
                <c:pt idx="0">
                  <c:v>All Teachers</c:v>
                </c:pt>
                <c:pt idx="1">
                  <c:v>CPL</c:v>
                </c:pt>
                <c:pt idx="2">
                  <c:v>International</c:v>
                </c:pt>
                <c:pt idx="3">
                  <c:v>Limited</c:v>
                </c:pt>
                <c:pt idx="4">
                  <c:v>CTERestricted/JROTC</c:v>
                </c:pt>
                <c:pt idx="5">
                  <c:v>IPL</c:v>
                </c:pt>
                <c:pt idx="6">
                  <c:v>Residency</c:v>
                </c:pt>
                <c:pt idx="7">
                  <c:v>Emergency</c:v>
                </c:pt>
                <c:pt idx="8">
                  <c:v>Permit to teach</c:v>
                </c:pt>
              </c:strCache>
            </c:strRef>
          </c:cat>
          <c:val>
            <c:numRef>
              <c:f>'Licensure History'!$B$14:$B$22</c:f>
              <c:numCache>
                <c:formatCode>0.0%</c:formatCode>
                <c:ptCount val="9"/>
                <c:pt idx="0">
                  <c:v>0.14719354087415573</c:v>
                </c:pt>
                <c:pt idx="1">
                  <c:v>0.1650485436893204</c:v>
                </c:pt>
                <c:pt idx="2">
                  <c:v>4.6583850931677016E-2</c:v>
                </c:pt>
                <c:pt idx="3">
                  <c:v>0.17948717948717949</c:v>
                </c:pt>
                <c:pt idx="4">
                  <c:v>0.125</c:v>
                </c:pt>
                <c:pt idx="5">
                  <c:v>0.11207854761022601</c:v>
                </c:pt>
                <c:pt idx="6">
                  <c:v>0.14304291287386217</c:v>
                </c:pt>
                <c:pt idx="7">
                  <c:v>0.20800850460666195</c:v>
                </c:pt>
                <c:pt idx="8">
                  <c:v>0.18312101910828024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'Licensure History'!$D$14:$D$22</c15:f>
                <c15:dlblRangeCache>
                  <c:ptCount val="9"/>
                  <c:pt idx="0">
                    <c:v>1896</c:v>
                  </c:pt>
                  <c:pt idx="1">
                    <c:v>51</c:v>
                  </c:pt>
                  <c:pt idx="2">
                    <c:v>15</c:v>
                  </c:pt>
                  <c:pt idx="3">
                    <c:v>7</c:v>
                  </c:pt>
                  <c:pt idx="4">
                    <c:v>43</c:v>
                  </c:pt>
                  <c:pt idx="5">
                    <c:v>605</c:v>
                  </c:pt>
                  <c:pt idx="6">
                    <c:v>330</c:v>
                  </c:pt>
                  <c:pt idx="7">
                    <c:v>587</c:v>
                  </c:pt>
                  <c:pt idx="8">
                    <c:v>115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0E6A-4D44-AAFA-92F7B90DBD75}"/>
            </c:ext>
          </c:extLst>
        </c:ser>
        <c:ser>
          <c:idx val="3"/>
          <c:order val="3"/>
          <c:tx>
            <c:strRef>
              <c:f>'Licensure History'!$E$13</c:f>
              <c:strCache>
                <c:ptCount val="1"/>
                <c:pt idx="0">
                  <c:v>Percentage Attrition - Not Enrolled in BTSP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BDBC0B-A7D0-49FE-B5DE-2168CD59BB2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A12F755-113F-49E6-B72A-612AAA9B481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E6A-4D44-AAFA-92F7B90DBD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6F6AF8-F318-4655-9E7A-19B43CDC7A0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FC507DB-3EA6-423A-B63C-D60775342B1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E6A-4D44-AAFA-92F7B90DBD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9B738A-1678-46C1-A3ED-24ECC8AD5B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82029D2-4CBF-4B5D-8D96-C380F085C48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E6A-4D44-AAFA-92F7B90DBD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031BF97-0E1A-4324-82C2-A186AE14EF0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186CD5B-5630-4AEA-94C7-0831686872C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E6A-4D44-AAFA-92F7B90DBD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BEAD542-092B-4A5A-8DB3-EA48F040861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F066619-1B35-4983-A918-F85F36ADAE8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E6A-4D44-AAFA-92F7B90DBD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D944E9D-CDEC-47F4-B4C9-0320D16A41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6D5B60F-4696-4801-B455-64009679F44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E6A-4D44-AAFA-92F7B90DBD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3C4F20F-5D3F-42A2-B709-641B9F788D6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DFC5B79-105C-4802-ADB5-A7782E92ACF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E6A-4D44-AAFA-92F7B90DBD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78E6C81-D1F3-4420-9B69-8C63882B457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F5AE211-764B-4ED9-AC54-219F2251865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E6A-4D44-AAFA-92F7B90DBD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B7DA3CE-ED77-4ECA-9252-4CAC8BA2F16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AB21F85-4764-4AA6-9F79-5F20E4F2B27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E6A-4D44-AAFA-92F7B90DB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'Licensure History'!$A$14:$A$22</c:f>
              <c:strCache>
                <c:ptCount val="9"/>
                <c:pt idx="0">
                  <c:v>All Teachers</c:v>
                </c:pt>
                <c:pt idx="1">
                  <c:v>CPL</c:v>
                </c:pt>
                <c:pt idx="2">
                  <c:v>International</c:v>
                </c:pt>
                <c:pt idx="3">
                  <c:v>Limited</c:v>
                </c:pt>
                <c:pt idx="4">
                  <c:v>CTERestricted/JROTC</c:v>
                </c:pt>
                <c:pt idx="5">
                  <c:v>IPL</c:v>
                </c:pt>
                <c:pt idx="6">
                  <c:v>Residency</c:v>
                </c:pt>
                <c:pt idx="7">
                  <c:v>Emergency</c:v>
                </c:pt>
                <c:pt idx="8">
                  <c:v>Permit to teach</c:v>
                </c:pt>
              </c:strCache>
            </c:strRef>
          </c:cat>
          <c:val>
            <c:numRef>
              <c:f>'Licensure History'!$E$14:$E$22</c:f>
              <c:numCache>
                <c:formatCode>0.0%</c:formatCode>
                <c:ptCount val="9"/>
                <c:pt idx="0">
                  <c:v>0.10053907174475173</c:v>
                </c:pt>
                <c:pt idx="1">
                  <c:v>7.8794102074542335E-2</c:v>
                </c:pt>
                <c:pt idx="2">
                  <c:v>0.12042682926829268</c:v>
                </c:pt>
                <c:pt idx="3">
                  <c:v>0.10842293906810035</c:v>
                </c:pt>
                <c:pt idx="4">
                  <c:v>0.10344827586206896</c:v>
                </c:pt>
                <c:pt idx="5">
                  <c:v>0.14110671936758892</c:v>
                </c:pt>
                <c:pt idx="6">
                  <c:v>0.15522800552740673</c:v>
                </c:pt>
                <c:pt idx="7">
                  <c:v>0.27404193781634129</c:v>
                </c:pt>
                <c:pt idx="8">
                  <c:v>0.1969309462915601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'Licensure History'!$G$14:$G$22</c15:f>
                <c15:dlblRangeCache>
                  <c:ptCount val="9"/>
                  <c:pt idx="0">
                    <c:v>6882</c:v>
                  </c:pt>
                  <c:pt idx="1">
                    <c:v>4911</c:v>
                  </c:pt>
                  <c:pt idx="2">
                    <c:v>316</c:v>
                  </c:pt>
                  <c:pt idx="3">
                    <c:v>121</c:v>
                  </c:pt>
                  <c:pt idx="4">
                    <c:v>27</c:v>
                  </c:pt>
                  <c:pt idx="5">
                    <c:v>714</c:v>
                  </c:pt>
                  <c:pt idx="6">
                    <c:v>337</c:v>
                  </c:pt>
                  <c:pt idx="7">
                    <c:v>379</c:v>
                  </c:pt>
                  <c:pt idx="8">
                    <c:v>77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0E6A-4D44-AAFA-92F7B90D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845487"/>
        <c:axId val="19084644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'Licensure History'!$C$13</c15:sqref>
                        </c15:formulaRef>
                      </c:ext>
                    </c:extLst>
                    <c:strCache>
                      <c:ptCount val="1"/>
                      <c:pt idx="0">
                        <c:v>Total Number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'Licensure History'!$A$14:$A$22</c15:sqref>
                        </c15:formulaRef>
                      </c:ext>
                    </c:extLst>
                    <c:strCache>
                      <c:ptCount val="9"/>
                      <c:pt idx="0">
                        <c:v>All Teachers</c:v>
                      </c:pt>
                      <c:pt idx="1">
                        <c:v>CPL</c:v>
                      </c:pt>
                      <c:pt idx="2">
                        <c:v>International</c:v>
                      </c:pt>
                      <c:pt idx="3">
                        <c:v>Limited</c:v>
                      </c:pt>
                      <c:pt idx="4">
                        <c:v>CTERestricted/JROTC</c:v>
                      </c:pt>
                      <c:pt idx="5">
                        <c:v>IPL</c:v>
                      </c:pt>
                      <c:pt idx="6">
                        <c:v>Residency</c:v>
                      </c:pt>
                      <c:pt idx="7">
                        <c:v>Emergency</c:v>
                      </c:pt>
                      <c:pt idx="8">
                        <c:v>Permit to teach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'Licensure History'!$C$14:$C$22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12881</c:v>
                      </c:pt>
                      <c:pt idx="1">
                        <c:v>309</c:v>
                      </c:pt>
                      <c:pt idx="2">
                        <c:v>322</c:v>
                      </c:pt>
                      <c:pt idx="3">
                        <c:v>39</c:v>
                      </c:pt>
                      <c:pt idx="4">
                        <c:v>344</c:v>
                      </c:pt>
                      <c:pt idx="5">
                        <c:v>5398</c:v>
                      </c:pt>
                      <c:pt idx="6">
                        <c:v>2307</c:v>
                      </c:pt>
                      <c:pt idx="7">
                        <c:v>2822</c:v>
                      </c:pt>
                      <c:pt idx="8">
                        <c:v>628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0E6A-4D44-AAFA-92F7B90DBD7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History'!$D$13</c15:sqref>
                        </c15:formulaRef>
                      </c:ext>
                    </c:extLst>
                    <c:strCache>
                      <c:ptCount val="1"/>
                      <c:pt idx="0">
                        <c:v>Number Leaving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History'!$A$14:$A$22</c15:sqref>
                        </c15:formulaRef>
                      </c:ext>
                    </c:extLst>
                    <c:strCache>
                      <c:ptCount val="9"/>
                      <c:pt idx="0">
                        <c:v>All Teachers</c:v>
                      </c:pt>
                      <c:pt idx="1">
                        <c:v>CPL</c:v>
                      </c:pt>
                      <c:pt idx="2">
                        <c:v>International</c:v>
                      </c:pt>
                      <c:pt idx="3">
                        <c:v>Limited</c:v>
                      </c:pt>
                      <c:pt idx="4">
                        <c:v>CTERestricted/JROTC</c:v>
                      </c:pt>
                      <c:pt idx="5">
                        <c:v>IPL</c:v>
                      </c:pt>
                      <c:pt idx="6">
                        <c:v>Residency</c:v>
                      </c:pt>
                      <c:pt idx="7">
                        <c:v>Emergency</c:v>
                      </c:pt>
                      <c:pt idx="8">
                        <c:v>Permit to teach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History'!$D$14:$D$22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1896</c:v>
                      </c:pt>
                      <c:pt idx="1">
                        <c:v>51</c:v>
                      </c:pt>
                      <c:pt idx="2">
                        <c:v>15</c:v>
                      </c:pt>
                      <c:pt idx="3">
                        <c:v>7</c:v>
                      </c:pt>
                      <c:pt idx="4">
                        <c:v>43</c:v>
                      </c:pt>
                      <c:pt idx="5">
                        <c:v>605</c:v>
                      </c:pt>
                      <c:pt idx="6">
                        <c:v>330</c:v>
                      </c:pt>
                      <c:pt idx="7">
                        <c:v>587</c:v>
                      </c:pt>
                      <c:pt idx="8">
                        <c:v>115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E6A-4D44-AAFA-92F7B90DBD7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History'!$F$13</c15:sqref>
                        </c15:formulaRef>
                      </c:ext>
                    </c:extLst>
                    <c:strCache>
                      <c:ptCount val="1"/>
                      <c:pt idx="0">
                        <c:v>Total Number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History'!$A$14:$A$22</c15:sqref>
                        </c15:formulaRef>
                      </c:ext>
                    </c:extLst>
                    <c:strCache>
                      <c:ptCount val="9"/>
                      <c:pt idx="0">
                        <c:v>All Teachers</c:v>
                      </c:pt>
                      <c:pt idx="1">
                        <c:v>CPL</c:v>
                      </c:pt>
                      <c:pt idx="2">
                        <c:v>International</c:v>
                      </c:pt>
                      <c:pt idx="3">
                        <c:v>Limited</c:v>
                      </c:pt>
                      <c:pt idx="4">
                        <c:v>CTERestricted/JROTC</c:v>
                      </c:pt>
                      <c:pt idx="5">
                        <c:v>IPL</c:v>
                      </c:pt>
                      <c:pt idx="6">
                        <c:v>Residency</c:v>
                      </c:pt>
                      <c:pt idx="7">
                        <c:v>Emergency</c:v>
                      </c:pt>
                      <c:pt idx="8">
                        <c:v>Permit to teach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History'!$F$14:$F$22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68451</c:v>
                      </c:pt>
                      <c:pt idx="1">
                        <c:v>62327</c:v>
                      </c:pt>
                      <c:pt idx="2">
                        <c:v>2624</c:v>
                      </c:pt>
                      <c:pt idx="3">
                        <c:v>1116</c:v>
                      </c:pt>
                      <c:pt idx="4">
                        <c:v>261</c:v>
                      </c:pt>
                      <c:pt idx="5">
                        <c:v>5060</c:v>
                      </c:pt>
                      <c:pt idx="6">
                        <c:v>2171</c:v>
                      </c:pt>
                      <c:pt idx="7">
                        <c:v>1383</c:v>
                      </c:pt>
                      <c:pt idx="8">
                        <c:v>391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0E6A-4D44-AAFA-92F7B90DBD7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History'!$G$13</c15:sqref>
                        </c15:formulaRef>
                      </c:ext>
                    </c:extLst>
                    <c:strCache>
                      <c:ptCount val="1"/>
                      <c:pt idx="0">
                        <c:v>Number Leaving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History'!$A$14:$A$22</c15:sqref>
                        </c15:formulaRef>
                      </c:ext>
                    </c:extLst>
                    <c:strCache>
                      <c:ptCount val="9"/>
                      <c:pt idx="0">
                        <c:v>All Teachers</c:v>
                      </c:pt>
                      <c:pt idx="1">
                        <c:v>CPL</c:v>
                      </c:pt>
                      <c:pt idx="2">
                        <c:v>International</c:v>
                      </c:pt>
                      <c:pt idx="3">
                        <c:v>Limited</c:v>
                      </c:pt>
                      <c:pt idx="4">
                        <c:v>CTERestricted/JROTC</c:v>
                      </c:pt>
                      <c:pt idx="5">
                        <c:v>IPL</c:v>
                      </c:pt>
                      <c:pt idx="6">
                        <c:v>Residency</c:v>
                      </c:pt>
                      <c:pt idx="7">
                        <c:v>Emergency</c:v>
                      </c:pt>
                      <c:pt idx="8">
                        <c:v>Permit to teach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'Licensure History'!$G$14:$G$22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6882</c:v>
                      </c:pt>
                      <c:pt idx="1">
                        <c:v>4911</c:v>
                      </c:pt>
                      <c:pt idx="2">
                        <c:v>316</c:v>
                      </c:pt>
                      <c:pt idx="3">
                        <c:v>121</c:v>
                      </c:pt>
                      <c:pt idx="4">
                        <c:v>27</c:v>
                      </c:pt>
                      <c:pt idx="5">
                        <c:v>714</c:v>
                      </c:pt>
                      <c:pt idx="6">
                        <c:v>337</c:v>
                      </c:pt>
                      <c:pt idx="7">
                        <c:v>379</c:v>
                      </c:pt>
                      <c:pt idx="8">
                        <c:v>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E6A-4D44-AAFA-92F7B90DBD75}"/>
                  </c:ext>
                </c:extLst>
              </c15:ser>
            </c15:filteredBarSeries>
          </c:ext>
        </c:extLst>
      </c:barChart>
      <c:catAx>
        <c:axId val="190845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46447"/>
        <c:crosses val="autoZero"/>
        <c:auto val="1"/>
        <c:lblAlgn val="ctr"/>
        <c:lblOffset val="100"/>
        <c:noMultiLvlLbl val="0"/>
      </c:catAx>
      <c:valAx>
        <c:axId val="190846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4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 i="0" baseline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Vacancy Rates by Hard</a:t>
            </a:r>
            <a:r>
              <a:rPr lang="en-US" baseline="0"/>
              <a:t> to Staff Subject Areas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Vacancy!$A$2</c:f>
              <c:strCache>
                <c:ptCount val="1"/>
                <c:pt idx="0">
                  <c:v>Elementary (Core)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Vacancy!$B$1:$E$1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Vacancy!$B$2:$E$2</c:f>
              <c:numCache>
                <c:formatCode>General</c:formatCode>
                <c:ptCount val="4"/>
                <c:pt idx="0">
                  <c:v>1223</c:v>
                </c:pt>
                <c:pt idx="1">
                  <c:v>1387</c:v>
                </c:pt>
                <c:pt idx="2">
                  <c:v>1506</c:v>
                </c:pt>
                <c:pt idx="3">
                  <c:v>1369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A-44D4-9A3D-9A36F7977332}"/>
            </c:ext>
          </c:extLst>
        </c:ser>
        <c:ser>
          <c:idx val="1"/>
          <c:order val="1"/>
          <c:tx>
            <c:strRef>
              <c:f>Vacancy!$A$3</c:f>
              <c:strCache>
                <c:ptCount val="1"/>
                <c:pt idx="0">
                  <c:v>Exceptional Children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Vacancy!$B$1:$E$1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Vacancy!$B$3:$E$3</c:f>
              <c:numCache>
                <c:formatCode>General</c:formatCode>
                <c:ptCount val="4"/>
                <c:pt idx="0">
                  <c:v>992</c:v>
                </c:pt>
                <c:pt idx="1">
                  <c:v>674</c:v>
                </c:pt>
                <c:pt idx="2">
                  <c:v>1543</c:v>
                </c:pt>
                <c:pt idx="3">
                  <c:v>1142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5A-44D4-9A3D-9A36F7977332}"/>
            </c:ext>
          </c:extLst>
        </c:ser>
        <c:ser>
          <c:idx val="2"/>
          <c:order val="2"/>
          <c:tx>
            <c:strRef>
              <c:f>Vacancy!$A$4</c:f>
              <c:strCache>
                <c:ptCount val="1"/>
                <c:pt idx="0">
                  <c:v>Math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Vacancy!$B$1:$E$1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Vacancy!$B$4:$E$4</c:f>
              <c:numCache>
                <c:formatCode>General</c:formatCode>
                <c:ptCount val="4"/>
                <c:pt idx="0">
                  <c:v>425</c:v>
                </c:pt>
                <c:pt idx="1">
                  <c:v>518</c:v>
                </c:pt>
                <c:pt idx="2">
                  <c:v>553</c:v>
                </c:pt>
                <c:pt idx="3">
                  <c:v>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5A-44D4-9A3D-9A36F7977332}"/>
            </c:ext>
          </c:extLst>
        </c:ser>
        <c:ser>
          <c:idx val="3"/>
          <c:order val="3"/>
          <c:tx>
            <c:strRef>
              <c:f>Vacancy!$A$5</c:f>
              <c:strCache>
                <c:ptCount val="1"/>
                <c:pt idx="0">
                  <c:v>Science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Vacancy!$B$1:$E$1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Vacancy!$B$5:$E$5</c:f>
              <c:numCache>
                <c:formatCode>General</c:formatCode>
                <c:ptCount val="4"/>
                <c:pt idx="0">
                  <c:v>395</c:v>
                </c:pt>
                <c:pt idx="1">
                  <c:v>419</c:v>
                </c:pt>
                <c:pt idx="2">
                  <c:v>553</c:v>
                </c:pt>
                <c:pt idx="3">
                  <c:v>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5A-44D4-9A3D-9A36F7977332}"/>
            </c:ext>
          </c:extLst>
        </c:ser>
        <c:ser>
          <c:idx val="4"/>
          <c:order val="4"/>
          <c:tx>
            <c:strRef>
              <c:f>Vacancy!$A$6</c:f>
              <c:strCache>
                <c:ptCount val="1"/>
                <c:pt idx="0">
                  <c:v>Career-Technical Education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Vacancy!$B$1:$E$1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Vacancy!$B$6:$E$6</c:f>
              <c:numCache>
                <c:formatCode>General</c:formatCode>
                <c:ptCount val="4"/>
                <c:pt idx="0">
                  <c:v>231</c:v>
                </c:pt>
                <c:pt idx="1">
                  <c:v>258</c:v>
                </c:pt>
                <c:pt idx="2">
                  <c:v>405</c:v>
                </c:pt>
                <c:pt idx="3">
                  <c:v>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5A-44D4-9A3D-9A36F7977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655"/>
        <c:axId val="1278575"/>
      </c:lineChart>
      <c:catAx>
        <c:axId val="128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575"/>
        <c:crosses val="autoZero"/>
        <c:auto val="1"/>
        <c:lblAlgn val="ctr"/>
        <c:lblOffset val="100"/>
        <c:noMultiLvlLbl val="0"/>
      </c:catAx>
      <c:valAx>
        <c:axId val="1278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655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 i="0" baseline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0.05533</cdr:x>
      <cdr:y>0.14103</cdr:y>
    </cdr:from>
    <cdr:to>
      <cdr:x>0.46411</cdr:x>
      <cdr:y>0.37903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A106F40-E47B-6D88-5122-A265832CA394}"/>
            </a:ext>
          </a:extLst>
        </cdr:cNvPr>
        <cdr:cNvSpPr txBox="1"/>
      </cdr:nvSpPr>
      <cdr:spPr>
        <a:xfrm xmlns:a="http://schemas.openxmlformats.org/drawingml/2006/main">
          <a:off x="625769" y="659126"/>
          <a:ext cx="4623024" cy="1112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kern="1200" dirty="0"/>
            <a:t>There are approximately 15,000 beginning teachers in the State every year.  Beginning teachers have an expected attrition rate of 15% (≈ 2,700 teachers)</a:t>
          </a:r>
        </a:p>
      </cdr:txBody>
    </cdr:sp>
  </cdr:relSizeAnchor>
  <cdr:relSizeAnchor xmlns:cdr="http://schemas.openxmlformats.org/drawingml/2006/chartDrawing">
    <cdr:from>
      <cdr:x>0.53859</cdr:x>
      <cdr:y>0</cdr:y>
    </cdr:from>
    <cdr:to>
      <cdr:x>1</cdr:x>
      <cdr:y>0.22071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DA93FAB-B844-62EC-3F5B-C64BEE96B051}"/>
            </a:ext>
          </a:extLst>
        </cdr:cNvPr>
        <cdr:cNvSpPr txBox="1"/>
      </cdr:nvSpPr>
      <cdr:spPr>
        <a:xfrm xmlns:a="http://schemas.openxmlformats.org/drawingml/2006/main">
          <a:off x="6091052" y="0"/>
          <a:ext cx="5218297" cy="1031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kern="1200" dirty="0"/>
            <a:t>There are approximately 8,000 teachers with 28 years of experience or more in the State.  These teachers have an expected attrition rate of 20% (≈ 1,700 teachers)</a:t>
          </a:r>
        </a:p>
        <a:p xmlns:a="http://schemas.openxmlformats.org/drawingml/2006/main">
          <a:endParaRPr lang="en-US" sz="1100" kern="1200" dirty="0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5" name="Google Shape;31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4" name="Google Shape;36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/>
          <p:nvPr>
            <p:ph type="ctrTitle"/>
          </p:nvPr>
        </p:nvSpPr>
        <p:spPr>
          <a:xfrm>
            <a:off x="834887" y="1122363"/>
            <a:ext cx="1057523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2"/>
          <p:cNvSpPr txBox="1"/>
          <p:nvPr>
            <p:ph idx="1" type="subTitle"/>
          </p:nvPr>
        </p:nvSpPr>
        <p:spPr>
          <a:xfrm>
            <a:off x="834887" y="3641794"/>
            <a:ext cx="10575234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42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42"/>
          <p:cNvCxnSpPr/>
          <p:nvPr/>
        </p:nvCxnSpPr>
        <p:spPr>
          <a:xfrm>
            <a:off x="839788" y="2067339"/>
            <a:ext cx="3932237" cy="0"/>
          </a:xfrm>
          <a:prstGeom prst="straightConnector1">
            <a:avLst/>
          </a:prstGeom>
          <a:noFill/>
          <a:ln cap="flat" cmpd="sng" w="9525">
            <a:solidFill>
              <a:srgbClr val="1C3766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43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43"/>
          <p:cNvCxnSpPr/>
          <p:nvPr/>
        </p:nvCxnSpPr>
        <p:spPr>
          <a:xfrm>
            <a:off x="839788" y="2067339"/>
            <a:ext cx="3932237" cy="0"/>
          </a:xfrm>
          <a:prstGeom prst="straightConnector1">
            <a:avLst/>
          </a:prstGeom>
          <a:noFill/>
          <a:ln cap="flat" cmpd="sng" w="9525">
            <a:solidFill>
              <a:srgbClr val="1C3766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44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45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+Content">
  <p:cSld name="Title+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426719" y="365126"/>
            <a:ext cx="11254997" cy="9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 txBox="1"/>
          <p:nvPr>
            <p:ph idx="1" type="body"/>
          </p:nvPr>
        </p:nvSpPr>
        <p:spPr>
          <a:xfrm>
            <a:off x="426719" y="1503124"/>
            <a:ext cx="11254997" cy="467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/>
          <p:nvPr>
            <p:ph type="title"/>
          </p:nvPr>
        </p:nvSpPr>
        <p:spPr>
          <a:xfrm>
            <a:off x="831850" y="121202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" type="body"/>
          </p:nvPr>
        </p:nvSpPr>
        <p:spPr>
          <a:xfrm>
            <a:off x="831850" y="41148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  <a:defRPr sz="2000">
                <a:solidFill>
                  <a:srgbClr val="1C376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4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3557" y="3143150"/>
            <a:ext cx="3366135" cy="69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831850" y="121615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" type="body"/>
          </p:nvPr>
        </p:nvSpPr>
        <p:spPr>
          <a:xfrm>
            <a:off x="831850" y="411851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  <a:defRPr sz="2000">
                <a:solidFill>
                  <a:srgbClr val="1C376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ublic.tableau.com/views/NCDPIEPPDashboardHome/EPPDashboardHome?:showVizHome=no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4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type="ctrTitle"/>
          </p:nvPr>
        </p:nvSpPr>
        <p:spPr>
          <a:xfrm>
            <a:off x="309370" y="1122363"/>
            <a:ext cx="1143708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Teacher Preparation, Licensure,  &amp; Retention</a:t>
            </a:r>
            <a:endParaRPr/>
          </a:p>
        </p:txBody>
      </p:sp>
      <p:sp>
        <p:nvSpPr>
          <p:cNvPr id="81" name="Google Shape;81;p1"/>
          <p:cNvSpPr txBox="1"/>
          <p:nvPr>
            <p:ph idx="1" type="subTitle"/>
          </p:nvPr>
        </p:nvSpPr>
        <p:spPr>
          <a:xfrm>
            <a:off x="834887" y="3641794"/>
            <a:ext cx="10575234" cy="2123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Dr. Thomas R. Tomberlin</a:t>
            </a:r>
            <a:endParaRPr b="1" sz="24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i="1" lang="en-US">
                <a:latin typeface="Arial"/>
                <a:ea typeface="Arial"/>
                <a:cs typeface="Arial"/>
                <a:sym typeface="Arial"/>
              </a:rPr>
              <a:t>Senior Director, Office of Educator Preparation, Licensure, and Performance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i="1" lang="en-US">
                <a:latin typeface="Arial"/>
                <a:ea typeface="Arial"/>
                <a:cs typeface="Arial"/>
                <a:sym typeface="Arial"/>
              </a:rPr>
              <a:t>June 22,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type="title"/>
          </p:nvPr>
        </p:nvSpPr>
        <p:spPr>
          <a:xfrm>
            <a:off x="831850" y="121202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5400"/>
              <a:buFont typeface="Arial"/>
              <a:buNone/>
            </a:pPr>
            <a:r>
              <a:rPr lang="en-US"/>
              <a:t>Trends in Teacher Pipeline Data</a:t>
            </a:r>
            <a:endParaRPr/>
          </a:p>
        </p:txBody>
      </p:sp>
      <p:sp>
        <p:nvSpPr>
          <p:cNvPr id="210" name="Google Shape;210;p10"/>
          <p:cNvSpPr txBox="1"/>
          <p:nvPr>
            <p:ph idx="1" type="body"/>
          </p:nvPr>
        </p:nvSpPr>
        <p:spPr>
          <a:xfrm>
            <a:off x="831850" y="41148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1" name="Google Shape;211;p10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375745" y="107621"/>
            <a:ext cx="11818881" cy="605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License Routes </a:t>
            </a:r>
            <a:r>
              <a:rPr i="1" lang="en-US" sz="400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i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NC Newly Hired Teachers</a:t>
            </a:r>
            <a:endParaRPr i="1" sz="4000">
              <a:solidFill>
                <a:srgbClr val="002060"/>
              </a:solidFill>
            </a:endParaRPr>
          </a:p>
        </p:txBody>
      </p:sp>
      <p:graphicFrame>
        <p:nvGraphicFramePr>
          <p:cNvPr id="218" name="Google Shape;218;p11"/>
          <p:cNvGraphicFramePr/>
          <p:nvPr/>
        </p:nvGraphicFramePr>
        <p:xfrm>
          <a:off x="378372" y="7987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{15BB1931-7025-427A-ABF6-A3A31CBAC985}</a:tableStyleId>
              </a:tblPr>
              <a:tblGrid>
                <a:gridCol w="1719875"/>
                <a:gridCol w="1755225"/>
                <a:gridCol w="1827075"/>
                <a:gridCol w="1758150"/>
                <a:gridCol w="1101500"/>
                <a:gridCol w="1765050"/>
                <a:gridCol w="1492625"/>
              </a:tblGrid>
              <a:tr h="620100">
                <a:tc grid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License Routes</a:t>
                      </a:r>
                      <a:endParaRPr/>
                    </a:p>
                  </a:txBody>
                  <a:tcPr marT="93575" marB="93575" marR="187150" marL="18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432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 sz="1800" u="none" cap="none" strike="noStrike"/>
                    </a:p>
                  </a:txBody>
                  <a:tcPr marT="19500" marB="93575" marR="19500" marL="195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NC EPP</a:t>
                      </a:r>
                      <a:endParaRPr/>
                    </a:p>
                  </a:txBody>
                  <a:tcPr marT="19500" marB="93575" marR="19500" marL="19500" anchor="ctr">
                    <a:solidFill>
                      <a:schemeClr val="lt1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Out-of-State</a:t>
                      </a:r>
                      <a:endParaRPr sz="1800" u="none" cap="none" strike="noStrike"/>
                    </a:p>
                  </a:txBody>
                  <a:tcPr marT="19500" marB="93575" marR="19500" marL="1950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CTE</a:t>
                      </a:r>
                      <a:endParaRPr sz="1800" u="none" cap="none" strike="noStrike"/>
                    </a:p>
                  </a:txBody>
                  <a:tcPr marT="19500" marB="93575" marR="19500" marL="1950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</a:t>
                      </a:r>
                      <a:endParaRPr sz="1800" u="none" cap="none" strike="noStrike"/>
                    </a:p>
                  </a:txBody>
                  <a:tcPr marT="19500" marB="93575" marR="19500" marL="1950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800" u="none" cap="none" strike="noStrike"/>
                    </a:p>
                  </a:txBody>
                  <a:tcPr marT="19500" marB="93575" marR="19500" marL="1950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</a:tr>
              <a:tr h="7422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Traditional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Pathway</a:t>
                      </a:r>
                      <a:endParaRPr/>
                    </a:p>
                  </a:txBody>
                  <a:tcPr marT="19500" marB="93575" marR="19500" marL="195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Residency </a:t>
                      </a:r>
                      <a:r>
                        <a:rPr b="1" lang="en-US" sz="20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Pathway</a:t>
                      </a:r>
                      <a:endParaRPr/>
                    </a:p>
                  </a:txBody>
                  <a:tcPr marT="19500" marB="93575" marR="19500" marL="19500" anchor="ctr">
                    <a:solidFill>
                      <a:schemeClr val="lt1"/>
                    </a:solidFill>
                  </a:tcPr>
                </a:tc>
                <a:tc vMerge="1"/>
                <a:tc vMerge="1"/>
                <a:tc vMerge="1"/>
                <a:tc vMerge="1"/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2017-18</a:t>
                      </a:r>
                      <a:endParaRPr/>
                    </a:p>
                  </a:txBody>
                  <a:tcPr marT="19500" marB="93575" marR="19500" marL="195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33.11%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33.31%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25.79%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2.05%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5.08%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0.66%</a:t>
                      </a:r>
                      <a:endParaRPr/>
                    </a:p>
                  </a:txBody>
                  <a:tcPr marT="19500" marB="93575" marR="19500" marL="19500" anchor="b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2018-19</a:t>
                      </a:r>
                      <a:endParaRPr/>
                    </a:p>
                  </a:txBody>
                  <a:tcPr marT="19500" marB="93575" marR="19500" marL="195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30.84%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35.74%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25.75%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1.97%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5.08%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0.63%</a:t>
                      </a:r>
                      <a:endParaRPr/>
                    </a:p>
                  </a:txBody>
                  <a:tcPr marT="19500" marB="93575" marR="19500" marL="19500" anchor="b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2019-20</a:t>
                      </a:r>
                      <a:endParaRPr/>
                    </a:p>
                  </a:txBody>
                  <a:tcPr marT="19500" marB="93575" marR="19500" marL="195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32.73%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31.6%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26.98%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2.04%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6.18%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0.46%</a:t>
                      </a:r>
                      <a:endParaRPr/>
                    </a:p>
                  </a:txBody>
                  <a:tcPr marT="19500" marB="93575" marR="19500" marL="19500" anchor="b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2020-21</a:t>
                      </a:r>
                      <a:endParaRPr/>
                    </a:p>
                  </a:txBody>
                  <a:tcPr marT="19500" marB="93575" marR="19500" marL="195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37.22%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29.44%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28.77%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2.23%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2.02%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0.33%</a:t>
                      </a:r>
                      <a:endParaRPr/>
                    </a:p>
                  </a:txBody>
                  <a:tcPr marT="19500" marB="93575" marR="19500" marL="19500" anchor="b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2021-22</a:t>
                      </a:r>
                      <a:endParaRPr/>
                    </a:p>
                  </a:txBody>
                  <a:tcPr marT="19500" marB="93575" marR="19500" marL="195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33.82%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31.83%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26.92%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1.89%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5.11%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0.44%</a:t>
                      </a:r>
                      <a:endParaRPr/>
                    </a:p>
                  </a:txBody>
                  <a:tcPr marT="19500" marB="93575" marR="19500" marL="19500" anchor="b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2022-23</a:t>
                      </a:r>
                      <a:endParaRPr/>
                    </a:p>
                  </a:txBody>
                  <a:tcPr marT="19500" marB="93575" marR="19500" marL="195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29.66%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34.57%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23.70%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2.06%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9.72%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0.30%</a:t>
                      </a:r>
                      <a:endParaRPr/>
                    </a:p>
                  </a:txBody>
                  <a:tcPr marT="19500" marB="93575" marR="19500" marL="19500" anchor="b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2023-24</a:t>
                      </a:r>
                      <a:endParaRPr/>
                    </a:p>
                  </a:txBody>
                  <a:tcPr marT="19500" marB="93575" marR="19500" marL="195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29.34%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34.69%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24.28%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2.44%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8.96%</a:t>
                      </a:r>
                      <a:endParaRPr/>
                    </a:p>
                  </a:txBody>
                  <a:tcPr marT="19500" marB="93575" marR="19500" marL="195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0.30%</a:t>
                      </a:r>
                      <a:endParaRPr/>
                    </a:p>
                  </a:txBody>
                  <a:tcPr marT="19500" marB="93575" marR="19500" marL="19500" anchor="b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43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2024-25</a:t>
                      </a:r>
                      <a:endParaRPr/>
                    </a:p>
                  </a:txBody>
                  <a:tcPr marT="19500" marB="93575" marR="19500" marL="195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27.23%</a:t>
                      </a:r>
                      <a:endParaRPr/>
                    </a:p>
                  </a:txBody>
                  <a:tcPr marT="19500" marB="93575" marR="19500" marL="19500" anchor="b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32.42%</a:t>
                      </a:r>
                      <a:endParaRPr/>
                    </a:p>
                  </a:txBody>
                  <a:tcPr marT="19500" marB="93575" marR="19500" marL="19500" anchor="b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23.99%</a:t>
                      </a:r>
                      <a:endParaRPr/>
                    </a:p>
                  </a:txBody>
                  <a:tcPr marT="19500" marB="93575" marR="19500" marL="19500" anchor="b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2.54%</a:t>
                      </a:r>
                      <a:endParaRPr/>
                    </a:p>
                  </a:txBody>
                  <a:tcPr marT="19500" marB="93575" marR="19500" marL="19500" anchor="b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13.44%</a:t>
                      </a:r>
                      <a:endParaRPr/>
                    </a:p>
                  </a:txBody>
                  <a:tcPr marT="19500" marB="93575" marR="19500" marL="19500" anchor="b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0.39%</a:t>
                      </a:r>
                      <a:endParaRPr/>
                    </a:p>
                  </a:txBody>
                  <a:tcPr marT="19500" marB="93575" marR="19500" marL="19500" anchor="b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99"/>
                    </a:solidFill>
                  </a:tcPr>
                </a:tc>
              </a:tr>
            </a:tbl>
          </a:graphicData>
        </a:graphic>
      </p:graphicFrame>
      <p:sp>
        <p:nvSpPr>
          <p:cNvPr id="219" name="Google Shape;219;p11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>
            <p:ph type="title"/>
          </p:nvPr>
        </p:nvSpPr>
        <p:spPr>
          <a:xfrm>
            <a:off x="302172" y="393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Vacancy Rates </a:t>
            </a:r>
            <a:r>
              <a:rPr i="1" lang="en-US" sz="4000">
                <a:latin typeface="Arial"/>
                <a:ea typeface="Arial"/>
                <a:cs typeface="Arial"/>
                <a:sym typeface="Arial"/>
              </a:rPr>
              <a:t>Over Time &amp; By Type</a:t>
            </a:r>
            <a:endParaRPr/>
          </a:p>
        </p:txBody>
      </p:sp>
      <p:sp>
        <p:nvSpPr>
          <p:cNvPr id="226" name="Google Shape;226;p12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7" name="Google Shape;227;p12"/>
          <p:cNvGraphicFramePr/>
          <p:nvPr/>
        </p:nvGraphicFramePr>
        <p:xfrm>
          <a:off x="302026" y="1368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{AF57E775-2085-4581-9801-76DAF4563A65}</a:tableStyleId>
              </a:tblPr>
              <a:tblGrid>
                <a:gridCol w="2060775"/>
                <a:gridCol w="2060775"/>
              </a:tblGrid>
              <a:tr h="683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Reporting Year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State Vacancy Rate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2021-2022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5.9%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2022-2023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6.4%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2023-2024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7.6%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2024-2025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7.4%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0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C55A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C55A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6.8%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8" name="Google Shape;228;p12"/>
          <p:cNvGraphicFramePr/>
          <p:nvPr/>
        </p:nvGraphicFramePr>
        <p:xfrm>
          <a:off x="4525362" y="1368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{AF57E775-2085-4581-9801-76DAF4563A65}</a:tableStyleId>
              </a:tblPr>
              <a:tblGrid>
                <a:gridCol w="2837800"/>
                <a:gridCol w="2210450"/>
                <a:gridCol w="2524125"/>
              </a:tblGrid>
              <a:tr h="662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Employee Description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Percentage of All Positions (2025)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</a:t>
                      </a:r>
                      <a:endParaRPr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2060"/>
                    </a:solidFill>
                  </a:tcPr>
                </a:tc>
              </a:tr>
              <a:tr h="725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Temporary or Provisionally Licensed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4,566</a:t>
                      </a:r>
                      <a:endParaRPr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588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Rehired Retirees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77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Long-Term Substitutes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905</a:t>
                      </a:r>
                      <a:endParaRPr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64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Unfilled Positions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1,090</a:t>
                      </a:r>
                      <a:endParaRPr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4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Vacant Positions</a:t>
                      </a:r>
                      <a:endParaRPr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7.4%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6,721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/>
          <p:nvPr>
            <p:ph type="title"/>
          </p:nvPr>
        </p:nvSpPr>
        <p:spPr>
          <a:xfrm>
            <a:off x="249621" y="18284"/>
            <a:ext cx="11929240" cy="1267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Teacher Workforce: </a:t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i="1" lang="en-US" sz="3600">
                <a:latin typeface="Arial"/>
                <a:ea typeface="Arial"/>
                <a:cs typeface="Arial"/>
                <a:sym typeface="Arial"/>
              </a:rPr>
              <a:t>Years of Experience &amp; Attrition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 (2024-2025)</a:t>
            </a:r>
            <a:endParaRPr/>
          </a:p>
        </p:txBody>
      </p:sp>
      <p:sp>
        <p:nvSpPr>
          <p:cNvPr id="235" name="Google Shape;235;p13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6" name="Google Shape;236;p13"/>
          <p:cNvGraphicFramePr/>
          <p:nvPr/>
        </p:nvGraphicFramePr>
        <p:xfrm>
          <a:off x="412750" y="1428750"/>
          <a:ext cx="11309349" cy="4673599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>
            <p:ph type="title"/>
          </p:nvPr>
        </p:nvSpPr>
        <p:spPr>
          <a:xfrm>
            <a:off x="831850" y="121202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Outcomes and Analyses: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Educator Preparation</a:t>
            </a:r>
            <a:endParaRPr/>
          </a:p>
        </p:txBody>
      </p:sp>
      <p:sp>
        <p:nvSpPr>
          <p:cNvPr id="242" name="Google Shape;242;p14"/>
          <p:cNvSpPr txBox="1"/>
          <p:nvPr>
            <p:ph idx="1" type="body"/>
          </p:nvPr>
        </p:nvSpPr>
        <p:spPr>
          <a:xfrm>
            <a:off x="831850" y="41148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3" name="Google Shape;243;p14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>
            <p:ph type="title"/>
          </p:nvPr>
        </p:nvSpPr>
        <p:spPr>
          <a:xfrm>
            <a:off x="91966" y="1076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4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EPP Enrollment &amp; Completion</a:t>
            </a:r>
            <a:endParaRPr/>
          </a:p>
        </p:txBody>
      </p:sp>
      <p:graphicFrame>
        <p:nvGraphicFramePr>
          <p:cNvPr id="249" name="Google Shape;249;p15"/>
          <p:cNvGraphicFramePr/>
          <p:nvPr/>
        </p:nvGraphicFramePr>
        <p:xfrm>
          <a:off x="91966" y="1268578"/>
          <a:ext cx="7746125" cy="490838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50" name="Google Shape;250;p15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1" name="Google Shape;251;p15"/>
          <p:cNvGraphicFramePr/>
          <p:nvPr/>
        </p:nvGraphicFramePr>
        <p:xfrm>
          <a:off x="7852323" y="1266934"/>
          <a:ext cx="4339896" cy="4825946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>
            <p:ph type="title"/>
          </p:nvPr>
        </p:nvSpPr>
        <p:spPr>
          <a:xfrm>
            <a:off x="523547" y="256518"/>
            <a:ext cx="10515600" cy="1019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ct val="1000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Data from the</a:t>
            </a:r>
            <a:r>
              <a:rPr lang="en-US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EPP Dashboard (2019-2025)</a:t>
            </a:r>
            <a:r>
              <a:rPr lang="en-US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4400">
              <a:solidFill>
                <a:srgbClr val="002060"/>
              </a:solidFill>
            </a:endParaRPr>
          </a:p>
        </p:txBody>
      </p:sp>
      <p:sp>
        <p:nvSpPr>
          <p:cNvPr id="257" name="Google Shape;257;p16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4070350" y="5877802"/>
            <a:ext cx="4654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Workbook: NCDPI EPP Dashboard Home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9" name="Google Shape;259;p16"/>
          <p:cNvGraphicFramePr/>
          <p:nvPr/>
        </p:nvGraphicFramePr>
        <p:xfrm>
          <a:off x="615950" y="13855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{AF57E775-2085-4581-9801-76DAF4563A65}</a:tableStyleId>
              </a:tblPr>
              <a:tblGrid>
                <a:gridCol w="8845550"/>
                <a:gridCol w="2393950"/>
              </a:tblGrid>
              <a:tr h="372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Measure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Range of Data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Licensure Exam Pass Rates (Best Attempt)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52.9% - 98.5%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4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Percentage of Completers Converting to a Continuing Professional License (CPL)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33.3% - 100%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4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Percentage of Completers Who Gain Employment in NC Public Schools (within 3 years)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22.8% - 100%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Percentage of Completers Who Teach Two or More Years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60% - 100%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Percentage of Completers Indicating Well or Very-Well Prepared on Recent Graduate Survey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11% - 100%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Percentage of Principals Indicating Completer of Comparable Effectiveness, More Effective, or Much More Effective than Other First-Year Teachers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79% - 100%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Percentage of Completers Meeting or Exceeding Growth on EVAAS (2025)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67% - &gt;95%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Completers Rated Proficient or Above on NC Educator Evaluation System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71% - &gt;95%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title"/>
          </p:nvPr>
        </p:nvSpPr>
        <p:spPr>
          <a:xfrm>
            <a:off x="831850" y="121202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Outcomes &amp; Analyses: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Licensure Pathways</a:t>
            </a:r>
            <a:endParaRPr/>
          </a:p>
        </p:txBody>
      </p:sp>
      <p:sp>
        <p:nvSpPr>
          <p:cNvPr id="265" name="Google Shape;265;p17"/>
          <p:cNvSpPr txBox="1"/>
          <p:nvPr>
            <p:ph idx="1" type="body"/>
          </p:nvPr>
        </p:nvSpPr>
        <p:spPr>
          <a:xfrm>
            <a:off x="831850" y="41148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66" name="Google Shape;266;p17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>
            <p:ph type="title"/>
          </p:nvPr>
        </p:nvSpPr>
        <p:spPr>
          <a:xfrm>
            <a:off x="146627" y="2518"/>
            <a:ext cx="12039598" cy="135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Early-Career Effectiveness &amp; Licensure Pathway</a:t>
            </a:r>
            <a:endParaRPr/>
          </a:p>
        </p:txBody>
      </p:sp>
      <p:sp>
        <p:nvSpPr>
          <p:cNvPr id="273" name="Google Shape;273;p18"/>
          <p:cNvSpPr txBox="1"/>
          <p:nvPr>
            <p:ph idx="1" type="body"/>
          </p:nvPr>
        </p:nvSpPr>
        <p:spPr>
          <a:xfrm>
            <a:off x="682479" y="1139459"/>
            <a:ext cx="10829422" cy="3534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5" name="Google Shape;275;p18"/>
          <p:cNvGrpSpPr/>
          <p:nvPr/>
        </p:nvGrpSpPr>
        <p:grpSpPr>
          <a:xfrm>
            <a:off x="662137" y="4957523"/>
            <a:ext cx="6985666" cy="893422"/>
            <a:chOff x="1578475" y="271"/>
            <a:chExt cx="6985666" cy="893422"/>
          </a:xfrm>
        </p:grpSpPr>
        <p:sp>
          <p:nvSpPr>
            <p:cNvPr id="276" name="Google Shape;276;p18"/>
            <p:cNvSpPr/>
            <p:nvPr/>
          </p:nvSpPr>
          <p:spPr>
            <a:xfrm>
              <a:off x="1578475" y="271"/>
              <a:ext cx="2233555" cy="893422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6EA2D9"/>
                </a:gs>
                <a:gs pos="50000">
                  <a:srgbClr val="5197DA"/>
                </a:gs>
                <a:gs pos="100000">
                  <a:srgbClr val="4185C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 txBox="1"/>
            <p:nvPr/>
          </p:nvSpPr>
          <p:spPr>
            <a:xfrm>
              <a:off x="2025186" y="271"/>
              <a:ext cx="1340133" cy="893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Effect Size Interpretations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3521668" y="76212"/>
              <a:ext cx="1853850" cy="741540"/>
            </a:xfrm>
            <a:prstGeom prst="chevron">
              <a:avLst>
                <a:gd fmla="val 50000" name="adj"/>
              </a:avLst>
            </a:prstGeom>
            <a:solidFill>
              <a:srgbClr val="D0DDEF">
                <a:alpha val="90196"/>
              </a:srgbClr>
            </a:solidFill>
            <a:ln cap="flat" cmpd="sng" w="9525">
              <a:solidFill>
                <a:srgbClr val="D0DDEF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8"/>
            <p:cNvSpPr txBox="1"/>
            <p:nvPr/>
          </p:nvSpPr>
          <p:spPr>
            <a:xfrm>
              <a:off x="3892438" y="76212"/>
              <a:ext cx="1112310" cy="74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±&lt;0.05 Very Small Impact</a:t>
              </a:r>
              <a:endParaRPr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115980" y="76212"/>
              <a:ext cx="1853850" cy="741540"/>
            </a:xfrm>
            <a:prstGeom prst="chevron">
              <a:avLst>
                <a:gd fmla="val 50000" name="adj"/>
              </a:avLst>
            </a:prstGeom>
            <a:solidFill>
              <a:srgbClr val="CDE8DD">
                <a:alpha val="90196"/>
              </a:srgbClr>
            </a:solidFill>
            <a:ln cap="flat" cmpd="sng" w="9525">
              <a:solidFill>
                <a:srgbClr val="CDE8DD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 txBox="1"/>
            <p:nvPr/>
          </p:nvSpPr>
          <p:spPr>
            <a:xfrm>
              <a:off x="5486750" y="76212"/>
              <a:ext cx="1112310" cy="74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22850" spcFirstLastPara="1" rIns="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±0.05-0.20 Moderate* </a:t>
              </a: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710291" y="76212"/>
              <a:ext cx="1853850" cy="741540"/>
            </a:xfrm>
            <a:prstGeom prst="chevron">
              <a:avLst>
                <a:gd fmla="val 50000" name="adj"/>
              </a:avLst>
            </a:prstGeom>
            <a:solidFill>
              <a:srgbClr val="D3E1CD">
                <a:alpha val="90196"/>
              </a:srgbClr>
            </a:solidFill>
            <a:ln cap="flat" cmpd="sng" w="9525">
              <a:solidFill>
                <a:srgbClr val="D3E1CD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 txBox="1"/>
            <p:nvPr/>
          </p:nvSpPr>
          <p:spPr>
            <a:xfrm>
              <a:off x="7081061" y="76212"/>
              <a:ext cx="1112310" cy="74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22850" spcFirstLastPara="1" rIns="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</a:t>
              </a:r>
              <a:r>
                <a:rPr b="0"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≥ 0.20 Large**</a:t>
              </a:r>
              <a:r>
                <a:rPr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84" name="Google Shape;284;p18"/>
          <p:cNvSpPr txBox="1"/>
          <p:nvPr/>
        </p:nvSpPr>
        <p:spPr>
          <a:xfrm>
            <a:off x="7983368" y="5253893"/>
            <a:ext cx="609600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*typical meaningful impact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**unusual, high impact intervention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/>
          <p:nvPr>
            <p:ph type="title"/>
          </p:nvPr>
        </p:nvSpPr>
        <p:spPr>
          <a:xfrm>
            <a:off x="123497" y="217981"/>
            <a:ext cx="11913475" cy="1215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Traditional vs. Residency Licensed Teachers:</a:t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i="1" lang="en-US" sz="4000">
                <a:latin typeface="Arial"/>
                <a:ea typeface="Arial"/>
                <a:cs typeface="Arial"/>
                <a:sym typeface="Arial"/>
              </a:rPr>
              <a:t>Post-Program Completion</a:t>
            </a:r>
            <a:endParaRPr/>
          </a:p>
        </p:txBody>
      </p:sp>
      <p:sp>
        <p:nvSpPr>
          <p:cNvPr id="291" name="Google Shape;291;p19"/>
          <p:cNvSpPr txBox="1"/>
          <p:nvPr>
            <p:ph idx="1" type="body"/>
          </p:nvPr>
        </p:nvSpPr>
        <p:spPr>
          <a:xfrm>
            <a:off x="241904" y="1589334"/>
            <a:ext cx="11256251" cy="3299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3" name="Google Shape;293;p19"/>
          <p:cNvGrpSpPr/>
          <p:nvPr/>
        </p:nvGrpSpPr>
        <p:grpSpPr>
          <a:xfrm>
            <a:off x="420400" y="5309620"/>
            <a:ext cx="6985666" cy="893422"/>
            <a:chOff x="1578475" y="271"/>
            <a:chExt cx="6985666" cy="893422"/>
          </a:xfrm>
        </p:grpSpPr>
        <p:sp>
          <p:nvSpPr>
            <p:cNvPr id="294" name="Google Shape;294;p19"/>
            <p:cNvSpPr/>
            <p:nvPr/>
          </p:nvSpPr>
          <p:spPr>
            <a:xfrm>
              <a:off x="1578475" y="271"/>
              <a:ext cx="2233555" cy="893422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6EA2D9"/>
                </a:gs>
                <a:gs pos="50000">
                  <a:srgbClr val="5197DA"/>
                </a:gs>
                <a:gs pos="100000">
                  <a:srgbClr val="4185C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 txBox="1"/>
            <p:nvPr/>
          </p:nvSpPr>
          <p:spPr>
            <a:xfrm>
              <a:off x="2025186" y="271"/>
              <a:ext cx="1340133" cy="893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Effect Size Interpretations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521668" y="76212"/>
              <a:ext cx="1853850" cy="741540"/>
            </a:xfrm>
            <a:prstGeom prst="chevron">
              <a:avLst>
                <a:gd fmla="val 50000" name="adj"/>
              </a:avLst>
            </a:prstGeom>
            <a:solidFill>
              <a:srgbClr val="D0DDEF">
                <a:alpha val="90196"/>
              </a:srgbClr>
            </a:solidFill>
            <a:ln cap="flat" cmpd="sng" w="9525">
              <a:solidFill>
                <a:srgbClr val="D0DDEF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9"/>
            <p:cNvSpPr txBox="1"/>
            <p:nvPr/>
          </p:nvSpPr>
          <p:spPr>
            <a:xfrm>
              <a:off x="3892438" y="76212"/>
              <a:ext cx="1112310" cy="74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±&lt;0.05 Very Small Impact</a:t>
              </a:r>
              <a:endParaRPr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5115980" y="76212"/>
              <a:ext cx="1853850" cy="741540"/>
            </a:xfrm>
            <a:prstGeom prst="chevron">
              <a:avLst>
                <a:gd fmla="val 50000" name="adj"/>
              </a:avLst>
            </a:prstGeom>
            <a:solidFill>
              <a:srgbClr val="CDE8DD">
                <a:alpha val="90196"/>
              </a:srgbClr>
            </a:solidFill>
            <a:ln cap="flat" cmpd="sng" w="9525">
              <a:solidFill>
                <a:srgbClr val="CDE8DD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5486750" y="76212"/>
              <a:ext cx="1112310" cy="74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22850" spcFirstLastPara="1" rIns="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±0.05-0.20 Moderate* </a:t>
              </a: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6710291" y="76212"/>
              <a:ext cx="1853850" cy="741540"/>
            </a:xfrm>
            <a:prstGeom prst="chevron">
              <a:avLst>
                <a:gd fmla="val 50000" name="adj"/>
              </a:avLst>
            </a:prstGeom>
            <a:solidFill>
              <a:srgbClr val="D3E1CD">
                <a:alpha val="90196"/>
              </a:srgbClr>
            </a:solidFill>
            <a:ln cap="flat" cmpd="sng" w="9525">
              <a:solidFill>
                <a:srgbClr val="D3E1CD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 txBox="1"/>
            <p:nvPr/>
          </p:nvSpPr>
          <p:spPr>
            <a:xfrm>
              <a:off x="7081061" y="76212"/>
              <a:ext cx="1112310" cy="741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22850" spcFirstLastPara="1" rIns="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</a:t>
              </a:r>
              <a:r>
                <a:rPr b="0"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≥ 0.20 Large**</a:t>
              </a:r>
              <a:r>
                <a:rPr lang="en-US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02" name="Google Shape;302;p19"/>
          <p:cNvSpPr txBox="1"/>
          <p:nvPr/>
        </p:nvSpPr>
        <p:spPr>
          <a:xfrm>
            <a:off x="7630510" y="5557345"/>
            <a:ext cx="609600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*typical meaningful impact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**unusual, high impact intervention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375213" y="90226"/>
            <a:ext cx="109785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5400"/>
              <a:buFont typeface="Arial"/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Presentation Overview</a:t>
            </a:r>
            <a:endParaRPr/>
          </a:p>
        </p:txBody>
      </p:sp>
      <p:sp>
        <p:nvSpPr>
          <p:cNvPr id="87" name="Google Shape;87;p2"/>
          <p:cNvSpPr txBox="1"/>
          <p:nvPr>
            <p:ph idx="1" type="body"/>
          </p:nvPr>
        </p:nvSpPr>
        <p:spPr>
          <a:xfrm>
            <a:off x="1846162" y="447333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3600"/>
              <a:buNone/>
            </a:pPr>
            <a:r>
              <a:t/>
            </a:r>
            <a:endParaRPr sz="3600"/>
          </a:p>
        </p:txBody>
      </p:sp>
      <p:grpSp>
        <p:nvGrpSpPr>
          <p:cNvPr id="88" name="Google Shape;88;p2"/>
          <p:cNvGrpSpPr/>
          <p:nvPr/>
        </p:nvGrpSpPr>
        <p:grpSpPr>
          <a:xfrm>
            <a:off x="839608" y="1146858"/>
            <a:ext cx="10507963" cy="4993510"/>
            <a:chOff x="5264" y="0"/>
            <a:chExt cx="10507963" cy="4993510"/>
          </a:xfrm>
        </p:grpSpPr>
        <p:sp>
          <p:nvSpPr>
            <p:cNvPr id="89" name="Google Shape;89;p2"/>
            <p:cNvSpPr/>
            <p:nvPr/>
          </p:nvSpPr>
          <p:spPr>
            <a:xfrm>
              <a:off x="788886" y="0"/>
              <a:ext cx="8940718" cy="499351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7C1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264" y="1498053"/>
              <a:ext cx="2532039" cy="199740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2679B"/>
                </a:gs>
                <a:gs pos="50000">
                  <a:srgbClr val="2B4F93"/>
                </a:gs>
                <a:gs pos="100000">
                  <a:srgbClr val="214485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102769" y="1595558"/>
              <a:ext cx="2337029" cy="180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Context</a:t>
              </a:r>
              <a:endParaRPr b="0" i="0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663905" y="1498053"/>
              <a:ext cx="2532039" cy="199740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88FCB"/>
                </a:gs>
                <a:gs pos="50000">
                  <a:srgbClr val="6180C8"/>
                </a:gs>
                <a:gs pos="100000">
                  <a:srgbClr val="4F6EB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2761410" y="1595558"/>
              <a:ext cx="2337029" cy="180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Trends in Teacher Pipeline Data</a:t>
              </a:r>
              <a:endParaRPr b="0" i="0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322546" y="1498053"/>
              <a:ext cx="2532039" cy="199740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1C9E4"/>
                </a:gs>
                <a:gs pos="50000">
                  <a:srgbClr val="B6C1E2"/>
                </a:gs>
                <a:gs pos="100000">
                  <a:srgbClr val="9DA7C9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5420051" y="1595558"/>
              <a:ext cx="2337029" cy="180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Outcomes &amp; Analyses</a:t>
              </a:r>
              <a:endParaRPr b="0" i="0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81188" y="1498053"/>
              <a:ext cx="2532039" cy="199740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88FCB"/>
                </a:gs>
                <a:gs pos="50000">
                  <a:srgbClr val="6180C8"/>
                </a:gs>
                <a:gs pos="100000">
                  <a:srgbClr val="4F6EB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8078693" y="1595558"/>
              <a:ext cx="2337029" cy="180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en-US" sz="3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Questions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 txBox="1"/>
          <p:nvPr>
            <p:ph type="title"/>
          </p:nvPr>
        </p:nvSpPr>
        <p:spPr>
          <a:xfrm>
            <a:off x="606972" y="170684"/>
            <a:ext cx="114930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Early-Career Attrition </a:t>
            </a:r>
            <a:r>
              <a:rPr i="1" lang="en-US" sz="4000">
                <a:latin typeface="Arial"/>
                <a:ea typeface="Arial"/>
                <a:cs typeface="Arial"/>
                <a:sym typeface="Arial"/>
              </a:rPr>
              <a:t>by Licensure Pathway</a:t>
            </a:r>
            <a:endParaRPr/>
          </a:p>
        </p:txBody>
      </p:sp>
      <p:sp>
        <p:nvSpPr>
          <p:cNvPr id="309" name="Google Shape;309;p20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837543" y="1501502"/>
            <a:ext cx="10928206" cy="3857623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20"/>
          <p:cNvSpPr txBox="1"/>
          <p:nvPr/>
        </p:nvSpPr>
        <p:spPr>
          <a:xfrm>
            <a:off x="10467720" y="5591285"/>
            <a:ext cx="20434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no longer </a:t>
            </a:r>
            <a:endParaRPr sz="1800">
              <a:solidFill>
                <a:srgbClr val="661C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held license </a:t>
            </a:r>
            <a:endParaRPr sz="1800">
              <a:solidFill>
                <a:srgbClr val="661C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10720552" y="5249916"/>
            <a:ext cx="220716" cy="34158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61C5F"/>
          </a:solidFill>
          <a:ln cap="flat" cmpd="sng" w="12700">
            <a:solidFill>
              <a:srgbClr val="B3C6E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"/>
          <p:cNvSpPr/>
          <p:nvPr/>
        </p:nvSpPr>
        <p:spPr>
          <a:xfrm>
            <a:off x="747816" y="898415"/>
            <a:ext cx="10601215" cy="5422899"/>
          </a:xfrm>
          <a:prstGeom prst="roundRect">
            <a:avLst>
              <a:gd fmla="val 4196" name="adj"/>
            </a:avLst>
          </a:prstGeom>
          <a:solidFill>
            <a:srgbClr val="033A70"/>
          </a:solidFill>
          <a:ln>
            <a:noFill/>
          </a:ln>
          <a:effectLst>
            <a:outerShdw blurRad="141997" rotWithShape="0" algn="bl" dir="5400000" dist="12622">
              <a:srgbClr val="000000">
                <a:alpha val="14901"/>
              </a:srgbClr>
            </a:outerShdw>
          </a:effectLst>
        </p:spPr>
        <p:txBody>
          <a:bodyPr anchorCtr="0" anchor="ctr" bIns="60575" lIns="60575" spcFirstLastPara="1" rIns="60575" wrap="square" tIns="6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2"/>
              <a:buFont typeface="Calibri"/>
              <a:buNone/>
            </a:pPr>
            <a:r>
              <a:t/>
            </a:r>
            <a:endParaRPr sz="9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962161" y="1090263"/>
            <a:ext cx="10208756" cy="4928879"/>
          </a:xfrm>
          <a:prstGeom prst="roundRect">
            <a:avLst>
              <a:gd fmla="val 4196" name="adj"/>
            </a:avLst>
          </a:prstGeom>
          <a:solidFill>
            <a:schemeClr val="lt1"/>
          </a:solidFill>
          <a:ln>
            <a:noFill/>
          </a:ln>
          <a:effectLst>
            <a:outerShdw blurRad="141997" rotWithShape="0" algn="bl" dir="5400000" dist="12622">
              <a:srgbClr val="000000">
                <a:alpha val="14901"/>
              </a:srgbClr>
            </a:outerShdw>
          </a:effectLst>
        </p:spPr>
        <p:txBody>
          <a:bodyPr anchorCtr="0" anchor="ctr" bIns="60575" lIns="60575" spcFirstLastPara="1" rIns="60575" wrap="square" tIns="60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2"/>
              <a:buFont typeface="Calibri"/>
              <a:buNone/>
            </a:pPr>
            <a:r>
              <a:t/>
            </a:r>
            <a:endParaRPr sz="97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1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579381" y="100287"/>
            <a:ext cx="11453089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33A70"/>
              </a:buClr>
              <a:buSzPts val="4000"/>
              <a:buFont typeface="Roboto"/>
              <a:buNone/>
            </a:pPr>
            <a:r>
              <a:rPr b="1" i="0" lang="en-US" sz="4000" u="none" cap="none" strike="noStrike">
                <a:solidFill>
                  <a:srgbClr val="033A70"/>
                </a:solidFill>
                <a:latin typeface="Roboto"/>
                <a:ea typeface="Roboto"/>
                <a:cs typeface="Roboto"/>
                <a:sym typeface="Roboto"/>
              </a:rPr>
              <a:t>Beginning Teacher Support </a:t>
            </a:r>
            <a:r>
              <a:rPr b="1" lang="en-US" sz="4000">
                <a:solidFill>
                  <a:srgbClr val="033A70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b="1" i="0" lang="en-US" sz="4000" u="none" cap="none" strike="noStrike">
                <a:solidFill>
                  <a:srgbClr val="033A70"/>
                </a:solidFill>
                <a:latin typeface="Roboto"/>
                <a:ea typeface="Roboto"/>
                <a:cs typeface="Roboto"/>
                <a:sym typeface="Roboto"/>
              </a:rPr>
              <a:t> Educator Attrition</a:t>
            </a:r>
            <a:endParaRPr sz="4000">
              <a:solidFill>
                <a:srgbClr val="9228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1" name="Google Shape;321;p21"/>
          <p:cNvGraphicFramePr/>
          <p:nvPr/>
        </p:nvGraphicFramePr>
        <p:xfrm>
          <a:off x="1139715" y="1262993"/>
          <a:ext cx="9816856" cy="4693929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/>
          <p:nvPr>
            <p:ph type="title"/>
          </p:nvPr>
        </p:nvSpPr>
        <p:spPr>
          <a:xfrm>
            <a:off x="402021" y="70835"/>
            <a:ext cx="11792606" cy="1341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Conversion to Continuing Professional License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(CPL)</a:t>
            </a:r>
            <a:endParaRPr i="1"/>
          </a:p>
        </p:txBody>
      </p:sp>
      <p:sp>
        <p:nvSpPr>
          <p:cNvPr id="328" name="Google Shape;328;p22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22"/>
          <p:cNvSpPr/>
          <p:nvPr/>
        </p:nvSpPr>
        <p:spPr>
          <a:xfrm>
            <a:off x="664123" y="1407756"/>
            <a:ext cx="10360647" cy="4304315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22"/>
          <p:cNvSpPr txBox="1"/>
          <p:nvPr/>
        </p:nvSpPr>
        <p:spPr>
          <a:xfrm>
            <a:off x="10830910" y="1610711"/>
            <a:ext cx="1545021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Converted to CPL by Y5 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 txBox="1"/>
          <p:nvPr>
            <p:ph type="title"/>
          </p:nvPr>
        </p:nvSpPr>
        <p:spPr>
          <a:xfrm>
            <a:off x="831850" y="121202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Outcomes &amp; Analyses: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Vacancy</a:t>
            </a:r>
            <a:endParaRPr/>
          </a:p>
        </p:txBody>
      </p:sp>
      <p:sp>
        <p:nvSpPr>
          <p:cNvPr id="336" name="Google Shape;336;p23"/>
          <p:cNvSpPr txBox="1"/>
          <p:nvPr>
            <p:ph idx="1" type="body"/>
          </p:nvPr>
        </p:nvSpPr>
        <p:spPr>
          <a:xfrm>
            <a:off x="831850" y="41148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37" name="Google Shape;337;p23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/>
          <p:nvPr>
            <p:ph type="title"/>
          </p:nvPr>
        </p:nvSpPr>
        <p:spPr>
          <a:xfrm>
            <a:off x="402021" y="70835"/>
            <a:ext cx="11792606" cy="1341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Workforce Projection: Trends in Vacancy Rates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(2022-2025)</a:t>
            </a:r>
            <a:endParaRPr i="1"/>
          </a:p>
        </p:txBody>
      </p:sp>
      <p:sp>
        <p:nvSpPr>
          <p:cNvPr id="344" name="Google Shape;344;p24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45" name="Google Shape;345;p24"/>
          <p:cNvGraphicFramePr/>
          <p:nvPr/>
        </p:nvGraphicFramePr>
        <p:xfrm>
          <a:off x="662809" y="1041400"/>
          <a:ext cx="11184976" cy="509620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"/>
          <p:cNvSpPr txBox="1"/>
          <p:nvPr>
            <p:ph type="title"/>
          </p:nvPr>
        </p:nvSpPr>
        <p:spPr>
          <a:xfrm>
            <a:off x="831850" y="121202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Outcomes &amp; Analyses: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Teachers' Perceptions &amp;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Working Conditions</a:t>
            </a:r>
            <a:endParaRPr/>
          </a:p>
        </p:txBody>
      </p:sp>
      <p:sp>
        <p:nvSpPr>
          <p:cNvPr id="351" name="Google Shape;351;p25"/>
          <p:cNvSpPr txBox="1"/>
          <p:nvPr>
            <p:ph idx="1" type="body"/>
          </p:nvPr>
        </p:nvSpPr>
        <p:spPr>
          <a:xfrm>
            <a:off x="831850" y="41148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52" name="Google Shape;352;p25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"/>
          <p:cNvSpPr txBox="1"/>
          <p:nvPr>
            <p:ph type="title"/>
          </p:nvPr>
        </p:nvSpPr>
        <p:spPr>
          <a:xfrm>
            <a:off x="149774" y="365125"/>
            <a:ext cx="11960770" cy="752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ct val="100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Teachers’ Perceptions </a:t>
            </a:r>
            <a:r>
              <a:rPr i="1" lang="en-US" sz="4000">
                <a:latin typeface="Arial"/>
                <a:ea typeface="Arial"/>
                <a:cs typeface="Arial"/>
                <a:sym typeface="Arial"/>
              </a:rPr>
              <a:t>of Preparation &amp; Support (2025-2026) </a:t>
            </a:r>
            <a:r>
              <a:rPr i="1" lang="en-US" sz="2200">
                <a:latin typeface="Arial"/>
                <a:ea typeface="Arial"/>
                <a:cs typeface="Arial"/>
                <a:sym typeface="Arial"/>
              </a:rPr>
              <a:t>2,850 Surveys administered – 62% response rate</a:t>
            </a:r>
            <a:endParaRPr/>
          </a:p>
        </p:txBody>
      </p:sp>
      <p:sp>
        <p:nvSpPr>
          <p:cNvPr id="358" name="Google Shape;358;p26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59" name="Google Shape;359;p26"/>
          <p:cNvGraphicFramePr/>
          <p:nvPr/>
        </p:nvGraphicFramePr>
        <p:xfrm>
          <a:off x="359760" y="119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{AF57E775-2085-4581-9801-76DAF4563A65}</a:tableStyleId>
              </a:tblPr>
              <a:tblGrid>
                <a:gridCol w="3438250"/>
                <a:gridCol w="2268200"/>
                <a:gridCol w="2853225"/>
                <a:gridCol w="2853225"/>
              </a:tblGrid>
              <a:tr h="367875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Quality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</a:tr>
              <a:tr h="367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2060"/>
                          </a:solidFill>
                        </a:rPr>
                        <a:t>Highest Ranked Areas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2060"/>
                          </a:solidFill>
                        </a:rPr>
                        <a:t>Average Score (1-5)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2060"/>
                          </a:solidFill>
                        </a:rPr>
                        <a:t>Lowest Ranked Areas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2060"/>
                          </a:solidFill>
                        </a:rPr>
                        <a:t>Average Score (1-5)</a:t>
                      </a:r>
                      <a:endParaRPr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6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Align to State Standards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4.34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Teach AG students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3.65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6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Self-Assess and Reflect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4.27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Teach EL students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3.69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Positive Relationships with Students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4.27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Work with parents/families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3.76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Teach within Discipline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4.23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Maintain discipline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3.80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60" name="Google Shape;360;p26"/>
          <p:cNvGraphicFramePr/>
          <p:nvPr/>
        </p:nvGraphicFramePr>
        <p:xfrm>
          <a:off x="349250" y="35957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{AF57E775-2085-4581-9801-76DAF4563A65}</a:tableStyleId>
              </a:tblPr>
              <a:tblGrid>
                <a:gridCol w="3441425"/>
                <a:gridCol w="2270300"/>
                <a:gridCol w="2855850"/>
                <a:gridCol w="2855850"/>
              </a:tblGrid>
              <a:tr h="399400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Opportunity/Influence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</a:tr>
              <a:tr h="367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2060"/>
                          </a:solidFill>
                        </a:rPr>
                        <a:t>Highest Ranked Areas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2060"/>
                          </a:solidFill>
                        </a:rPr>
                        <a:t>Average Score (1-5)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2060"/>
                          </a:solidFill>
                        </a:rPr>
                        <a:t>Lowest Ranked Areas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002060"/>
                          </a:solidFill>
                        </a:rPr>
                        <a:t>Average Score (1-5)</a:t>
                      </a:r>
                      <a:endParaRPr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6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Success Due to Mentor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5.00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Co-Teaching with Mentor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1.69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67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Strong Professional Relationship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4.32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Observing Mentor Teaching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2.71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Individualized Support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4.21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Planning Instruction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3.28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 of Feedback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4.07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Unit and lesson planning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3.32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47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Reflecting on Practice with Mentor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3.85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Pedagogical Strategies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3.39</a:t>
                      </a:r>
                      <a:endParaRPr/>
                    </a:p>
                  </a:txBody>
                  <a:tcPr marT="45725" marB="45725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/>
          <p:nvPr>
            <p:ph type="title"/>
          </p:nvPr>
        </p:nvSpPr>
        <p:spPr>
          <a:xfrm>
            <a:off x="202326" y="2518"/>
            <a:ext cx="12086893" cy="1230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Teacher Working Conditions &amp; 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latin typeface="Arial"/>
                <a:ea typeface="Arial"/>
                <a:cs typeface="Arial"/>
                <a:sym typeface="Arial"/>
              </a:rPr>
              <a:t>Teachers’ Professional Decisions</a:t>
            </a:r>
            <a:endParaRPr/>
          </a:p>
        </p:txBody>
      </p:sp>
      <p:pic>
        <p:nvPicPr>
          <p:cNvPr id="367" name="Google Shape;36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717" y="1825625"/>
            <a:ext cx="10122288" cy="426200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368" name="Google Shape;368;p27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6608" y="5349889"/>
            <a:ext cx="1232085" cy="98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7"/>
          <p:cNvSpPr txBox="1"/>
          <p:nvPr/>
        </p:nvSpPr>
        <p:spPr>
          <a:xfrm>
            <a:off x="316867" y="994292"/>
            <a:ext cx="111253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from 2026 Teacher Working Conditions survey. (102,640 responses - 90.54% response rate)  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7"/>
          <p:cNvSpPr txBox="1"/>
          <p:nvPr/>
        </p:nvSpPr>
        <p:spPr>
          <a:xfrm>
            <a:off x="5798500" y="6124846"/>
            <a:ext cx="325455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strike="noStrike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Percent Positive Agreement (Agree or Strongly Agree)</a:t>
            </a:r>
            <a:endParaRPr b="1" sz="900">
              <a:solidFill>
                <a:srgbClr val="661C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07" y="0"/>
            <a:ext cx="12065386" cy="6224429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7" name="Google Shape;377;p28"/>
          <p:cNvSpPr txBox="1"/>
          <p:nvPr>
            <p:ph type="title"/>
          </p:nvPr>
        </p:nvSpPr>
        <p:spPr>
          <a:xfrm>
            <a:off x="302172" y="340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Teacher Working Conditions &amp; 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latin typeface="Arial"/>
                <a:ea typeface="Arial"/>
                <a:cs typeface="Arial"/>
                <a:sym typeface="Arial"/>
              </a:rPr>
              <a:t>Teachers’ Professional Decisions</a:t>
            </a:r>
            <a:endParaRPr/>
          </a:p>
        </p:txBody>
      </p:sp>
      <p:sp>
        <p:nvSpPr>
          <p:cNvPr id="378" name="Google Shape;378;p28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9" name="Google Shape;37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6608" y="5349889"/>
            <a:ext cx="1232085" cy="98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8"/>
          <p:cNvSpPr txBox="1"/>
          <p:nvPr/>
        </p:nvSpPr>
        <p:spPr>
          <a:xfrm>
            <a:off x="3833415" y="6109013"/>
            <a:ext cx="325455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strike="noStrike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Percent Positive Agreement (Agree or Strongly Agree)</a:t>
            </a:r>
            <a:endParaRPr b="1" sz="900">
              <a:solidFill>
                <a:srgbClr val="661C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"/>
          <p:cNvSpPr txBox="1"/>
          <p:nvPr>
            <p:ph type="title"/>
          </p:nvPr>
        </p:nvSpPr>
        <p:spPr>
          <a:xfrm>
            <a:off x="727842" y="175939"/>
            <a:ext cx="11256579" cy="1336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4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Key Takeaways</a:t>
            </a:r>
            <a:endParaRPr/>
          </a:p>
        </p:txBody>
      </p:sp>
      <p:sp>
        <p:nvSpPr>
          <p:cNvPr id="386" name="Google Shape;386;p29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7" name="Google Shape;387;p29"/>
          <p:cNvGrpSpPr/>
          <p:nvPr/>
        </p:nvGrpSpPr>
        <p:grpSpPr>
          <a:xfrm>
            <a:off x="726919" y="1589566"/>
            <a:ext cx="10210798" cy="4148137"/>
            <a:chOff x="0" y="238206"/>
            <a:chExt cx="10210798" cy="4148137"/>
          </a:xfrm>
        </p:grpSpPr>
        <p:sp>
          <p:nvSpPr>
            <p:cNvPr id="388" name="Google Shape;388;p29"/>
            <p:cNvSpPr/>
            <p:nvPr/>
          </p:nvSpPr>
          <p:spPr>
            <a:xfrm>
              <a:off x="0" y="238206"/>
              <a:ext cx="3190874" cy="1914524"/>
            </a:xfrm>
            <a:prstGeom prst="rect">
              <a:avLst/>
            </a:prstGeom>
            <a:gradFill>
              <a:gsLst>
                <a:gs pos="0">
                  <a:srgbClr val="EE8954"/>
                </a:gs>
                <a:gs pos="50000">
                  <a:srgbClr val="F47926"/>
                </a:gs>
                <a:gs pos="100000">
                  <a:srgbClr val="E1681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9"/>
            <p:cNvSpPr txBox="1"/>
            <p:nvPr/>
          </p:nvSpPr>
          <p:spPr>
            <a:xfrm>
              <a:off x="0" y="238206"/>
              <a:ext cx="3190874" cy="1914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Preparation matters</a:t>
              </a:r>
              <a:endParaRPr b="0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509962" y="238206"/>
              <a:ext cx="3190874" cy="1914524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9"/>
            <p:cNvSpPr txBox="1"/>
            <p:nvPr/>
          </p:nvSpPr>
          <p:spPr>
            <a:xfrm>
              <a:off x="3509962" y="238206"/>
              <a:ext cx="3190874" cy="1914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in early career matters</a:t>
              </a:r>
              <a:endParaRPr b="0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7019924" y="238206"/>
              <a:ext cx="3190874" cy="1914524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9"/>
            <p:cNvSpPr txBox="1"/>
            <p:nvPr/>
          </p:nvSpPr>
          <p:spPr>
            <a:xfrm>
              <a:off x="7019924" y="238206"/>
              <a:ext cx="3190874" cy="1914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Experience matters</a:t>
              </a:r>
              <a:endParaRPr b="0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1754981" y="2471819"/>
              <a:ext cx="3190874" cy="1914524"/>
            </a:xfrm>
            <a:prstGeom prst="rect">
              <a:avLst/>
            </a:prstGeom>
            <a:gradFill>
              <a:gsLst>
                <a:gs pos="0">
                  <a:srgbClr val="6EA2D9"/>
                </a:gs>
                <a:gs pos="50000">
                  <a:srgbClr val="5197DA"/>
                </a:gs>
                <a:gs pos="100000">
                  <a:srgbClr val="4185C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9"/>
            <p:cNvSpPr txBox="1"/>
            <p:nvPr/>
          </p:nvSpPr>
          <p:spPr>
            <a:xfrm>
              <a:off x="1754981" y="2471819"/>
              <a:ext cx="3190874" cy="1914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Combination of preparation &amp; experience matters more than either individually</a:t>
              </a:r>
              <a:endParaRPr b="0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5264943" y="2471819"/>
              <a:ext cx="3190874" cy="1914524"/>
            </a:xfrm>
            <a:prstGeom prst="rect">
              <a:avLst/>
            </a:prstGeom>
            <a:gradFill>
              <a:gsLst>
                <a:gs pos="0">
                  <a:srgbClr val="7EB75F"/>
                </a:gs>
                <a:gs pos="50000">
                  <a:srgbClr val="6BB240"/>
                </a:gs>
                <a:gs pos="100000">
                  <a:srgbClr val="5DA133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9"/>
            <p:cNvSpPr txBox="1"/>
            <p:nvPr/>
          </p:nvSpPr>
          <p:spPr>
            <a:xfrm>
              <a:off x="5264943" y="2471819"/>
              <a:ext cx="3190874" cy="1914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 Carolina State Board of Education Licensure Task Force will be exploring ways to improve the licensure process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1850" y="121202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5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Key Context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31850" y="41148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4" name="Google Shape;104;p3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type="ctrTitle"/>
          </p:nvPr>
        </p:nvSpPr>
        <p:spPr>
          <a:xfrm>
            <a:off x="834887" y="1122363"/>
            <a:ext cx="1057523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latin typeface="Arial"/>
                <a:ea typeface="Arial"/>
                <a:cs typeface="Arial"/>
                <a:sym typeface="Arial"/>
              </a:rPr>
              <a:t>Questions?</a:t>
            </a:r>
            <a:endParaRPr sz="6600"/>
          </a:p>
        </p:txBody>
      </p:sp>
      <p:sp>
        <p:nvSpPr>
          <p:cNvPr id="403" name="Google Shape;403;p30"/>
          <p:cNvSpPr txBox="1"/>
          <p:nvPr>
            <p:ph idx="1" type="subTitle"/>
          </p:nvPr>
        </p:nvSpPr>
        <p:spPr>
          <a:xfrm>
            <a:off x="834887" y="2681212"/>
            <a:ext cx="10575234" cy="1854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Dr. Thomas R. Tomberlin, thomas.tomberlin@dpi.nc.gov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249820" y="249378"/>
            <a:ext cx="11943142" cy="1147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Educator Preparation Programs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3600">
                <a:latin typeface="Arial"/>
                <a:ea typeface="Arial"/>
                <a:cs typeface="Arial"/>
                <a:sym typeface="Arial"/>
              </a:rPr>
              <a:t>(EPPs)</a:t>
            </a:r>
            <a:endParaRPr i="1" sz="3600"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259467" y="1584486"/>
            <a:ext cx="11620016" cy="4939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– </a:t>
            </a: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UNC System </a:t>
            </a:r>
            <a:r>
              <a:rPr i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(15)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NC private or independent colleges or universities </a:t>
            </a:r>
            <a:r>
              <a:rPr i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(31)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Community Colleges </a:t>
            </a: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– </a:t>
            </a: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NC Community College System </a:t>
            </a:r>
            <a:r>
              <a:rPr i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(28)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– N</a:t>
            </a: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ot affiliated with a NC public university, private college or university, or community college </a:t>
            </a:r>
            <a:r>
              <a:rPr i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(13)</a:t>
            </a:r>
            <a:endParaRPr/>
          </a:p>
        </p:txBody>
      </p:sp>
      <p:sp>
        <p:nvSpPr>
          <p:cNvPr id="111" name="Google Shape;111;p4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838200" y="365125"/>
            <a:ext cx="10515600" cy="926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Definition of Teacher</a:t>
            </a:r>
            <a:endParaRPr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838200" y="1219201"/>
            <a:ext cx="10515600" cy="482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Pursuant to NC General Statute 115C-325(a)(6),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3600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a teacher is defined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as one who: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3766"/>
              </a:buClr>
              <a:buSzPts val="800"/>
              <a:buNone/>
            </a:pPr>
            <a:r>
              <a:t/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1C5F"/>
              </a:buClr>
              <a:buSzPts val="3200"/>
              <a:buChar char="•"/>
            </a:pPr>
            <a:r>
              <a:rPr b="1" lang="en-US" sz="3200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Maintains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a current license issued by the State Board of Education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1C5F"/>
              </a:buClr>
              <a:buSzPts val="3200"/>
              <a:buChar char="•"/>
            </a:pPr>
            <a:r>
              <a:rPr b="1" lang="en-US" sz="3200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Teaches,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directly supervises teaching, or is paid as a classroom teacher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(as opposed to instructional support or administrator)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1C5F"/>
              </a:buClr>
              <a:buSzPts val="3200"/>
              <a:buChar char="•"/>
            </a:pPr>
            <a:r>
              <a:rPr b="1" lang="en-US" sz="3200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Holds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a full-time, permanent position</a:t>
            </a:r>
            <a:endParaRPr i="1" sz="22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200"/>
              <a:buNone/>
            </a:pPr>
            <a:r>
              <a:t/>
            </a:r>
            <a:endParaRPr i="1" sz="22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2200"/>
              <a:buNone/>
            </a:pPr>
            <a:r>
              <a:rPr i="1" lang="en-US" sz="2200">
                <a:latin typeface="Arial"/>
                <a:ea typeface="Arial"/>
                <a:cs typeface="Arial"/>
                <a:sym typeface="Arial"/>
              </a:rPr>
              <a:t>Note: In keeping with current law, only 50% of charter and laboratory school educators are required to be licensed.</a:t>
            </a:r>
            <a:endParaRPr/>
          </a:p>
          <a:p>
            <a:pPr indent="-254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766"/>
              </a:buClr>
              <a:buSzPts val="32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302173" y="-1236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Teacher Licensure Process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25" name="Google Shape;125;p6"/>
          <p:cNvGrpSpPr/>
          <p:nvPr/>
        </p:nvGrpSpPr>
        <p:grpSpPr>
          <a:xfrm>
            <a:off x="701724" y="3734565"/>
            <a:ext cx="11077584" cy="2498891"/>
            <a:chOff x="5414" y="815864"/>
            <a:chExt cx="11077584" cy="2498891"/>
          </a:xfrm>
        </p:grpSpPr>
        <p:sp>
          <p:nvSpPr>
            <p:cNvPr id="126" name="Google Shape;126;p6"/>
            <p:cNvSpPr/>
            <p:nvPr/>
          </p:nvSpPr>
          <p:spPr>
            <a:xfrm>
              <a:off x="720097" y="815864"/>
              <a:ext cx="2858731" cy="249889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D0DDEF">
                <a:alpha val="90196"/>
              </a:srgbClr>
            </a:solidFill>
            <a:ln cap="flat" cmpd="sng" w="9525">
              <a:solidFill>
                <a:srgbClr val="D0DDEF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434780" y="1190698"/>
              <a:ext cx="1393631" cy="1749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27925" spcFirstLastPara="1" rIns="13950" wrap="square" tIns="6975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Bachelor’s degree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 than 18 semester hours in content area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Employed in NC PSU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1-year term, non-renewable</a:t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5414" y="1350627"/>
              <a:ext cx="1429365" cy="1429365"/>
            </a:xfrm>
            <a:prstGeom prst="ellipse">
              <a:avLst/>
            </a:prstGeom>
            <a:gradFill>
              <a:gsLst>
                <a:gs pos="0">
                  <a:srgbClr val="6EA2D9"/>
                </a:gs>
                <a:gs pos="50000">
                  <a:srgbClr val="5197DA"/>
                </a:gs>
                <a:gs pos="100000">
                  <a:srgbClr val="4185C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214740" y="1559953"/>
              <a:ext cx="1010713" cy="1010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Permit to Teach (PtT)</a:t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472182" y="815864"/>
              <a:ext cx="2858731" cy="249889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DE8DD">
                <a:alpha val="90196"/>
              </a:srgbClr>
            </a:solidFill>
            <a:ln cap="flat" cmpd="sng" w="9525">
              <a:solidFill>
                <a:srgbClr val="CDE8DD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5186865" y="1190698"/>
              <a:ext cx="1393631" cy="1749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27925" spcFirstLastPara="1" rIns="13950" wrap="square" tIns="6975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Bachelor’s degree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 semester hours in content area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Employed in NC PSU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1-year term, non-renewable</a:t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3757499" y="1350627"/>
              <a:ext cx="1429365" cy="1429365"/>
            </a:xfrm>
            <a:prstGeom prst="ellipse">
              <a:avLst/>
            </a:prstGeom>
            <a:gradFill>
              <a:gsLst>
                <a:gs pos="0">
                  <a:srgbClr val="65C998"/>
                </a:gs>
                <a:gs pos="50000">
                  <a:srgbClr val="46C78C"/>
                </a:gs>
                <a:gs pos="100000">
                  <a:srgbClr val="35B87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3966825" y="1559953"/>
              <a:ext cx="1010713" cy="1010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Emergency License (EL)</a:t>
              </a: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224267" y="815864"/>
              <a:ext cx="2858731" cy="2498891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D3E1CD">
                <a:alpha val="90196"/>
              </a:srgbClr>
            </a:solidFill>
            <a:ln cap="flat" cmpd="sng" w="9525">
              <a:solidFill>
                <a:srgbClr val="D3E1CD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8938950" y="1190698"/>
              <a:ext cx="1393631" cy="1749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27925" spcFirstLastPara="1" rIns="13950" wrap="square" tIns="6975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Bachelor’s degree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 semester hours in content area or pass content exam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Employed in NC PSU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Admission to approved EPP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1-year term, renewable twice.</a:t>
              </a: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7509584" y="1350627"/>
              <a:ext cx="1429365" cy="1429365"/>
            </a:xfrm>
            <a:prstGeom prst="ellipse">
              <a:avLst/>
            </a:prstGeom>
            <a:gradFill>
              <a:gsLst>
                <a:gs pos="0">
                  <a:srgbClr val="7EB55F"/>
                </a:gs>
                <a:gs pos="50000">
                  <a:srgbClr val="6DB03F"/>
                </a:gs>
                <a:gs pos="100000">
                  <a:srgbClr val="5E9F3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7718910" y="1559953"/>
              <a:ext cx="1010713" cy="1010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Residency License (RL)</a:t>
              </a:r>
              <a:endParaRPr/>
            </a:p>
          </p:txBody>
        </p:sp>
      </p:grpSp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415378" y="3593443"/>
            <a:ext cx="28940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Alternative Pathway</a:t>
            </a:r>
            <a:endParaRPr/>
          </a:p>
        </p:txBody>
      </p:sp>
      <p:grpSp>
        <p:nvGrpSpPr>
          <p:cNvPr id="140" name="Google Shape;140;p6"/>
          <p:cNvGrpSpPr/>
          <p:nvPr/>
        </p:nvGrpSpPr>
        <p:grpSpPr>
          <a:xfrm>
            <a:off x="640506" y="1054419"/>
            <a:ext cx="7456587" cy="2537884"/>
            <a:chOff x="335706" y="0"/>
            <a:chExt cx="7456587" cy="2537884"/>
          </a:xfrm>
        </p:grpSpPr>
        <p:sp>
          <p:nvSpPr>
            <p:cNvPr id="141" name="Google Shape;141;p6"/>
            <p:cNvSpPr/>
            <p:nvPr/>
          </p:nvSpPr>
          <p:spPr>
            <a:xfrm>
              <a:off x="1061541" y="0"/>
              <a:ext cx="2903339" cy="2537884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FFE5C7">
                <a:alpha val="90196"/>
              </a:srgbClr>
            </a:solidFill>
            <a:ln cap="flat" cmpd="sng" w="9525">
              <a:solidFill>
                <a:srgbClr val="FFE5C7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1787375" y="380683"/>
              <a:ext cx="1415378" cy="1776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33000" spcFirstLastPara="1" rIns="1650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Admission to an IHE with an approved EPP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Admission to EPP with GPA of 2.7 or greater</a:t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35706" y="543107"/>
              <a:ext cx="1451669" cy="1451669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 txBox="1"/>
            <p:nvPr/>
          </p:nvSpPr>
          <p:spPr>
            <a:xfrm>
              <a:off x="548298" y="755699"/>
              <a:ext cx="1026485" cy="102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Matriculation to Institution of Higher Education (IHE)</a:t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4888954" y="0"/>
              <a:ext cx="2903339" cy="2537884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EDDEE">
                <a:alpha val="90196"/>
              </a:srgbClr>
            </a:solidFill>
            <a:ln cap="flat" cmpd="sng" w="9525">
              <a:solidFill>
                <a:srgbClr val="CEDDEE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5614789" y="380683"/>
              <a:ext cx="1415378" cy="1776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33000" spcFirstLastPara="1" rIns="16500" wrap="square" tIns="82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Completion of bachelor’s degree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Completion of EPP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Clinical experience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3-year term, non-renewable</a:t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163119" y="543107"/>
              <a:ext cx="1451669" cy="1451669"/>
            </a:xfrm>
            <a:prstGeom prst="ellipse">
              <a:avLst/>
            </a:prstGeom>
            <a:gradFill>
              <a:gsLst>
                <a:gs pos="0">
                  <a:srgbClr val="6EA3DA"/>
                </a:gs>
                <a:gs pos="50000">
                  <a:srgbClr val="5298DB"/>
                </a:gs>
                <a:gs pos="100000">
                  <a:srgbClr val="4186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4375711" y="755699"/>
              <a:ext cx="1026485" cy="1026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Initial Professional License (IPL)</a:t>
              </a:r>
              <a:endParaRPr/>
            </a:p>
          </p:txBody>
        </p:sp>
      </p:grpSp>
      <p:grpSp>
        <p:nvGrpSpPr>
          <p:cNvPr id="149" name="Google Shape;149;p6"/>
          <p:cNvGrpSpPr/>
          <p:nvPr/>
        </p:nvGrpSpPr>
        <p:grpSpPr>
          <a:xfrm>
            <a:off x="8219966" y="1146564"/>
            <a:ext cx="3365635" cy="2353591"/>
            <a:chOff x="0" y="605834"/>
            <a:chExt cx="3365635" cy="2353591"/>
          </a:xfrm>
        </p:grpSpPr>
        <p:sp>
          <p:nvSpPr>
            <p:cNvPr id="150" name="Google Shape;150;p6"/>
            <p:cNvSpPr/>
            <p:nvPr/>
          </p:nvSpPr>
          <p:spPr>
            <a:xfrm>
              <a:off x="673127" y="605834"/>
              <a:ext cx="2692508" cy="2353591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7D4CA">
                <a:alpha val="90196"/>
              </a:srgbClr>
            </a:solidFill>
            <a:ln cap="flat" cmpd="sng" w="9525">
              <a:solidFill>
                <a:srgbClr val="F7D4CA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1346254" y="958873"/>
              <a:ext cx="1312598" cy="16475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27925" spcFirstLastPara="1" rIns="13950" wrap="square" tIns="6975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 EPP program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Pass all required examinations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years of teaching experience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5-year term, renewable with CEUs</a:t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0" y="1109503"/>
              <a:ext cx="1346254" cy="1346254"/>
            </a:xfrm>
            <a:prstGeom prst="ellipse">
              <a:avLst/>
            </a:prstGeom>
            <a:gradFill>
              <a:gsLst>
                <a:gs pos="0">
                  <a:srgbClr val="EE8954"/>
                </a:gs>
                <a:gs pos="50000">
                  <a:srgbClr val="F47926"/>
                </a:gs>
                <a:gs pos="100000">
                  <a:srgbClr val="E1681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 txBox="1"/>
            <p:nvPr/>
          </p:nvSpPr>
          <p:spPr>
            <a:xfrm>
              <a:off x="197154" y="1306657"/>
              <a:ext cx="951946" cy="951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Continuing Professional License (CPL)</a:t>
              </a:r>
              <a:endParaRPr/>
            </a:p>
          </p:txBody>
        </p:sp>
      </p:grpSp>
      <p:sp>
        <p:nvSpPr>
          <p:cNvPr id="154" name="Google Shape;154;p6"/>
          <p:cNvSpPr txBox="1"/>
          <p:nvPr/>
        </p:nvSpPr>
        <p:spPr>
          <a:xfrm>
            <a:off x="417213" y="870387"/>
            <a:ext cx="32596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Traditional Pathway</a:t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title"/>
          </p:nvPr>
        </p:nvSpPr>
        <p:spPr>
          <a:xfrm>
            <a:off x="181305" y="2520"/>
            <a:ext cx="11067392" cy="85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4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Teacher Effectiveness</a:t>
            </a:r>
            <a:endParaRPr/>
          </a:p>
        </p:txBody>
      </p:sp>
      <p:sp>
        <p:nvSpPr>
          <p:cNvPr id="160" name="Google Shape;160;p7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>
            <a:off x="194836" y="2973039"/>
            <a:ext cx="11802327" cy="2467192"/>
            <a:chOff x="7400" y="473077"/>
            <a:chExt cx="11802327" cy="2467192"/>
          </a:xfrm>
        </p:grpSpPr>
        <p:sp>
          <p:nvSpPr>
            <p:cNvPr id="162" name="Google Shape;162;p7"/>
            <p:cNvSpPr/>
            <p:nvPr/>
          </p:nvSpPr>
          <p:spPr>
            <a:xfrm rot="10800000">
              <a:off x="7400" y="1596971"/>
              <a:ext cx="3862179" cy="1343298"/>
            </a:xfrm>
            <a:prstGeom prst="round2SameRect">
              <a:avLst>
                <a:gd fmla="val 15000" name="adj1"/>
                <a:gd fmla="val 0" name="adj2"/>
              </a:avLst>
            </a:prstGeom>
            <a:solidFill>
              <a:schemeClr val="lt1">
                <a:alpha val="90196"/>
              </a:schemeClr>
            </a:solidFill>
            <a:ln cap="flat" cmpd="sng" w="9525">
              <a:solidFill>
                <a:srgbClr val="5998D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66416" y="1596971"/>
              <a:ext cx="3744147" cy="1284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475" lIns="163475" spcFirstLastPara="1" rIns="163475" wrap="square" tIns="163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None/>
              </a:pPr>
              <a:r>
                <a:rPr b="0" lang="en-US" sz="1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Teachers demonstrate growth with students that is significantly lower than the average teacher in that grade and subject.</a:t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7400" y="473077"/>
              <a:ext cx="3862179" cy="1158653"/>
            </a:xfrm>
            <a:prstGeom prst="round2SameRect">
              <a:avLst>
                <a:gd fmla="val 45000" name="adj1"/>
                <a:gd fmla="val 0" name="adj2"/>
              </a:avLst>
            </a:prstGeom>
            <a:solidFill>
              <a:srgbClr val="C00000"/>
            </a:solidFill>
            <a:ln cap="flat" cmpd="sng" w="9525">
              <a:solidFill>
                <a:srgbClr val="5998D4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160111" y="625788"/>
              <a:ext cx="3556757" cy="1005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5175" lIns="305175" spcFirstLastPara="1" rIns="305175" wrap="square" tIns="305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Does Not Meet</a:t>
              </a: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Expected Growth</a:t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10800000">
              <a:off x="3977474" y="1596971"/>
              <a:ext cx="3862179" cy="1343298"/>
            </a:xfrm>
            <a:prstGeom prst="round2SameRect">
              <a:avLst>
                <a:gd fmla="val 15000" name="adj1"/>
                <a:gd fmla="val 0" name="adj2"/>
              </a:avLst>
            </a:prstGeom>
            <a:solidFill>
              <a:schemeClr val="lt1">
                <a:alpha val="90196"/>
              </a:schemeClr>
            </a:solidFill>
            <a:ln cap="flat" cmpd="sng" w="9525">
              <a:solidFill>
                <a:srgbClr val="4CC38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4036490" y="1596971"/>
              <a:ext cx="3744147" cy="1284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475" lIns="163475" spcFirstLastPara="1" rIns="163475" wrap="square" tIns="163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None/>
              </a:pPr>
              <a:r>
                <a:rPr b="0" lang="en-US" sz="1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Teacher demonstrates growth with students that is consistent with the growth of the average teacher in that grade and subject.</a:t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977474" y="473077"/>
              <a:ext cx="3862179" cy="1158653"/>
            </a:xfrm>
            <a:prstGeom prst="round2SameRect">
              <a:avLst>
                <a:gd fmla="val 45000" name="adj1"/>
                <a:gd fmla="val 0" name="adj2"/>
              </a:avLst>
            </a:prstGeom>
            <a:solidFill>
              <a:srgbClr val="00B050"/>
            </a:solidFill>
            <a:ln cap="flat" cmpd="sng" w="9525">
              <a:solidFill>
                <a:srgbClr val="4CC38C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4130185" y="625788"/>
              <a:ext cx="3556757" cy="1005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5175" lIns="305175" spcFirstLastPara="1" rIns="305175" wrap="square" tIns="305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Meets</a:t>
              </a: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Expected Growth</a:t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rot="10800000">
              <a:off x="7947548" y="1596971"/>
              <a:ext cx="3862179" cy="1343298"/>
            </a:xfrm>
            <a:prstGeom prst="round2SameRect">
              <a:avLst>
                <a:gd fmla="val 15000" name="adj1"/>
                <a:gd fmla="val 0" name="adj2"/>
              </a:avLst>
            </a:prstGeom>
            <a:solidFill>
              <a:schemeClr val="lt1">
                <a:alpha val="90196"/>
              </a:schemeClr>
            </a:solidFill>
            <a:ln cap="flat" cmpd="sng" w="9525">
              <a:solidFill>
                <a:srgbClr val="6FAB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8006564" y="1596971"/>
              <a:ext cx="3744147" cy="1284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3475" lIns="163475" spcFirstLastPara="1" rIns="163475" wrap="square" tIns="163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None/>
              </a:pPr>
              <a:r>
                <a:rPr b="0" lang="en-US" sz="14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Teacher demonstrates growth with students that is significantly higher than the average teacher in that grade and subject.</a:t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47548" y="473077"/>
              <a:ext cx="3862179" cy="1158653"/>
            </a:xfrm>
            <a:prstGeom prst="round2SameRect">
              <a:avLst>
                <a:gd fmla="val 45000" name="adj1"/>
                <a:gd fmla="val 0" name="adj2"/>
              </a:avLst>
            </a:prstGeom>
            <a:solidFill>
              <a:srgbClr val="2F5496"/>
            </a:solidFill>
            <a:ln cap="flat" cmpd="sng" w="9525">
              <a:solidFill>
                <a:srgbClr val="6FAB46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8100259" y="625788"/>
              <a:ext cx="3556757" cy="1005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5175" lIns="305175" spcFirstLastPara="1" rIns="305175" wrap="square" tIns="305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Exceeds Expected Growth​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7"/>
          <p:cNvSpPr txBox="1"/>
          <p:nvPr/>
        </p:nvSpPr>
        <p:spPr>
          <a:xfrm>
            <a:off x="336330" y="856592"/>
            <a:ext cx="118556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rPr>
              <a:t>The Educator Value-Added Assessment System </a:t>
            </a:r>
            <a:r>
              <a:rPr i="1" lang="en-US"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rPr>
              <a:t>(EVAAS)</a:t>
            </a:r>
            <a:r>
              <a:rPr lang="en-US"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rPr>
              <a:t> is the state’s official growth model, and it is used as </a:t>
            </a:r>
            <a:r>
              <a:rPr b="1" lang="en-US" sz="2000">
                <a:solidFill>
                  <a:srgbClr val="661C5F"/>
                </a:solidFill>
                <a:latin typeface="Arial"/>
                <a:ea typeface="Arial"/>
                <a:cs typeface="Arial"/>
                <a:sym typeface="Arial"/>
              </a:rPr>
              <a:t>the measure of teacher effectiveness for quantitative analyses</a:t>
            </a:r>
            <a:r>
              <a:rPr b="1" lang="en-US"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n-US" sz="2000">
                <a:solidFill>
                  <a:srgbClr val="1C3766"/>
                </a:solidFill>
                <a:latin typeface="Arial"/>
                <a:ea typeface="Arial"/>
                <a:cs typeface="Arial"/>
                <a:sym typeface="Arial"/>
              </a:rPr>
              <a:t>EVAAS is measured annually and only for those teachers who teach a state-tested subject (e.g., End of Grade, End of Course, K-2 Reading, and Career-Technical Education). Approximately 40% of the teaching force in the State receives an EVAAS score.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3200"/>
              <a:buFont typeface="Arial"/>
              <a:buNone/>
            </a:pPr>
            <a:r>
              <a:rPr lang="en-US"/>
              <a:t>Teacher Effectiveness</a:t>
            </a:r>
            <a:endParaRPr/>
          </a:p>
        </p:txBody>
      </p:sp>
      <p:sp>
        <p:nvSpPr>
          <p:cNvPr id="180" name="Google Shape;180;p8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844745" y="2154108"/>
            <a:ext cx="10502508" cy="2874455"/>
            <a:chOff x="6545" y="738441"/>
            <a:chExt cx="10502508" cy="2874455"/>
          </a:xfrm>
        </p:grpSpPr>
        <p:sp>
          <p:nvSpPr>
            <p:cNvPr id="182" name="Google Shape;182;p8"/>
            <p:cNvSpPr/>
            <p:nvPr/>
          </p:nvSpPr>
          <p:spPr>
            <a:xfrm>
              <a:off x="6545" y="738441"/>
              <a:ext cx="3358008" cy="134320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6EA2D9"/>
                </a:gs>
                <a:gs pos="50000">
                  <a:srgbClr val="5197DA"/>
                </a:gs>
                <a:gs pos="100000">
                  <a:srgbClr val="4185C7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678147" y="738441"/>
              <a:ext cx="2014805" cy="1343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22850" spcFirstLastPara="1" rIns="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Expressed in effect size</a:t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2928013" y="852613"/>
              <a:ext cx="2787147" cy="1114858"/>
            </a:xfrm>
            <a:prstGeom prst="chevron">
              <a:avLst>
                <a:gd fmla="val 50000" name="adj"/>
              </a:avLst>
            </a:prstGeom>
            <a:solidFill>
              <a:srgbClr val="D0DDEF">
                <a:alpha val="90196"/>
              </a:srgbClr>
            </a:solidFill>
            <a:ln cap="flat" cmpd="sng" w="9525">
              <a:solidFill>
                <a:srgbClr val="D0DDEF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3485442" y="852613"/>
              <a:ext cx="1672289" cy="1114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Standardized measure of magnitude</a:t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324960" y="852613"/>
              <a:ext cx="2787147" cy="1114858"/>
            </a:xfrm>
            <a:prstGeom prst="chevron">
              <a:avLst>
                <a:gd fmla="val 50000" name="adj"/>
              </a:avLst>
            </a:prstGeom>
            <a:solidFill>
              <a:srgbClr val="CEE8EB">
                <a:alpha val="90196"/>
              </a:srgbClr>
            </a:solidFill>
            <a:ln cap="flat" cmpd="sng" w="9525">
              <a:solidFill>
                <a:srgbClr val="CEE8EB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5882389" y="852613"/>
              <a:ext cx="1672289" cy="1114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30475" spcFirstLastPara="1" rIns="0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Compares program or group effects</a:t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545" y="2269693"/>
              <a:ext cx="3358008" cy="1343203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7EB55F"/>
                </a:gs>
                <a:gs pos="50000">
                  <a:srgbClr val="6DB03F"/>
                </a:gs>
                <a:gs pos="100000">
                  <a:srgbClr val="5E9F33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313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678147" y="2269693"/>
              <a:ext cx="2014805" cy="1343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22850" spcFirstLastPara="1" rIns="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Education researchers generally use interpretations for effect size</a:t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928013" y="2383865"/>
              <a:ext cx="2787147" cy="1114858"/>
            </a:xfrm>
            <a:prstGeom prst="chevron">
              <a:avLst>
                <a:gd fmla="val 50000" name="adj"/>
              </a:avLst>
            </a:prstGeom>
            <a:solidFill>
              <a:srgbClr val="CDE8DD">
                <a:alpha val="90196"/>
              </a:srgbClr>
            </a:solidFill>
            <a:ln cap="flat" cmpd="sng" w="9525">
              <a:solidFill>
                <a:srgbClr val="CDE8DD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3485442" y="2383865"/>
              <a:ext cx="1672289" cy="1114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±&lt;0.05 Very Small Impact</a:t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5324960" y="2383865"/>
              <a:ext cx="2787147" cy="1114858"/>
            </a:xfrm>
            <a:prstGeom prst="chevron">
              <a:avLst>
                <a:gd fmla="val 50000" name="adj"/>
              </a:avLst>
            </a:prstGeom>
            <a:solidFill>
              <a:srgbClr val="CDE5D1">
                <a:alpha val="90196"/>
              </a:srgbClr>
            </a:solidFill>
            <a:ln cap="flat" cmpd="sng" w="9525">
              <a:solidFill>
                <a:srgbClr val="CDE5D1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5882389" y="2383865"/>
              <a:ext cx="1672289" cy="1114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30475" spcFirstLastPara="1" rIns="0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±0.05-0.20 Moderate* </a:t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721906" y="2383865"/>
              <a:ext cx="2787147" cy="1114858"/>
            </a:xfrm>
            <a:prstGeom prst="chevron">
              <a:avLst>
                <a:gd fmla="val 50000" name="adj"/>
              </a:avLst>
            </a:prstGeom>
            <a:solidFill>
              <a:srgbClr val="D3E1CD">
                <a:alpha val="90196"/>
              </a:srgbClr>
            </a:solidFill>
            <a:ln cap="flat" cmpd="sng" w="9525">
              <a:solidFill>
                <a:srgbClr val="D3E1CD">
                  <a:alpha val="90196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8279335" y="2383865"/>
              <a:ext cx="1672289" cy="1114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30475" spcFirstLastPara="1" rIns="0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±</a:t>
              </a:r>
              <a:r>
                <a:rPr b="0" lang="en-US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≥ 0.20 Large**</a:t>
              </a:r>
              <a:r>
                <a:rPr lang="en-US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96" name="Google Shape;196;p8"/>
          <p:cNvSpPr txBox="1"/>
          <p:nvPr/>
        </p:nvSpPr>
        <p:spPr>
          <a:xfrm>
            <a:off x="7294616" y="5243785"/>
            <a:ext cx="31425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*typical meaningful impact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**unusual, high impact intervention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>
            <p:ph type="title"/>
          </p:nvPr>
        </p:nvSpPr>
        <p:spPr>
          <a:xfrm>
            <a:off x="754117" y="175939"/>
            <a:ext cx="10520855" cy="863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4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Active Licenses, Areas, &amp; Employment</a:t>
            </a:r>
            <a:endParaRPr/>
          </a:p>
        </p:txBody>
      </p:sp>
      <p:graphicFrame>
        <p:nvGraphicFramePr>
          <p:cNvPr id="203" name="Google Shape;203;p9"/>
          <p:cNvGraphicFramePr/>
          <p:nvPr/>
        </p:nvGraphicFramePr>
        <p:xfrm>
          <a:off x="759372" y="11477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{9B7D282A-C9F6-4D3D-ABE2-B86FEDA392D9}</a:tableStyleId>
              </a:tblPr>
              <a:tblGrid>
                <a:gridCol w="2554000"/>
                <a:gridCol w="2703775"/>
                <a:gridCol w="2942900"/>
                <a:gridCol w="2314900"/>
              </a:tblGrid>
              <a:tr h="977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/>
                        <a:t>Number of Unique, Active NC Licenses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/>
                        <a:t>Number of Unique, Active Licenses Employed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/>
                        <a:t>Percentage Employed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174,590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120,226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68.9%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 u="none" cap="none" strike="noStrike">
                          <a:solidFill>
                            <a:srgbClr val="002060"/>
                          </a:solidFill>
                        </a:rPr>
                        <a:t>Subject Areas*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 u="none" cap="none" strike="noStrike">
                          <a:solidFill>
                            <a:srgbClr val="002060"/>
                          </a:solidFill>
                        </a:rPr>
                        <a:t>*Teachers may hold multiple subject areas on a single license.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Elementary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76,229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59,981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78.7%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English/Language Arts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37,131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10,830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29.2%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Math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23,096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8,111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35.1%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Science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18,137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6,154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33.9%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Social Studies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24,494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7,246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29.6%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Exceptional Children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40,412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11,085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27.4%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Career and Technical Ed.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16,989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7,360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43.3%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Arts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9,669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7,174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74.2%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 u="none" cap="none" strike="noStrike">
                          <a:solidFill>
                            <a:srgbClr val="002060"/>
                          </a:solidFill>
                        </a:rPr>
                        <a:t>Health/Physical Ed.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12,536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7,104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56.7%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04" name="Google Shape;204;p9"/>
          <p:cNvSpPr txBox="1"/>
          <p:nvPr>
            <p:ph idx="12" type="sldNum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2026-06-03T19:50:20Z</dcterms:created>
  <dc:creator>Thomas Tomberlin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0x010100E62A21D40257D247B88A41B77A45A13C</vt:lpwstr>
  </property>
  <property fmtid="{D5CDD505-2E9C-101B-9397-08002B2CF9AE}" pid="3" name="MediaServiceImageTags">
    <vt:lpwstr/>
  </property>
</Properties>
</file>