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1.xml" ContentType="application/vnd.openxmlformats-officedocument.drawingml.chartshapes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2.xml" ContentType="application/vnd.openxmlformats-officedocument.drawingml.chartshapes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3.xml" ContentType="application/vnd.openxmlformats-officedocument.drawingml.chartshapes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drawings/drawing4.xml" ContentType="application/vnd.openxmlformats-officedocument.drawingml.chartshapes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sldIdLst>
    <p:sldId id="256" r:id="rId5"/>
    <p:sldId id="342" r:id="rId6"/>
    <p:sldId id="257" r:id="rId7"/>
    <p:sldId id="344" r:id="rId8"/>
    <p:sldId id="345" r:id="rId9"/>
    <p:sldId id="352" r:id="rId10"/>
    <p:sldId id="2334" r:id="rId11"/>
    <p:sldId id="353" r:id="rId12"/>
    <p:sldId id="358" r:id="rId13"/>
    <p:sldId id="359" r:id="rId14"/>
    <p:sldId id="360" r:id="rId15"/>
    <p:sldId id="346" r:id="rId16"/>
    <p:sldId id="347" r:id="rId17"/>
    <p:sldId id="354" r:id="rId18"/>
    <p:sldId id="348" r:id="rId19"/>
    <p:sldId id="349" r:id="rId20"/>
    <p:sldId id="350" r:id="rId21"/>
    <p:sldId id="357" r:id="rId22"/>
    <p:sldId id="351" r:id="rId23"/>
    <p:sldId id="356" r:id="rId24"/>
    <p:sldId id="2348" r:id="rId25"/>
    <p:sldId id="2336" r:id="rId26"/>
    <p:sldId id="2335" r:id="rId27"/>
    <p:sldId id="265" r:id="rId28"/>
    <p:sldId id="2337" r:id="rId29"/>
    <p:sldId id="2349" r:id="rId30"/>
    <p:sldId id="355" r:id="rId31"/>
    <p:sldId id="2350" r:id="rId32"/>
    <p:sldId id="2316" r:id="rId33"/>
    <p:sldId id="2338" r:id="rId34"/>
    <p:sldId id="2363" r:id="rId35"/>
    <p:sldId id="2361" r:id="rId36"/>
    <p:sldId id="363" r:id="rId37"/>
    <p:sldId id="2352" r:id="rId38"/>
    <p:sldId id="2326" r:id="rId39"/>
    <p:sldId id="2331" r:id="rId40"/>
    <p:sldId id="2332" r:id="rId41"/>
    <p:sldId id="2333" r:id="rId42"/>
    <p:sldId id="2339" r:id="rId43"/>
    <p:sldId id="362" r:id="rId44"/>
    <p:sldId id="361" r:id="rId45"/>
    <p:sldId id="2346" r:id="rId46"/>
    <p:sldId id="2344" r:id="rId47"/>
    <p:sldId id="2347" r:id="rId48"/>
    <p:sldId id="364" r:id="rId49"/>
    <p:sldId id="2340" r:id="rId50"/>
    <p:sldId id="2341" r:id="rId51"/>
    <p:sldId id="2343" r:id="rId52"/>
    <p:sldId id="2342" r:id="rId53"/>
    <p:sldId id="2353" r:id="rId54"/>
    <p:sldId id="2354" r:id="rId55"/>
    <p:sldId id="2359" r:id="rId56"/>
    <p:sldId id="2358" r:id="rId57"/>
    <p:sldId id="2355" r:id="rId58"/>
    <p:sldId id="2356" r:id="rId59"/>
    <p:sldId id="2357" r:id="rId60"/>
    <p:sldId id="2362" r:id="rId61"/>
    <p:sldId id="332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6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5E35"/>
    <a:srgbClr val="17BF33"/>
    <a:srgbClr val="D6D3D4"/>
    <a:srgbClr val="217991"/>
    <a:srgbClr val="F1F1F1"/>
    <a:srgbClr val="E0DEE2"/>
    <a:srgbClr val="D8D5D8"/>
    <a:srgbClr val="FFFFFF"/>
    <a:srgbClr val="FBE081"/>
    <a:srgbClr val="E8E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68" y="172"/>
      </p:cViewPr>
      <p:guideLst>
        <p:guide orient="horz" pos="2160"/>
        <p:guide pos="26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ncconnect-my.sharepoint.com/personal/jeff_debellis_commerce_nc_gov/Documents/Presentations/NCCCS/2023%20Board%20Meeting/CES_allGeos_PresToo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https://ncconnect-my.sharepoint.com/personal/jeff_debellis_commerce_nc_gov/Documents/Presentations/NCCCS/2023%20Board%20Meeting/LAUS_allGeos_PresTool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ncconnect-my.sharepoint.com/personal/jeff_debellis_commerce_nc_gov/Documents/Presentations/NCCCS/2023%20Board%20Meeting/Labor%20Supply-Demand%20Trends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ncconnect-my.sharepoint.com/personal/jeff_debellis_commerce_nc_gov/Documents/Presentations/NCCCS/2023%20Board%20Meeting/Weekly%20Wages%202007-23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ncconnect-my.sharepoint.com/personal/jeff_debellis_commerce_nc_gov/Documents/Presentations/Twin%20Counties%20Ed%20&amp;%20Biz%20Summit%202023/MSA%20Work%20from%20Home%202021-2019%20ACS.xlsx" TargetMode="Externa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https://ncconnect-my.sharepoint.com/personal/jeff_debellis_commerce_nc_gov/Documents/Presentations/Twin%20Counties%20Ed%20&amp;%20Biz%20Summit%202023/MSA%20Work%20from%20Home%202021-2019%20ACS.xlsx" TargetMode="Externa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https://ncconnect-my.sharepoint.com/personal/jeff_debellis_commerce_nc_gov/Documents/Presentations/Twin%20Counties%20Ed%20&amp;%20Biz%20Summit%202023/MSA%20Work%20from%20Home%202021-2019%20ACS.xlsx" TargetMode="Externa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https://ncconnect-my.sharepoint.com/personal/jeff_debellis_commerce_nc_gov/Documents/Presentations/Twin%20Counties%20Ed%20&amp;%20Biz%20Summit%202023/MSA%20Work%20from%20Home%202021-2019%20ACS.xlsx" TargetMode="Externa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chartUserShapes" Target="../drawings/drawing4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https://ncconnect-my.sharepoint.com/personal/neil_harrington_commerce_nc_gov/Documents/Microsoft%20Teams%20Chat%20Files/ExposedEmploymentByEduLevel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https://ncconnect-my.sharepoint.com/personal/jeff_debellis_commerce_nc_gov/Documents/Presentations/NCCCS/2023%20Board%20Meeting/CPS%20Geog%20Profile%202022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https://ncconnect-my.sharepoint.com/personal/jeff_debellis_commerce_nc_gov/Documents/Presentations/NCCCS/2023%20Board%20Meeting/CPS%20Geog%20Profile%202022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ncconnect-my.sharepoint.com/personal/jeff_debellis_commerce_nc_gov/Documents/Presentations/NCCCS/2023%20Board%20Meeting/CES%20Employment%20Recovery%20from%20Recessions%201990-202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https://ncconnect-my.sharepoint.com/personal/jeff_debellis_commerce_nc_gov/Documents/Presentations/NCCCS/2023%20Board%20Meeting/Star%20Jobs%20and%20Projections%20by%20Education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https://ncconnect-my.sharepoint.com/personal/jeff_debellis_commerce_nc_gov/Documents/Presentations/NCCCS/2023%20Board%20Meeting/Star%20Jobs%20and%20Projections%20by%20Education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https://ncconnect-my.sharepoint.com/personal/jeff_debellis_commerce_nc_gov/Documents/Presentations/NCCCS/2023%20Board%20Meeting/Employment%20Projections%20by%20Industry%20and%20Occupation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ncconnect-my.sharepoint.com/personal/jeff_debellis_commerce_nc_gov/Documents/Presentations/NCCCS/2023%20Board%20Meeting/CES_allGeos_PresTool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ncconnect-my.sharepoint.com/personal/jeff_debellis_commerce_nc_gov/Documents/Presentations/NCCCS/2023%20Board%20Meeting/CES_allGeos_PresTool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ncconnect-my.sharepoint.com/personal/jeff_debellis_commerce_nc_gov/Documents/Presentations/NCCCS/2023%20Board%20Meeting/CES_allGeos_PresTool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ncconnect-my.sharepoint.com/personal/jeff_debellis_commerce_nc_gov/Documents/Presentations/NCCCS/2023%20Board%20Meeting/CES_allGeos_PresTool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ncconnect-my.sharepoint.com/personal/jeff_debellis_commerce_nc_gov/Documents/Presentations/NCCCS/2023%20Board%20Meeting/CES_allGeos_PresTool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ncconnect-my.sharepoint.com/personal/jeff_debellis_commerce_nc_gov/Documents/Presentations/NCCCS/2023%20Board%20Meeting/CES_allGeos_PresTool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ncconnect-my.sharepoint.com/personal/jeff_debellis_commerce_nc_gov/Documents/Presentations/NCCCS/2023%20Board%20Meeting/Labor%20Supply-Demand%20Trend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920778995023903E-2"/>
          <c:y val="1.5825306516847982E-2"/>
          <c:w val="0.93451586214766635"/>
          <c:h val="0.8291013082805252"/>
        </c:manualLayout>
      </c:layout>
      <c:lineChart>
        <c:grouping val="standard"/>
        <c:varyColors val="0"/>
        <c:ser>
          <c:idx val="0"/>
          <c:order val="0"/>
          <c:tx>
            <c:strRef>
              <c:f>'Employment by Industry (2)'!$H$12</c:f>
              <c:strCache>
                <c:ptCount val="1"/>
                <c:pt idx="0">
                  <c:v>NC</c:v>
                </c:pt>
              </c:strCache>
            </c:strRef>
          </c:tx>
          <c:spPr>
            <a:ln w="76200" cap="rnd">
              <a:solidFill>
                <a:schemeClr val="accent6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dLbl>
              <c:idx val="2"/>
              <c:layout>
                <c:manualLayout>
                  <c:x val="3.1958037234988607E-2"/>
                  <c:y val="-8.69923789196231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1BD-4F51-8F63-D5C8606D77ED}"/>
                </c:ext>
              </c:extLst>
            </c:dLbl>
            <c:dLbl>
              <c:idx val="41"/>
              <c:layout>
                <c:manualLayout>
                  <c:x val="-5.1132859575981765E-3"/>
                  <c:y val="4.63959354237990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1BD-4F51-8F63-D5C8606D77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'Employment by Industry (2)'!$G$13:$G$54</c:f>
              <c:numCache>
                <c:formatCode>[$-409]mmm\-yy;@</c:formatCode>
                <c:ptCount val="42"/>
                <c:pt idx="0">
                  <c:v>43862</c:v>
                </c:pt>
                <c:pt idx="1">
                  <c:v>43891</c:v>
                </c:pt>
                <c:pt idx="2">
                  <c:v>43922</c:v>
                </c:pt>
                <c:pt idx="3">
                  <c:v>43952</c:v>
                </c:pt>
                <c:pt idx="4">
                  <c:v>43983</c:v>
                </c:pt>
                <c:pt idx="5">
                  <c:v>44013</c:v>
                </c:pt>
                <c:pt idx="6">
                  <c:v>44044</c:v>
                </c:pt>
                <c:pt idx="7">
                  <c:v>44075</c:v>
                </c:pt>
                <c:pt idx="8">
                  <c:v>44105</c:v>
                </c:pt>
                <c:pt idx="9">
                  <c:v>44136</c:v>
                </c:pt>
                <c:pt idx="10">
                  <c:v>44166</c:v>
                </c:pt>
                <c:pt idx="11">
                  <c:v>44197</c:v>
                </c:pt>
                <c:pt idx="12">
                  <c:v>44228</c:v>
                </c:pt>
                <c:pt idx="13">
                  <c:v>44256</c:v>
                </c:pt>
                <c:pt idx="14">
                  <c:v>44287</c:v>
                </c:pt>
                <c:pt idx="15">
                  <c:v>44317</c:v>
                </c:pt>
                <c:pt idx="16">
                  <c:v>44348</c:v>
                </c:pt>
                <c:pt idx="17">
                  <c:v>44378</c:v>
                </c:pt>
                <c:pt idx="18">
                  <c:v>44409</c:v>
                </c:pt>
                <c:pt idx="19">
                  <c:v>44440</c:v>
                </c:pt>
                <c:pt idx="20">
                  <c:v>44470</c:v>
                </c:pt>
                <c:pt idx="21">
                  <c:v>44501</c:v>
                </c:pt>
                <c:pt idx="22">
                  <c:v>44531</c:v>
                </c:pt>
                <c:pt idx="23">
                  <c:v>44562</c:v>
                </c:pt>
                <c:pt idx="24">
                  <c:v>44593</c:v>
                </c:pt>
                <c:pt idx="25">
                  <c:v>44621</c:v>
                </c:pt>
                <c:pt idx="26">
                  <c:v>44652</c:v>
                </c:pt>
                <c:pt idx="27">
                  <c:v>44682</c:v>
                </c:pt>
                <c:pt idx="28">
                  <c:v>44713</c:v>
                </c:pt>
                <c:pt idx="29">
                  <c:v>44743</c:v>
                </c:pt>
                <c:pt idx="30">
                  <c:v>44774</c:v>
                </c:pt>
                <c:pt idx="31">
                  <c:v>44805</c:v>
                </c:pt>
                <c:pt idx="32">
                  <c:v>44835</c:v>
                </c:pt>
                <c:pt idx="33">
                  <c:v>44866</c:v>
                </c:pt>
                <c:pt idx="34">
                  <c:v>44896</c:v>
                </c:pt>
                <c:pt idx="35">
                  <c:v>44927</c:v>
                </c:pt>
                <c:pt idx="36">
                  <c:v>44958</c:v>
                </c:pt>
                <c:pt idx="37">
                  <c:v>44986</c:v>
                </c:pt>
                <c:pt idx="38">
                  <c:v>45017</c:v>
                </c:pt>
                <c:pt idx="39">
                  <c:v>45047</c:v>
                </c:pt>
                <c:pt idx="40">
                  <c:v>45078</c:v>
                </c:pt>
                <c:pt idx="41">
                  <c:v>45108</c:v>
                </c:pt>
              </c:numCache>
            </c:numRef>
          </c:cat>
          <c:val>
            <c:numRef>
              <c:f>'Employment by Industry (2)'!$H$13:$H$54</c:f>
              <c:numCache>
                <c:formatCode>0.0%</c:formatCode>
                <c:ptCount val="42"/>
                <c:pt idx="0">
                  <c:v>0</c:v>
                </c:pt>
                <c:pt idx="1">
                  <c:v>-5.4908234073369503E-3</c:v>
                </c:pt>
                <c:pt idx="2">
                  <c:v>-0.12239780367063706</c:v>
                </c:pt>
                <c:pt idx="3">
                  <c:v>-0.10642253399338507</c:v>
                </c:pt>
                <c:pt idx="4">
                  <c:v>-7.6741823212780211E-2</c:v>
                </c:pt>
                <c:pt idx="5">
                  <c:v>-6.7208543202403853E-2</c:v>
                </c:pt>
                <c:pt idx="6">
                  <c:v>-5.4713677338463863E-2</c:v>
                </c:pt>
                <c:pt idx="7">
                  <c:v>-4.4207613653559311E-2</c:v>
                </c:pt>
                <c:pt idx="8">
                  <c:v>-3.7225188611945785E-2</c:v>
                </c:pt>
                <c:pt idx="9">
                  <c:v>-3.4047428608486995E-2</c:v>
                </c:pt>
                <c:pt idx="10">
                  <c:v>-2.8253961391296829E-2</c:v>
                </c:pt>
                <c:pt idx="11">
                  <c:v>-2.5465314857649322E-2</c:v>
                </c:pt>
                <c:pt idx="12">
                  <c:v>-2.3195486283750188E-2</c:v>
                </c:pt>
                <c:pt idx="13">
                  <c:v>-1.8072158931235004E-2</c:v>
                </c:pt>
                <c:pt idx="14">
                  <c:v>-1.4851164097797185E-2</c:v>
                </c:pt>
                <c:pt idx="15">
                  <c:v>-1.0916794569705355E-2</c:v>
                </c:pt>
                <c:pt idx="16">
                  <c:v>-6.7446334767288525E-3</c:v>
                </c:pt>
                <c:pt idx="17">
                  <c:v>-1.2970448993709333E-4</c:v>
                </c:pt>
                <c:pt idx="18">
                  <c:v>-7.7822693962255991E-4</c:v>
                </c:pt>
                <c:pt idx="19">
                  <c:v>-4.7558312976934221E-4</c:v>
                </c:pt>
                <c:pt idx="20">
                  <c:v>8.171382866036879E-3</c:v>
                </c:pt>
                <c:pt idx="21">
                  <c:v>1.1111351304610995E-2</c:v>
                </c:pt>
                <c:pt idx="22">
                  <c:v>1.4072937158174625E-2</c:v>
                </c:pt>
                <c:pt idx="23">
                  <c:v>1.5607773622430229E-2</c:v>
                </c:pt>
                <c:pt idx="24">
                  <c:v>2.4773557577984825E-2</c:v>
                </c:pt>
                <c:pt idx="25">
                  <c:v>2.8707927106076656E-2</c:v>
                </c:pt>
                <c:pt idx="26">
                  <c:v>3.2058626429451564E-2</c:v>
                </c:pt>
                <c:pt idx="27">
                  <c:v>3.4717568473161979E-2</c:v>
                </c:pt>
                <c:pt idx="28">
                  <c:v>3.7506215006809486E-2</c:v>
                </c:pt>
                <c:pt idx="29">
                  <c:v>4.2045872154607755E-2</c:v>
                </c:pt>
                <c:pt idx="30">
                  <c:v>4.3688795693810935E-2</c:v>
                </c:pt>
                <c:pt idx="31">
                  <c:v>4.7017877602196327E-2</c:v>
                </c:pt>
                <c:pt idx="32">
                  <c:v>4.6671998962364084E-2</c:v>
                </c:pt>
                <c:pt idx="33">
                  <c:v>4.7471843316976153E-2</c:v>
                </c:pt>
                <c:pt idx="34">
                  <c:v>4.8985062366242248E-2</c:v>
                </c:pt>
                <c:pt idx="35">
                  <c:v>5.4000302643809853E-2</c:v>
                </c:pt>
                <c:pt idx="36">
                  <c:v>5.592425257787674E-2</c:v>
                </c:pt>
                <c:pt idx="37">
                  <c:v>5.6594392442551718E-2</c:v>
                </c:pt>
                <c:pt idx="38">
                  <c:v>5.8194081151775871E-2</c:v>
                </c:pt>
                <c:pt idx="39">
                  <c:v>6.0312587820748394E-2</c:v>
                </c:pt>
                <c:pt idx="40">
                  <c:v>6.2582416394647525E-2</c:v>
                </c:pt>
                <c:pt idx="41">
                  <c:v>6.5392680343284548E-2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AD5-46A1-A7DA-B4632C7A0002}"/>
            </c:ext>
          </c:extLst>
        </c:ser>
        <c:ser>
          <c:idx val="1"/>
          <c:order val="1"/>
          <c:tx>
            <c:strRef>
              <c:f>'Employment by Industry (2)'!$I$12</c:f>
              <c:strCache>
                <c:ptCount val="1"/>
                <c:pt idx="0">
                  <c:v>US</c:v>
                </c:pt>
              </c:strCache>
            </c:strRef>
          </c:tx>
          <c:spPr>
            <a:ln w="5715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dLbl>
              <c:idx val="2"/>
              <c:layout>
                <c:manualLayout>
                  <c:x val="0"/>
                  <c:y val="-5.7994919279748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1BD-4F51-8F63-D5C8606D77ED}"/>
                </c:ext>
              </c:extLst>
            </c:dLbl>
            <c:dLbl>
              <c:idx val="41"/>
              <c:layout>
                <c:manualLayout>
                  <c:x val="-1.2783214893997317E-3"/>
                  <c:y val="5.50951733157613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1BD-4F51-8F63-D5C8606D77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'Employment by Industry (2)'!$G$13:$G$54</c:f>
              <c:numCache>
                <c:formatCode>[$-409]mmm\-yy;@</c:formatCode>
                <c:ptCount val="42"/>
                <c:pt idx="0">
                  <c:v>43862</c:v>
                </c:pt>
                <c:pt idx="1">
                  <c:v>43891</c:v>
                </c:pt>
                <c:pt idx="2">
                  <c:v>43922</c:v>
                </c:pt>
                <c:pt idx="3">
                  <c:v>43952</c:v>
                </c:pt>
                <c:pt idx="4">
                  <c:v>43983</c:v>
                </c:pt>
                <c:pt idx="5">
                  <c:v>44013</c:v>
                </c:pt>
                <c:pt idx="6">
                  <c:v>44044</c:v>
                </c:pt>
                <c:pt idx="7">
                  <c:v>44075</c:v>
                </c:pt>
                <c:pt idx="8">
                  <c:v>44105</c:v>
                </c:pt>
                <c:pt idx="9">
                  <c:v>44136</c:v>
                </c:pt>
                <c:pt idx="10">
                  <c:v>44166</c:v>
                </c:pt>
                <c:pt idx="11">
                  <c:v>44197</c:v>
                </c:pt>
                <c:pt idx="12">
                  <c:v>44228</c:v>
                </c:pt>
                <c:pt idx="13">
                  <c:v>44256</c:v>
                </c:pt>
                <c:pt idx="14">
                  <c:v>44287</c:v>
                </c:pt>
                <c:pt idx="15">
                  <c:v>44317</c:v>
                </c:pt>
                <c:pt idx="16">
                  <c:v>44348</c:v>
                </c:pt>
                <c:pt idx="17">
                  <c:v>44378</c:v>
                </c:pt>
                <c:pt idx="18">
                  <c:v>44409</c:v>
                </c:pt>
                <c:pt idx="19">
                  <c:v>44440</c:v>
                </c:pt>
                <c:pt idx="20">
                  <c:v>44470</c:v>
                </c:pt>
                <c:pt idx="21">
                  <c:v>44501</c:v>
                </c:pt>
                <c:pt idx="22">
                  <c:v>44531</c:v>
                </c:pt>
                <c:pt idx="23">
                  <c:v>44562</c:v>
                </c:pt>
                <c:pt idx="24">
                  <c:v>44593</c:v>
                </c:pt>
                <c:pt idx="25">
                  <c:v>44621</c:v>
                </c:pt>
                <c:pt idx="26">
                  <c:v>44652</c:v>
                </c:pt>
                <c:pt idx="27">
                  <c:v>44682</c:v>
                </c:pt>
                <c:pt idx="28">
                  <c:v>44713</c:v>
                </c:pt>
                <c:pt idx="29">
                  <c:v>44743</c:v>
                </c:pt>
                <c:pt idx="30">
                  <c:v>44774</c:v>
                </c:pt>
                <c:pt idx="31">
                  <c:v>44805</c:v>
                </c:pt>
                <c:pt idx="32">
                  <c:v>44835</c:v>
                </c:pt>
                <c:pt idx="33">
                  <c:v>44866</c:v>
                </c:pt>
                <c:pt idx="34">
                  <c:v>44896</c:v>
                </c:pt>
                <c:pt idx="35">
                  <c:v>44927</c:v>
                </c:pt>
                <c:pt idx="36">
                  <c:v>44958</c:v>
                </c:pt>
                <c:pt idx="37">
                  <c:v>44986</c:v>
                </c:pt>
                <c:pt idx="38">
                  <c:v>45017</c:v>
                </c:pt>
                <c:pt idx="39">
                  <c:v>45047</c:v>
                </c:pt>
                <c:pt idx="40">
                  <c:v>45078</c:v>
                </c:pt>
                <c:pt idx="41">
                  <c:v>45108</c:v>
                </c:pt>
              </c:numCache>
            </c:numRef>
          </c:cat>
          <c:val>
            <c:numRef>
              <c:f>'Employment by Industry (2)'!$I$13:$I$54</c:f>
              <c:numCache>
                <c:formatCode>0.0%</c:formatCode>
                <c:ptCount val="42"/>
                <c:pt idx="0">
                  <c:v>0</c:v>
                </c:pt>
                <c:pt idx="1">
                  <c:v>-9.3652991711021122E-3</c:v>
                </c:pt>
                <c:pt idx="2">
                  <c:v>-0.1439972173182561</c:v>
                </c:pt>
                <c:pt idx="3">
                  <c:v>-0.12676952963490429</c:v>
                </c:pt>
                <c:pt idx="4">
                  <c:v>-9.680976038747531E-2</c:v>
                </c:pt>
                <c:pt idx="5">
                  <c:v>-8.7332891429471482E-2</c:v>
                </c:pt>
                <c:pt idx="6">
                  <c:v>-7.594621023685609E-2</c:v>
                </c:pt>
                <c:pt idx="7">
                  <c:v>-6.9639235812589004E-2</c:v>
                </c:pt>
                <c:pt idx="8">
                  <c:v>-6.4920490119510926E-2</c:v>
                </c:pt>
                <c:pt idx="9">
                  <c:v>-6.3187876958213832E-2</c:v>
                </c:pt>
                <c:pt idx="10">
                  <c:v>-6.4946741834076033E-2</c:v>
                </c:pt>
                <c:pt idx="11">
                  <c:v>-6.1704655085285255E-2</c:v>
                </c:pt>
                <c:pt idx="12">
                  <c:v>-5.7930971116551051E-2</c:v>
                </c:pt>
                <c:pt idx="13">
                  <c:v>-5.2785635061789973E-2</c:v>
                </c:pt>
                <c:pt idx="14">
                  <c:v>-5.0908637470384786E-2</c:v>
                </c:pt>
                <c:pt idx="15">
                  <c:v>-4.7745305865289328E-2</c:v>
                </c:pt>
                <c:pt idx="16">
                  <c:v>-4.3197196316884449E-2</c:v>
                </c:pt>
                <c:pt idx="17">
                  <c:v>-3.8150304191742521E-2</c:v>
                </c:pt>
                <c:pt idx="18">
                  <c:v>-3.3799082502575947E-2</c:v>
                </c:pt>
                <c:pt idx="19">
                  <c:v>-3.0143531249384726E-2</c:v>
                </c:pt>
                <c:pt idx="20">
                  <c:v>-2.5017883980547481E-2</c:v>
                </c:pt>
                <c:pt idx="21">
                  <c:v>-2.0988245794803472E-2</c:v>
                </c:pt>
                <c:pt idx="22">
                  <c:v>-1.7253939397916928E-2</c:v>
                </c:pt>
                <c:pt idx="23">
                  <c:v>-1.4865033372492141E-2</c:v>
                </c:pt>
                <c:pt idx="24">
                  <c:v>-8.9321458807778385E-3</c:v>
                </c:pt>
                <c:pt idx="25">
                  <c:v>-6.2150934232892089E-3</c:v>
                </c:pt>
                <c:pt idx="26">
                  <c:v>-4.5481095484048804E-3</c:v>
                </c:pt>
                <c:pt idx="27">
                  <c:v>-2.1592035229800947E-3</c:v>
                </c:pt>
                <c:pt idx="28">
                  <c:v>2.6908007429235221E-4</c:v>
                </c:pt>
                <c:pt idx="29">
                  <c:v>3.9968235425376216E-3</c:v>
                </c:pt>
                <c:pt idx="30">
                  <c:v>6.3069744242670849E-3</c:v>
                </c:pt>
                <c:pt idx="31">
                  <c:v>8.6039994487139941E-3</c:v>
                </c:pt>
                <c:pt idx="32">
                  <c:v>1.0730388328487704E-2</c:v>
                </c:pt>
                <c:pt idx="33">
                  <c:v>1.2633637634458E-2</c:v>
                </c:pt>
                <c:pt idx="34">
                  <c:v>1.4202177579723176E-2</c:v>
                </c:pt>
                <c:pt idx="35">
                  <c:v>1.7299879898405864E-2</c:v>
                </c:pt>
                <c:pt idx="36">
                  <c:v>1.8927486201442533E-2</c:v>
                </c:pt>
                <c:pt idx="37">
                  <c:v>2.0351641716599617E-2</c:v>
                </c:pt>
                <c:pt idx="38">
                  <c:v>2.17757972317567E-2</c:v>
                </c:pt>
                <c:pt idx="39">
                  <c:v>2.3619980179955504E-2</c:v>
                </c:pt>
                <c:pt idx="40">
                  <c:v>2.4309087687289576E-2</c:v>
                </c:pt>
                <c:pt idx="41">
                  <c:v>2.5339467483970046E-2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D5-46A1-A7DA-B4632C7A00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5227087"/>
        <c:axId val="1696443615"/>
      </c:lineChart>
      <c:dateAx>
        <c:axId val="75227087"/>
        <c:scaling>
          <c:orientation val="minMax"/>
        </c:scaling>
        <c:delete val="0"/>
        <c:axPos val="b"/>
        <c:numFmt formatCode="[$-409]mmm\-yy;@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6443615"/>
        <c:crosses val="autoZero"/>
        <c:auto val="1"/>
        <c:lblOffset val="100"/>
        <c:baseTimeUnit val="months"/>
      </c:dateAx>
      <c:valAx>
        <c:axId val="1696443615"/>
        <c:scaling>
          <c:orientation val="minMax"/>
          <c:max val="7.0000000000000007E-2"/>
          <c:min val="-0.15000000000000002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2270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[LAUS_allGeos_PresTool.xlsx]Unemployment!PivotTable4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 w="28575" cap="rnd">
            <a:solidFill>
              <a:schemeClr val="accent1">
                <a:lumMod val="60000"/>
                <a:lumOff val="40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28575" cap="rnd">
            <a:solidFill>
              <a:srgbClr val="002060"/>
            </a:solidFill>
            <a:round/>
          </a:ln>
          <a:effectLst/>
        </c:spPr>
        <c:marker>
          <c:symbol val="none"/>
        </c:marker>
        <c:dLbl>
          <c:idx val="0"/>
          <c:layout>
            <c:manualLayout>
              <c:x val="-5.0276520864756162E-3"/>
              <c:y val="-4.29553264604811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28575" cap="rnd">
            <a:solidFill>
              <a:srgbClr val="00206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 w="28575" cap="rnd">
            <a:solidFill>
              <a:schemeClr val="accent1">
                <a:lumMod val="60000"/>
                <a:lumOff val="40000"/>
              </a:schemeClr>
            </a:solidFill>
            <a:round/>
          </a:ln>
          <a:effectLst/>
        </c:spPr>
        <c:marker>
          <c:symbol val="none"/>
        </c:marker>
        <c:dLbl>
          <c:idx val="0"/>
          <c:layout>
            <c:manualLayout>
              <c:x val="-3.5193564605329311E-2"/>
              <c:y val="4.2955326460481176E-2"/>
            </c:manualLayout>
          </c:layout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hnschrift" panose="020B0502040204020203" pitchFamily="34" charset="0"/>
                    <a:ea typeface="+mn-ea"/>
                    <a:cs typeface="+mn-cs"/>
                  </a:defRPr>
                </a:pPr>
                <a:r>
                  <a:rPr lang="en-US"/>
                  <a:t>Add text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howDataLabelsRange val="0"/>
            </c:ext>
          </c:extLst>
        </c:dLbl>
      </c:pivotFmt>
      <c:pivotFmt>
        <c:idx val="4"/>
        <c:spPr>
          <a:solidFill>
            <a:schemeClr val="accent1"/>
          </a:solidFill>
          <a:ln w="28575" cap="rnd">
            <a:solidFill>
              <a:srgbClr val="002060"/>
            </a:solidFill>
            <a:round/>
          </a:ln>
          <a:effectLst/>
        </c:spPr>
        <c:marker>
          <c:symbol val="none"/>
        </c:marker>
        <c:dLbl>
          <c:idx val="0"/>
          <c:layout>
            <c:manualLayout>
              <c:x val="-7.5414781297134239E-3"/>
              <c:y val="-4.2955326460481176E-2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hnschrift" panose="020B0502040204020203" pitchFamily="34" charset="0"/>
                    <a:ea typeface="+mn-ea"/>
                    <a:cs typeface="+mn-cs"/>
                  </a:defRPr>
                </a:pPr>
                <a:r>
                  <a:rPr lang="en-US"/>
                  <a:t>Add text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howDataLabelsRange val="0"/>
            </c:ext>
          </c:extLst>
        </c:dLbl>
      </c:pivotFmt>
      <c:pivotFmt>
        <c:idx val="5"/>
        <c:spPr>
          <a:solidFill>
            <a:schemeClr val="accent1"/>
          </a:solidFill>
          <a:ln w="28575" cap="rnd">
            <a:solidFill>
              <a:schemeClr val="accent1">
                <a:lumMod val="60000"/>
                <a:lumOff val="40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dLbl>
          <c:idx val="0"/>
          <c:layout>
            <c:manualLayout>
              <c:x val="-2.3809523809523812E-3"/>
              <c:y val="-5.5555555555555552E-2"/>
            </c:manualLayout>
          </c:layout>
          <c:numFmt formatCode="#,##0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 w="28575" cap="rnd">
            <a:solidFill>
              <a:srgbClr val="4472C4">
                <a:lumMod val="60000"/>
                <a:lumOff val="40000"/>
              </a:srgb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 w="28575" cap="rnd">
            <a:solidFill>
              <a:srgbClr val="4472C4">
                <a:lumMod val="60000"/>
                <a:lumOff val="40000"/>
              </a:srgb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 w="28575" cap="rnd">
            <a:solidFill>
              <a:srgbClr val="4472C4">
                <a:lumMod val="60000"/>
                <a:lumOff val="40000"/>
              </a:srgbClr>
            </a:solidFill>
            <a:round/>
          </a:ln>
          <a:effectLst/>
        </c:spPr>
        <c:marker>
          <c:symbol val="none"/>
        </c:marker>
        <c:dLbl>
          <c:idx val="0"/>
          <c:layout>
            <c:manualLayout>
              <c:x val="-7.1428571428573178E-3"/>
              <c:y val="-5.0925925925925944E-2"/>
            </c:manualLayout>
          </c:layout>
          <c:numFmt formatCode="#,##0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 w="28575" cap="rnd">
            <a:solidFill>
              <a:srgbClr val="4472C4">
                <a:lumMod val="60000"/>
                <a:lumOff val="40000"/>
              </a:srgb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 w="28575" cap="rnd">
            <a:solidFill>
              <a:srgbClr val="4472C4">
                <a:lumMod val="60000"/>
                <a:lumOff val="40000"/>
              </a:srgbClr>
            </a:solidFill>
            <a:round/>
          </a:ln>
          <a:effectLst/>
        </c:spPr>
        <c:marker>
          <c:symbol val="none"/>
        </c:marker>
        <c:dLbl>
          <c:idx val="0"/>
          <c:layout>
            <c:manualLayout>
              <c:x val="-7.1428571428573178E-3"/>
              <c:y val="-5.0925925925925944E-2"/>
            </c:manualLayout>
          </c:layout>
          <c:numFmt formatCode="#,##0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 w="28575" cap="rnd">
            <a:solidFill>
              <a:srgbClr val="4472C4">
                <a:lumMod val="60000"/>
                <a:lumOff val="40000"/>
              </a:srgb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 w="28575" cap="rnd">
            <a:solidFill>
              <a:srgbClr val="4472C4">
                <a:lumMod val="60000"/>
                <a:lumOff val="40000"/>
              </a:srgbClr>
            </a:solidFill>
            <a:round/>
          </a:ln>
          <a:effectLst/>
        </c:spPr>
        <c:marker>
          <c:symbol val="none"/>
        </c:marker>
        <c:dLbl>
          <c:idx val="0"/>
          <c:layout>
            <c:manualLayout>
              <c:x val="-7.1428571428573178E-3"/>
              <c:y val="-5.0925925925925944E-2"/>
            </c:manualLayout>
          </c:layout>
          <c:numFmt formatCode="#,##0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 w="28575" cap="rnd">
            <a:solidFill>
              <a:srgbClr val="4472C4">
                <a:lumMod val="60000"/>
                <a:lumOff val="40000"/>
              </a:srgb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 w="28575" cap="rnd">
            <a:solidFill>
              <a:srgbClr val="4472C4">
                <a:lumMod val="60000"/>
                <a:lumOff val="40000"/>
              </a:srgbClr>
            </a:solidFill>
            <a:round/>
          </a:ln>
          <a:effectLst/>
        </c:spPr>
        <c:marker>
          <c:symbol val="none"/>
        </c:marker>
        <c:dLbl>
          <c:idx val="0"/>
          <c:layout>
            <c:manualLayout>
              <c:x val="-7.1428571428573178E-3"/>
              <c:y val="-5.0925925925925944E-2"/>
            </c:manualLayout>
          </c:layout>
          <c:numFmt formatCode="#,##0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 w="28575" cap="rnd">
            <a:solidFill>
              <a:srgbClr val="115072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 Bold" panose="020B0702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 w="28575" cap="rnd">
            <a:solidFill>
              <a:srgbClr val="115072"/>
            </a:solidFill>
            <a:round/>
          </a:ln>
          <a:effectLst/>
        </c:spPr>
        <c:marker>
          <c:symbol val="none"/>
        </c:marker>
        <c:dLbl>
          <c:idx val="0"/>
          <c:layout>
            <c:manualLayout>
              <c:x val="-7.14291950775934E-3"/>
              <c:y val="-4.2649370877057502E-2"/>
            </c:manualLayout>
          </c:layout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 Bold" panose="020B0702020202020204" pitchFamily="34" charset="0"/>
                    <a:ea typeface="+mn-ea"/>
                    <a:cs typeface="+mn-cs"/>
                  </a:defRPr>
                </a:pPr>
                <a:r>
                  <a:rPr lang="en-US"/>
                  <a:t>Add text</a:t>
                </a:r>
              </a:p>
            </c:rich>
          </c:tx>
          <c:numFmt formatCode="#,##0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 Bold" panose="020B0702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howDataLabelsRange val="0"/>
            </c:ext>
          </c:extLst>
        </c:dLbl>
      </c:pivotFmt>
      <c:pivotFmt>
        <c:idx val="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 Bold" panose="020B0702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 Bold" panose="020B0702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1"/>
          </a:solidFill>
          <a:ln w="28575" cap="rnd">
            <a:solidFill>
              <a:srgbClr val="115072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 Bold" panose="020B0702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 w="28575" cap="rnd">
            <a:solidFill>
              <a:srgbClr val="115072"/>
            </a:solidFill>
            <a:round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 Bold" panose="020B0702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 w="28575" cap="rnd">
            <a:solidFill>
              <a:srgbClr val="115072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 Bold" panose="020B0702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 w="28575" cap="rnd">
            <a:solidFill>
              <a:srgbClr val="115072"/>
            </a:solidFill>
            <a:round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1"/>
          </a:solidFill>
          <a:ln w="28575" cap="rnd">
            <a:solidFill>
              <a:srgbClr val="115072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 Bold" panose="020B0702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1"/>
          </a:solidFill>
          <a:ln w="28575" cap="rnd">
            <a:solidFill>
              <a:srgbClr val="115072"/>
            </a:solidFill>
            <a:round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 w="28575" cap="rnd">
            <a:solidFill>
              <a:srgbClr val="D8742D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 Bold" panose="020B0702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 w="28575" cap="rnd">
            <a:solidFill>
              <a:srgbClr val="D8742D"/>
            </a:solidFill>
            <a:round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 w="28575" cap="rnd">
            <a:solidFill>
              <a:srgbClr val="115072"/>
            </a:solidFill>
            <a:round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 w="28575" cap="rnd">
            <a:solidFill>
              <a:srgbClr val="115072"/>
            </a:solidFill>
            <a:round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 w="28575" cap="rnd">
            <a:solidFill>
              <a:srgbClr val="115072"/>
            </a:solidFill>
            <a:round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 w="28575" cap="rnd">
            <a:solidFill>
              <a:srgbClr val="115072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 Bold" panose="020B0702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1"/>
          </a:solidFill>
          <a:ln w="28575" cap="rnd">
            <a:solidFill>
              <a:srgbClr val="115072"/>
            </a:solidFill>
            <a:round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 w="28575" cap="rnd">
            <a:solidFill>
              <a:srgbClr val="115072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 Bold" panose="020B0702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1"/>
          </a:solidFill>
          <a:ln w="28575" cap="rnd">
            <a:solidFill>
              <a:srgbClr val="115072"/>
            </a:solidFill>
            <a:round/>
          </a:ln>
          <a:effectLst/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5.1559872950663777E-2"/>
          <c:y val="4.9608853272276286E-2"/>
          <c:w val="0.94271596485221953"/>
          <c:h val="0.74427312212762187"/>
        </c:manualLayout>
      </c:layout>
      <c:lineChart>
        <c:grouping val="standard"/>
        <c:varyColors val="0"/>
        <c:ser>
          <c:idx val="0"/>
          <c:order val="0"/>
          <c:tx>
            <c:strRef>
              <c:f>Unemployment!$B$7:$B$8</c:f>
              <c:strCache>
                <c:ptCount val="1"/>
                <c:pt idx="0">
                  <c:v>North Carolina                                              </c:v>
                </c:pt>
              </c:strCache>
            </c:strRef>
          </c:tx>
          <c:spPr>
            <a:ln w="76200" cap="rnd">
              <a:solidFill>
                <a:srgbClr val="384D95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Pt>
            <c:idx val="15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0-95B3-4F0B-BBF5-E552984E763E}"/>
              </c:ext>
            </c:extLst>
          </c:dPt>
          <c:cat>
            <c:strRef>
              <c:f>Unemployment!$A$9:$A$291</c:f>
              <c:strCache>
                <c:ptCount val="283"/>
                <c:pt idx="0">
                  <c:v>Jan-00</c:v>
                </c:pt>
                <c:pt idx="1">
                  <c:v>Feb-00</c:v>
                </c:pt>
                <c:pt idx="2">
                  <c:v>Mar-00</c:v>
                </c:pt>
                <c:pt idx="3">
                  <c:v>Apr-00</c:v>
                </c:pt>
                <c:pt idx="4">
                  <c:v>May-00</c:v>
                </c:pt>
                <c:pt idx="5">
                  <c:v>Jun-00</c:v>
                </c:pt>
                <c:pt idx="6">
                  <c:v>Jul-00</c:v>
                </c:pt>
                <c:pt idx="7">
                  <c:v>Aug-00</c:v>
                </c:pt>
                <c:pt idx="8">
                  <c:v>Sep-00</c:v>
                </c:pt>
                <c:pt idx="9">
                  <c:v>Oct-00</c:v>
                </c:pt>
                <c:pt idx="10">
                  <c:v>Nov-00</c:v>
                </c:pt>
                <c:pt idx="11">
                  <c:v>Dec-00</c:v>
                </c:pt>
                <c:pt idx="12">
                  <c:v>Jan-01</c:v>
                </c:pt>
                <c:pt idx="13">
                  <c:v>Feb-01</c:v>
                </c:pt>
                <c:pt idx="14">
                  <c:v>Mar-01</c:v>
                </c:pt>
                <c:pt idx="15">
                  <c:v>Apr-01</c:v>
                </c:pt>
                <c:pt idx="16">
                  <c:v>May-01</c:v>
                </c:pt>
                <c:pt idx="17">
                  <c:v>Jun-01</c:v>
                </c:pt>
                <c:pt idx="18">
                  <c:v>Jul-01</c:v>
                </c:pt>
                <c:pt idx="19">
                  <c:v>Aug-01</c:v>
                </c:pt>
                <c:pt idx="20">
                  <c:v>Sep-01</c:v>
                </c:pt>
                <c:pt idx="21">
                  <c:v>Oct-01</c:v>
                </c:pt>
                <c:pt idx="22">
                  <c:v>Nov-01</c:v>
                </c:pt>
                <c:pt idx="23">
                  <c:v>Dec-01</c:v>
                </c:pt>
                <c:pt idx="24">
                  <c:v>Jan-02</c:v>
                </c:pt>
                <c:pt idx="25">
                  <c:v>Feb-02</c:v>
                </c:pt>
                <c:pt idx="26">
                  <c:v>Mar-02</c:v>
                </c:pt>
                <c:pt idx="27">
                  <c:v>Apr-02</c:v>
                </c:pt>
                <c:pt idx="28">
                  <c:v>May-02</c:v>
                </c:pt>
                <c:pt idx="29">
                  <c:v>Jun-02</c:v>
                </c:pt>
                <c:pt idx="30">
                  <c:v>Jul-02</c:v>
                </c:pt>
                <c:pt idx="31">
                  <c:v>Aug-02</c:v>
                </c:pt>
                <c:pt idx="32">
                  <c:v>Sep-02</c:v>
                </c:pt>
                <c:pt idx="33">
                  <c:v>Oct-02</c:v>
                </c:pt>
                <c:pt idx="34">
                  <c:v>Nov-02</c:v>
                </c:pt>
                <c:pt idx="35">
                  <c:v>Dec-02</c:v>
                </c:pt>
                <c:pt idx="36">
                  <c:v>Jan-03</c:v>
                </c:pt>
                <c:pt idx="37">
                  <c:v>Feb-03</c:v>
                </c:pt>
                <c:pt idx="38">
                  <c:v>Mar-03</c:v>
                </c:pt>
                <c:pt idx="39">
                  <c:v>Apr-03</c:v>
                </c:pt>
                <c:pt idx="40">
                  <c:v>May-03</c:v>
                </c:pt>
                <c:pt idx="41">
                  <c:v>Jun-03</c:v>
                </c:pt>
                <c:pt idx="42">
                  <c:v>Jul-03</c:v>
                </c:pt>
                <c:pt idx="43">
                  <c:v>Aug-03</c:v>
                </c:pt>
                <c:pt idx="44">
                  <c:v>Sep-03</c:v>
                </c:pt>
                <c:pt idx="45">
                  <c:v>Oct-03</c:v>
                </c:pt>
                <c:pt idx="46">
                  <c:v>Nov-03</c:v>
                </c:pt>
                <c:pt idx="47">
                  <c:v>Dec-03</c:v>
                </c:pt>
                <c:pt idx="48">
                  <c:v>Jan-04</c:v>
                </c:pt>
                <c:pt idx="49">
                  <c:v>Feb-04</c:v>
                </c:pt>
                <c:pt idx="50">
                  <c:v>Mar-04</c:v>
                </c:pt>
                <c:pt idx="51">
                  <c:v>Apr-04</c:v>
                </c:pt>
                <c:pt idx="52">
                  <c:v>May-04</c:v>
                </c:pt>
                <c:pt idx="53">
                  <c:v>Jun-04</c:v>
                </c:pt>
                <c:pt idx="54">
                  <c:v>Jul-04</c:v>
                </c:pt>
                <c:pt idx="55">
                  <c:v>Aug-04</c:v>
                </c:pt>
                <c:pt idx="56">
                  <c:v>Sep-04</c:v>
                </c:pt>
                <c:pt idx="57">
                  <c:v>Oct-04</c:v>
                </c:pt>
                <c:pt idx="58">
                  <c:v>Nov-04</c:v>
                </c:pt>
                <c:pt idx="59">
                  <c:v>Dec-04</c:v>
                </c:pt>
                <c:pt idx="60">
                  <c:v>Jan-05</c:v>
                </c:pt>
                <c:pt idx="61">
                  <c:v>Feb-05</c:v>
                </c:pt>
                <c:pt idx="62">
                  <c:v>Mar-05</c:v>
                </c:pt>
                <c:pt idx="63">
                  <c:v>Apr-05</c:v>
                </c:pt>
                <c:pt idx="64">
                  <c:v>May-05</c:v>
                </c:pt>
                <c:pt idx="65">
                  <c:v>Jun-05</c:v>
                </c:pt>
                <c:pt idx="66">
                  <c:v>Jul-05</c:v>
                </c:pt>
                <c:pt idx="67">
                  <c:v>Aug-05</c:v>
                </c:pt>
                <c:pt idx="68">
                  <c:v>Sep-05</c:v>
                </c:pt>
                <c:pt idx="69">
                  <c:v>Oct-05</c:v>
                </c:pt>
                <c:pt idx="70">
                  <c:v>Nov-05</c:v>
                </c:pt>
                <c:pt idx="71">
                  <c:v>Dec-05</c:v>
                </c:pt>
                <c:pt idx="72">
                  <c:v>Jan-06</c:v>
                </c:pt>
                <c:pt idx="73">
                  <c:v>Feb-06</c:v>
                </c:pt>
                <c:pt idx="74">
                  <c:v>Mar-06</c:v>
                </c:pt>
                <c:pt idx="75">
                  <c:v>Apr-06</c:v>
                </c:pt>
                <c:pt idx="76">
                  <c:v>May-06</c:v>
                </c:pt>
                <c:pt idx="77">
                  <c:v>Jun-06</c:v>
                </c:pt>
                <c:pt idx="78">
                  <c:v>Jul-06</c:v>
                </c:pt>
                <c:pt idx="79">
                  <c:v>Aug-06</c:v>
                </c:pt>
                <c:pt idx="80">
                  <c:v>Sep-06</c:v>
                </c:pt>
                <c:pt idx="81">
                  <c:v>Oct-06</c:v>
                </c:pt>
                <c:pt idx="82">
                  <c:v>Nov-06</c:v>
                </c:pt>
                <c:pt idx="83">
                  <c:v>Dec-06</c:v>
                </c:pt>
                <c:pt idx="84">
                  <c:v>Jan-07</c:v>
                </c:pt>
                <c:pt idx="85">
                  <c:v>Feb-07</c:v>
                </c:pt>
                <c:pt idx="86">
                  <c:v>Mar-07</c:v>
                </c:pt>
                <c:pt idx="87">
                  <c:v>Apr-07</c:v>
                </c:pt>
                <c:pt idx="88">
                  <c:v>May-07</c:v>
                </c:pt>
                <c:pt idx="89">
                  <c:v>Jun-07</c:v>
                </c:pt>
                <c:pt idx="90">
                  <c:v>Jul-07</c:v>
                </c:pt>
                <c:pt idx="91">
                  <c:v>Aug-07</c:v>
                </c:pt>
                <c:pt idx="92">
                  <c:v>Sep-07</c:v>
                </c:pt>
                <c:pt idx="93">
                  <c:v>Oct-07</c:v>
                </c:pt>
                <c:pt idx="94">
                  <c:v>Nov-07</c:v>
                </c:pt>
                <c:pt idx="95">
                  <c:v>Dec-07</c:v>
                </c:pt>
                <c:pt idx="96">
                  <c:v>Jan-08</c:v>
                </c:pt>
                <c:pt idx="97">
                  <c:v>Feb-08</c:v>
                </c:pt>
                <c:pt idx="98">
                  <c:v>Mar-08</c:v>
                </c:pt>
                <c:pt idx="99">
                  <c:v>Apr-08</c:v>
                </c:pt>
                <c:pt idx="100">
                  <c:v>May-08</c:v>
                </c:pt>
                <c:pt idx="101">
                  <c:v>Jun-08</c:v>
                </c:pt>
                <c:pt idx="102">
                  <c:v>Jul-08</c:v>
                </c:pt>
                <c:pt idx="103">
                  <c:v>Aug-08</c:v>
                </c:pt>
                <c:pt idx="104">
                  <c:v>Sep-08</c:v>
                </c:pt>
                <c:pt idx="105">
                  <c:v>Oct-08</c:v>
                </c:pt>
                <c:pt idx="106">
                  <c:v>Nov-08</c:v>
                </c:pt>
                <c:pt idx="107">
                  <c:v>Dec-08</c:v>
                </c:pt>
                <c:pt idx="108">
                  <c:v>Jan-09</c:v>
                </c:pt>
                <c:pt idx="109">
                  <c:v>Feb-09</c:v>
                </c:pt>
                <c:pt idx="110">
                  <c:v>Mar-09</c:v>
                </c:pt>
                <c:pt idx="111">
                  <c:v>Apr-09</c:v>
                </c:pt>
                <c:pt idx="112">
                  <c:v>May-09</c:v>
                </c:pt>
                <c:pt idx="113">
                  <c:v>Jun-09</c:v>
                </c:pt>
                <c:pt idx="114">
                  <c:v>Jul-09</c:v>
                </c:pt>
                <c:pt idx="115">
                  <c:v>Aug-09</c:v>
                </c:pt>
                <c:pt idx="116">
                  <c:v>Sep-09</c:v>
                </c:pt>
                <c:pt idx="117">
                  <c:v>Oct-09</c:v>
                </c:pt>
                <c:pt idx="118">
                  <c:v>Nov-09</c:v>
                </c:pt>
                <c:pt idx="119">
                  <c:v>Dec-09</c:v>
                </c:pt>
                <c:pt idx="120">
                  <c:v>Jan-10</c:v>
                </c:pt>
                <c:pt idx="121">
                  <c:v>Feb-10</c:v>
                </c:pt>
                <c:pt idx="122">
                  <c:v>Mar-10</c:v>
                </c:pt>
                <c:pt idx="123">
                  <c:v>Apr-10</c:v>
                </c:pt>
                <c:pt idx="124">
                  <c:v>May-10</c:v>
                </c:pt>
                <c:pt idx="125">
                  <c:v>Jun-10</c:v>
                </c:pt>
                <c:pt idx="126">
                  <c:v>Jul-10</c:v>
                </c:pt>
                <c:pt idx="127">
                  <c:v>Aug-10</c:v>
                </c:pt>
                <c:pt idx="128">
                  <c:v>Sep-10</c:v>
                </c:pt>
                <c:pt idx="129">
                  <c:v>Oct-10</c:v>
                </c:pt>
                <c:pt idx="130">
                  <c:v>Nov-10</c:v>
                </c:pt>
                <c:pt idx="131">
                  <c:v>Dec-10</c:v>
                </c:pt>
                <c:pt idx="132">
                  <c:v>Jan-11</c:v>
                </c:pt>
                <c:pt idx="133">
                  <c:v>Feb-11</c:v>
                </c:pt>
                <c:pt idx="134">
                  <c:v>Mar-11</c:v>
                </c:pt>
                <c:pt idx="135">
                  <c:v>Apr-11</c:v>
                </c:pt>
                <c:pt idx="136">
                  <c:v>May-11</c:v>
                </c:pt>
                <c:pt idx="137">
                  <c:v>Jun-11</c:v>
                </c:pt>
                <c:pt idx="138">
                  <c:v>Jul-11</c:v>
                </c:pt>
                <c:pt idx="139">
                  <c:v>Aug-11</c:v>
                </c:pt>
                <c:pt idx="140">
                  <c:v>Sep-11</c:v>
                </c:pt>
                <c:pt idx="141">
                  <c:v>Oct-11</c:v>
                </c:pt>
                <c:pt idx="142">
                  <c:v>Nov-11</c:v>
                </c:pt>
                <c:pt idx="143">
                  <c:v>Dec-11</c:v>
                </c:pt>
                <c:pt idx="144">
                  <c:v>Jan-12</c:v>
                </c:pt>
                <c:pt idx="145">
                  <c:v>Feb-12</c:v>
                </c:pt>
                <c:pt idx="146">
                  <c:v>Mar-12</c:v>
                </c:pt>
                <c:pt idx="147">
                  <c:v>Apr-12</c:v>
                </c:pt>
                <c:pt idx="148">
                  <c:v>May-12</c:v>
                </c:pt>
                <c:pt idx="149">
                  <c:v>Jun-12</c:v>
                </c:pt>
                <c:pt idx="150">
                  <c:v>Jul-12</c:v>
                </c:pt>
                <c:pt idx="151">
                  <c:v>Aug-12</c:v>
                </c:pt>
                <c:pt idx="152">
                  <c:v>Sep-12</c:v>
                </c:pt>
                <c:pt idx="153">
                  <c:v>Oct-12</c:v>
                </c:pt>
                <c:pt idx="154">
                  <c:v>Nov-12</c:v>
                </c:pt>
                <c:pt idx="155">
                  <c:v>Dec-12</c:v>
                </c:pt>
                <c:pt idx="156">
                  <c:v>Jan-13</c:v>
                </c:pt>
                <c:pt idx="157">
                  <c:v>Feb-13</c:v>
                </c:pt>
                <c:pt idx="158">
                  <c:v>Mar-13</c:v>
                </c:pt>
                <c:pt idx="159">
                  <c:v>Apr-13</c:v>
                </c:pt>
                <c:pt idx="160">
                  <c:v>May-13</c:v>
                </c:pt>
                <c:pt idx="161">
                  <c:v>Jun-13</c:v>
                </c:pt>
                <c:pt idx="162">
                  <c:v>Jul-13</c:v>
                </c:pt>
                <c:pt idx="163">
                  <c:v>Aug-13</c:v>
                </c:pt>
                <c:pt idx="164">
                  <c:v>Sep-13</c:v>
                </c:pt>
                <c:pt idx="165">
                  <c:v>Oct-13</c:v>
                </c:pt>
                <c:pt idx="166">
                  <c:v>Nov-13</c:v>
                </c:pt>
                <c:pt idx="167">
                  <c:v>Dec-13</c:v>
                </c:pt>
                <c:pt idx="168">
                  <c:v>Jan-14</c:v>
                </c:pt>
                <c:pt idx="169">
                  <c:v>Feb-14</c:v>
                </c:pt>
                <c:pt idx="170">
                  <c:v>Mar-14</c:v>
                </c:pt>
                <c:pt idx="171">
                  <c:v>Apr-14</c:v>
                </c:pt>
                <c:pt idx="172">
                  <c:v>May-14</c:v>
                </c:pt>
                <c:pt idx="173">
                  <c:v>Jun-14</c:v>
                </c:pt>
                <c:pt idx="174">
                  <c:v>Jul-14</c:v>
                </c:pt>
                <c:pt idx="175">
                  <c:v>Aug-14</c:v>
                </c:pt>
                <c:pt idx="176">
                  <c:v>Sep-14</c:v>
                </c:pt>
                <c:pt idx="177">
                  <c:v>Oct-14</c:v>
                </c:pt>
                <c:pt idx="178">
                  <c:v>Nov-14</c:v>
                </c:pt>
                <c:pt idx="179">
                  <c:v>Dec-14</c:v>
                </c:pt>
                <c:pt idx="180">
                  <c:v>Jan-15</c:v>
                </c:pt>
                <c:pt idx="181">
                  <c:v>Feb-15</c:v>
                </c:pt>
                <c:pt idx="182">
                  <c:v>Mar-15</c:v>
                </c:pt>
                <c:pt idx="183">
                  <c:v>Apr-15</c:v>
                </c:pt>
                <c:pt idx="184">
                  <c:v>May-15</c:v>
                </c:pt>
                <c:pt idx="185">
                  <c:v>Jun-15</c:v>
                </c:pt>
                <c:pt idx="186">
                  <c:v>Jul-15</c:v>
                </c:pt>
                <c:pt idx="187">
                  <c:v>Aug-15</c:v>
                </c:pt>
                <c:pt idx="188">
                  <c:v>Sep-15</c:v>
                </c:pt>
                <c:pt idx="189">
                  <c:v>Oct-15</c:v>
                </c:pt>
                <c:pt idx="190">
                  <c:v>Nov-15</c:v>
                </c:pt>
                <c:pt idx="191">
                  <c:v>Dec-15</c:v>
                </c:pt>
                <c:pt idx="192">
                  <c:v>Jan-16</c:v>
                </c:pt>
                <c:pt idx="193">
                  <c:v>Feb-16</c:v>
                </c:pt>
                <c:pt idx="194">
                  <c:v>Mar-16</c:v>
                </c:pt>
                <c:pt idx="195">
                  <c:v>Apr-16</c:v>
                </c:pt>
                <c:pt idx="196">
                  <c:v>May-16</c:v>
                </c:pt>
                <c:pt idx="197">
                  <c:v>Jun-16</c:v>
                </c:pt>
                <c:pt idx="198">
                  <c:v>Jul-16</c:v>
                </c:pt>
                <c:pt idx="199">
                  <c:v>Aug-16</c:v>
                </c:pt>
                <c:pt idx="200">
                  <c:v>Sep-16</c:v>
                </c:pt>
                <c:pt idx="201">
                  <c:v>Oct-16</c:v>
                </c:pt>
                <c:pt idx="202">
                  <c:v>Nov-16</c:v>
                </c:pt>
                <c:pt idx="203">
                  <c:v>Dec-16</c:v>
                </c:pt>
                <c:pt idx="204">
                  <c:v>Jan-17</c:v>
                </c:pt>
                <c:pt idx="205">
                  <c:v>Feb-17</c:v>
                </c:pt>
                <c:pt idx="206">
                  <c:v>Mar-17</c:v>
                </c:pt>
                <c:pt idx="207">
                  <c:v>Apr-17</c:v>
                </c:pt>
                <c:pt idx="208">
                  <c:v>May-17</c:v>
                </c:pt>
                <c:pt idx="209">
                  <c:v>Jun-17</c:v>
                </c:pt>
                <c:pt idx="210">
                  <c:v>Jul-17</c:v>
                </c:pt>
                <c:pt idx="211">
                  <c:v>Aug-17</c:v>
                </c:pt>
                <c:pt idx="212">
                  <c:v>Sep-17</c:v>
                </c:pt>
                <c:pt idx="213">
                  <c:v>Oct-17</c:v>
                </c:pt>
                <c:pt idx="214">
                  <c:v>Nov-17</c:v>
                </c:pt>
                <c:pt idx="215">
                  <c:v>Dec-17</c:v>
                </c:pt>
                <c:pt idx="216">
                  <c:v>Jan-18</c:v>
                </c:pt>
                <c:pt idx="217">
                  <c:v>Feb-18</c:v>
                </c:pt>
                <c:pt idx="218">
                  <c:v>Mar-18</c:v>
                </c:pt>
                <c:pt idx="219">
                  <c:v>Apr-18</c:v>
                </c:pt>
                <c:pt idx="220">
                  <c:v>May-18</c:v>
                </c:pt>
                <c:pt idx="221">
                  <c:v>Jun-18</c:v>
                </c:pt>
                <c:pt idx="222">
                  <c:v>Jul-18</c:v>
                </c:pt>
                <c:pt idx="223">
                  <c:v>Aug-18</c:v>
                </c:pt>
                <c:pt idx="224">
                  <c:v>Sep-18</c:v>
                </c:pt>
                <c:pt idx="225">
                  <c:v>Oct-18</c:v>
                </c:pt>
                <c:pt idx="226">
                  <c:v>Nov-18</c:v>
                </c:pt>
                <c:pt idx="227">
                  <c:v>Dec-18</c:v>
                </c:pt>
                <c:pt idx="228">
                  <c:v>Jan-19</c:v>
                </c:pt>
                <c:pt idx="229">
                  <c:v>Feb-19</c:v>
                </c:pt>
                <c:pt idx="230">
                  <c:v>Mar-19</c:v>
                </c:pt>
                <c:pt idx="231">
                  <c:v>Apr-19</c:v>
                </c:pt>
                <c:pt idx="232">
                  <c:v>May-19</c:v>
                </c:pt>
                <c:pt idx="233">
                  <c:v>Jun-19</c:v>
                </c:pt>
                <c:pt idx="234">
                  <c:v>Jul-19</c:v>
                </c:pt>
                <c:pt idx="235">
                  <c:v>Aug-19</c:v>
                </c:pt>
                <c:pt idx="236">
                  <c:v>Sep-19</c:v>
                </c:pt>
                <c:pt idx="237">
                  <c:v>Oct-19</c:v>
                </c:pt>
                <c:pt idx="238">
                  <c:v>Nov-19</c:v>
                </c:pt>
                <c:pt idx="239">
                  <c:v>Dec-19</c:v>
                </c:pt>
                <c:pt idx="240">
                  <c:v>Jan-20</c:v>
                </c:pt>
                <c:pt idx="241">
                  <c:v>Feb-20</c:v>
                </c:pt>
                <c:pt idx="242">
                  <c:v>Mar-20</c:v>
                </c:pt>
                <c:pt idx="243">
                  <c:v>Apr-20</c:v>
                </c:pt>
                <c:pt idx="244">
                  <c:v>May-20</c:v>
                </c:pt>
                <c:pt idx="245">
                  <c:v>Jun-20</c:v>
                </c:pt>
                <c:pt idx="246">
                  <c:v>Jul-20</c:v>
                </c:pt>
                <c:pt idx="247">
                  <c:v>Aug-20</c:v>
                </c:pt>
                <c:pt idx="248">
                  <c:v>Sep-20</c:v>
                </c:pt>
                <c:pt idx="249">
                  <c:v>Oct-20</c:v>
                </c:pt>
                <c:pt idx="250">
                  <c:v>Nov-20</c:v>
                </c:pt>
                <c:pt idx="251">
                  <c:v>Dec-20</c:v>
                </c:pt>
                <c:pt idx="252">
                  <c:v>Jan-21</c:v>
                </c:pt>
                <c:pt idx="253">
                  <c:v>Feb-21</c:v>
                </c:pt>
                <c:pt idx="254">
                  <c:v>Mar-21</c:v>
                </c:pt>
                <c:pt idx="255">
                  <c:v>Apr-21</c:v>
                </c:pt>
                <c:pt idx="256">
                  <c:v>May-21</c:v>
                </c:pt>
                <c:pt idx="257">
                  <c:v>Jun-21</c:v>
                </c:pt>
                <c:pt idx="258">
                  <c:v>Jul-21</c:v>
                </c:pt>
                <c:pt idx="259">
                  <c:v>Aug-21</c:v>
                </c:pt>
                <c:pt idx="260">
                  <c:v>Sep-21</c:v>
                </c:pt>
                <c:pt idx="261">
                  <c:v>Oct-21</c:v>
                </c:pt>
                <c:pt idx="262">
                  <c:v>Nov-21</c:v>
                </c:pt>
                <c:pt idx="263">
                  <c:v>Dec-21</c:v>
                </c:pt>
                <c:pt idx="264">
                  <c:v>Jan-22</c:v>
                </c:pt>
                <c:pt idx="265">
                  <c:v>Feb-22</c:v>
                </c:pt>
                <c:pt idx="266">
                  <c:v>Mar-22</c:v>
                </c:pt>
                <c:pt idx="267">
                  <c:v>Apr-22</c:v>
                </c:pt>
                <c:pt idx="268">
                  <c:v>May-22</c:v>
                </c:pt>
                <c:pt idx="269">
                  <c:v>Jun-22</c:v>
                </c:pt>
                <c:pt idx="270">
                  <c:v>Jul-22</c:v>
                </c:pt>
                <c:pt idx="271">
                  <c:v>Aug-22</c:v>
                </c:pt>
                <c:pt idx="272">
                  <c:v>Sep-22</c:v>
                </c:pt>
                <c:pt idx="273">
                  <c:v>Oct-22</c:v>
                </c:pt>
                <c:pt idx="274">
                  <c:v>Nov-22</c:v>
                </c:pt>
                <c:pt idx="275">
                  <c:v>Dec-22</c:v>
                </c:pt>
                <c:pt idx="276">
                  <c:v>Jan-23</c:v>
                </c:pt>
                <c:pt idx="277">
                  <c:v>Feb-23</c:v>
                </c:pt>
                <c:pt idx="278">
                  <c:v>Mar-23</c:v>
                </c:pt>
                <c:pt idx="279">
                  <c:v>Apr-23</c:v>
                </c:pt>
                <c:pt idx="280">
                  <c:v>May-23</c:v>
                </c:pt>
                <c:pt idx="281">
                  <c:v>Jun-23</c:v>
                </c:pt>
                <c:pt idx="282">
                  <c:v>Jul-23</c:v>
                </c:pt>
              </c:strCache>
            </c:strRef>
          </c:cat>
          <c:val>
            <c:numRef>
              <c:f>Unemployment!$B$9:$B$291</c:f>
              <c:numCache>
                <c:formatCode>General</c:formatCode>
                <c:ptCount val="283"/>
                <c:pt idx="0">
                  <c:v>137807</c:v>
                </c:pt>
                <c:pt idx="1">
                  <c:v>138127</c:v>
                </c:pt>
                <c:pt idx="2">
                  <c:v>139678</c:v>
                </c:pt>
                <c:pt idx="3">
                  <c:v>142896</c:v>
                </c:pt>
                <c:pt idx="4">
                  <c:v>147408</c:v>
                </c:pt>
                <c:pt idx="5">
                  <c:v>152735</c:v>
                </c:pt>
                <c:pt idx="6">
                  <c:v>157968</c:v>
                </c:pt>
                <c:pt idx="7">
                  <c:v>162336</c:v>
                </c:pt>
                <c:pt idx="8">
                  <c:v>165555</c:v>
                </c:pt>
                <c:pt idx="9">
                  <c:v>168311</c:v>
                </c:pt>
                <c:pt idx="10">
                  <c:v>171579</c:v>
                </c:pt>
                <c:pt idx="11">
                  <c:v>176251</c:v>
                </c:pt>
                <c:pt idx="12">
                  <c:v>182771</c:v>
                </c:pt>
                <c:pt idx="13">
                  <c:v>191136</c:v>
                </c:pt>
                <c:pt idx="14">
                  <c:v>200560</c:v>
                </c:pt>
                <c:pt idx="15">
                  <c:v>209711</c:v>
                </c:pt>
                <c:pt idx="16">
                  <c:v>218119</c:v>
                </c:pt>
                <c:pt idx="17">
                  <c:v>226174</c:v>
                </c:pt>
                <c:pt idx="18">
                  <c:v>235111</c:v>
                </c:pt>
                <c:pt idx="19">
                  <c:v>246290</c:v>
                </c:pt>
                <c:pt idx="20">
                  <c:v>259630</c:v>
                </c:pt>
                <c:pt idx="21">
                  <c:v>273554</c:v>
                </c:pt>
                <c:pt idx="22">
                  <c:v>286520</c:v>
                </c:pt>
                <c:pt idx="23">
                  <c:v>296950</c:v>
                </c:pt>
                <c:pt idx="24">
                  <c:v>303228</c:v>
                </c:pt>
                <c:pt idx="25">
                  <c:v>305256</c:v>
                </c:pt>
                <c:pt idx="26">
                  <c:v>303555</c:v>
                </c:pt>
                <c:pt idx="27">
                  <c:v>299531</c:v>
                </c:pt>
                <c:pt idx="28">
                  <c:v>294673</c:v>
                </c:pt>
                <c:pt idx="29">
                  <c:v>289832</c:v>
                </c:pt>
                <c:pt idx="30">
                  <c:v>285817</c:v>
                </c:pt>
                <c:pt idx="31">
                  <c:v>283182</c:v>
                </c:pt>
                <c:pt idx="32">
                  <c:v>282292</c:v>
                </c:pt>
                <c:pt idx="33">
                  <c:v>282839</c:v>
                </c:pt>
                <c:pt idx="34">
                  <c:v>284042</c:v>
                </c:pt>
                <c:pt idx="35">
                  <c:v>285414</c:v>
                </c:pt>
                <c:pt idx="36">
                  <c:v>286897</c:v>
                </c:pt>
                <c:pt idx="37">
                  <c:v>288590</c:v>
                </c:pt>
                <c:pt idx="38">
                  <c:v>290697</c:v>
                </c:pt>
                <c:pt idx="39">
                  <c:v>293249</c:v>
                </c:pt>
                <c:pt idx="40">
                  <c:v>295773</c:v>
                </c:pt>
                <c:pt idx="41">
                  <c:v>297517</c:v>
                </c:pt>
                <c:pt idx="42">
                  <c:v>297018</c:v>
                </c:pt>
                <c:pt idx="43">
                  <c:v>293562</c:v>
                </c:pt>
                <c:pt idx="44">
                  <c:v>287557</c:v>
                </c:pt>
                <c:pt idx="45">
                  <c:v>280550</c:v>
                </c:pt>
                <c:pt idx="46">
                  <c:v>274085</c:v>
                </c:pt>
                <c:pt idx="47">
                  <c:v>268806</c:v>
                </c:pt>
                <c:pt idx="48">
                  <c:v>265208</c:v>
                </c:pt>
                <c:pt idx="49">
                  <c:v>262596</c:v>
                </c:pt>
                <c:pt idx="50">
                  <c:v>260099</c:v>
                </c:pt>
                <c:pt idx="51">
                  <c:v>257037</c:v>
                </c:pt>
                <c:pt idx="52">
                  <c:v>253234</c:v>
                </c:pt>
                <c:pt idx="53">
                  <c:v>249088</c:v>
                </c:pt>
                <c:pt idx="54">
                  <c:v>245681</c:v>
                </c:pt>
                <c:pt idx="55">
                  <c:v>243642</c:v>
                </c:pt>
                <c:pt idx="56">
                  <c:v>243156</c:v>
                </c:pt>
                <c:pt idx="57">
                  <c:v>244076</c:v>
                </c:pt>
                <c:pt idx="58">
                  <c:v>245588</c:v>
                </c:pt>
                <c:pt idx="59">
                  <c:v>247102</c:v>
                </c:pt>
                <c:pt idx="60">
                  <c:v>247900</c:v>
                </c:pt>
                <c:pt idx="61">
                  <c:v>247839</c:v>
                </c:pt>
                <c:pt idx="62">
                  <c:v>247193</c:v>
                </c:pt>
                <c:pt idx="63">
                  <c:v>246188</c:v>
                </c:pt>
                <c:pt idx="64">
                  <c:v>245211</c:v>
                </c:pt>
                <c:pt idx="65">
                  <c:v>244668</c:v>
                </c:pt>
                <c:pt idx="66">
                  <c:v>244815</c:v>
                </c:pt>
                <c:pt idx="67">
                  <c:v>244949</c:v>
                </c:pt>
                <c:pt idx="68">
                  <c:v>244059</c:v>
                </c:pt>
                <c:pt idx="69">
                  <c:v>241346</c:v>
                </c:pt>
                <c:pt idx="70">
                  <c:v>236999</c:v>
                </c:pt>
                <c:pt idx="71">
                  <c:v>231684</c:v>
                </c:pt>
                <c:pt idx="72">
                  <c:v>226363</c:v>
                </c:pt>
                <c:pt idx="73">
                  <c:v>222201</c:v>
                </c:pt>
                <c:pt idx="74">
                  <c:v>220245</c:v>
                </c:pt>
                <c:pt idx="75">
                  <c:v>221035</c:v>
                </c:pt>
                <c:pt idx="76">
                  <c:v>223862</c:v>
                </c:pt>
                <c:pt idx="77">
                  <c:v>227716</c:v>
                </c:pt>
                <c:pt idx="78">
                  <c:v>231610</c:v>
                </c:pt>
                <c:pt idx="79">
                  <c:v>235029</c:v>
                </c:pt>
                <c:pt idx="80">
                  <c:v>237433</c:v>
                </c:pt>
                <c:pt idx="81">
                  <c:v>237612</c:v>
                </c:pt>
                <c:pt idx="82">
                  <c:v>235325</c:v>
                </c:pt>
                <c:pt idx="83">
                  <c:v>231408</c:v>
                </c:pt>
                <c:pt idx="84">
                  <c:v>227057</c:v>
                </c:pt>
                <c:pt idx="85">
                  <c:v>223508</c:v>
                </c:pt>
                <c:pt idx="86">
                  <c:v>221457</c:v>
                </c:pt>
                <c:pt idx="87">
                  <c:v>221335</c:v>
                </c:pt>
                <c:pt idx="88">
                  <c:v>223408</c:v>
                </c:pt>
                <c:pt idx="89">
                  <c:v>227138</c:v>
                </c:pt>
                <c:pt idx="90">
                  <c:v>231734</c:v>
                </c:pt>
                <c:pt idx="91">
                  <c:v>236393</c:v>
                </c:pt>
                <c:pt idx="92">
                  <c:v>239897</c:v>
                </c:pt>
                <c:pt idx="93">
                  <c:v>241755</c:v>
                </c:pt>
                <c:pt idx="94">
                  <c:v>241482</c:v>
                </c:pt>
                <c:pt idx="95">
                  <c:v>239234</c:v>
                </c:pt>
                <c:pt idx="96">
                  <c:v>236510</c:v>
                </c:pt>
                <c:pt idx="97">
                  <c:v>235073</c:v>
                </c:pt>
                <c:pt idx="98">
                  <c:v>236557</c:v>
                </c:pt>
                <c:pt idx="99">
                  <c:v>241549</c:v>
                </c:pt>
                <c:pt idx="100">
                  <c:v>249321</c:v>
                </c:pt>
                <c:pt idx="101">
                  <c:v>258254</c:v>
                </c:pt>
                <c:pt idx="102">
                  <c:v>266351</c:v>
                </c:pt>
                <c:pt idx="103">
                  <c:v>272992</c:v>
                </c:pt>
                <c:pt idx="104">
                  <c:v>280045</c:v>
                </c:pt>
                <c:pt idx="105">
                  <c:v>290097</c:v>
                </c:pt>
                <c:pt idx="106">
                  <c:v>399684</c:v>
                </c:pt>
                <c:pt idx="107">
                  <c:v>447915</c:v>
                </c:pt>
                <c:pt idx="108">
                  <c:v>478684</c:v>
                </c:pt>
                <c:pt idx="109">
                  <c:v>502198</c:v>
                </c:pt>
                <c:pt idx="110">
                  <c:v>518647</c:v>
                </c:pt>
                <c:pt idx="111">
                  <c:v>526813</c:v>
                </c:pt>
                <c:pt idx="112">
                  <c:v>527053</c:v>
                </c:pt>
                <c:pt idx="113">
                  <c:v>521464</c:v>
                </c:pt>
                <c:pt idx="114">
                  <c:v>513265</c:v>
                </c:pt>
                <c:pt idx="115">
                  <c:v>505561</c:v>
                </c:pt>
                <c:pt idx="116">
                  <c:v>500655</c:v>
                </c:pt>
                <c:pt idx="117">
                  <c:v>499839</c:v>
                </c:pt>
                <c:pt idx="118">
                  <c:v>503222</c:v>
                </c:pt>
                <c:pt idx="119">
                  <c:v>509443</c:v>
                </c:pt>
                <c:pt idx="120">
                  <c:v>515993</c:v>
                </c:pt>
                <c:pt idx="121">
                  <c:v>519923</c:v>
                </c:pt>
                <c:pt idx="122">
                  <c:v>519151</c:v>
                </c:pt>
                <c:pt idx="123">
                  <c:v>513221</c:v>
                </c:pt>
                <c:pt idx="124">
                  <c:v>503167</c:v>
                </c:pt>
                <c:pt idx="125">
                  <c:v>492079</c:v>
                </c:pt>
                <c:pt idx="126">
                  <c:v>483360</c:v>
                </c:pt>
                <c:pt idx="127">
                  <c:v>479148</c:v>
                </c:pt>
                <c:pt idx="128">
                  <c:v>479304</c:v>
                </c:pt>
                <c:pt idx="129">
                  <c:v>481849</c:v>
                </c:pt>
                <c:pt idx="130">
                  <c:v>484306</c:v>
                </c:pt>
                <c:pt idx="131">
                  <c:v>484725</c:v>
                </c:pt>
                <c:pt idx="132">
                  <c:v>482684</c:v>
                </c:pt>
                <c:pt idx="133">
                  <c:v>479103</c:v>
                </c:pt>
                <c:pt idx="134">
                  <c:v>475516</c:v>
                </c:pt>
                <c:pt idx="135">
                  <c:v>473639</c:v>
                </c:pt>
                <c:pt idx="136">
                  <c:v>474601</c:v>
                </c:pt>
                <c:pt idx="137">
                  <c:v>477649</c:v>
                </c:pt>
                <c:pt idx="138">
                  <c:v>480983</c:v>
                </c:pt>
                <c:pt idx="139">
                  <c:v>482847</c:v>
                </c:pt>
                <c:pt idx="140">
                  <c:v>481781</c:v>
                </c:pt>
                <c:pt idx="141">
                  <c:v>477657</c:v>
                </c:pt>
                <c:pt idx="142">
                  <c:v>470980</c:v>
                </c:pt>
                <c:pt idx="143">
                  <c:v>462956</c:v>
                </c:pt>
                <c:pt idx="144">
                  <c:v>455068</c:v>
                </c:pt>
                <c:pt idx="145">
                  <c:v>448732</c:v>
                </c:pt>
                <c:pt idx="146">
                  <c:v>445188</c:v>
                </c:pt>
                <c:pt idx="147">
                  <c:v>444265</c:v>
                </c:pt>
                <c:pt idx="148">
                  <c:v>445194</c:v>
                </c:pt>
                <c:pt idx="149">
                  <c:v>446835</c:v>
                </c:pt>
                <c:pt idx="150">
                  <c:v>448110</c:v>
                </c:pt>
                <c:pt idx="151">
                  <c:v>448808</c:v>
                </c:pt>
                <c:pt idx="152">
                  <c:v>449474</c:v>
                </c:pt>
                <c:pt idx="153">
                  <c:v>450020</c:v>
                </c:pt>
                <c:pt idx="154">
                  <c:v>450170</c:v>
                </c:pt>
                <c:pt idx="155">
                  <c:v>449755</c:v>
                </c:pt>
                <c:pt idx="156">
                  <c:v>449051</c:v>
                </c:pt>
                <c:pt idx="157">
                  <c:v>431848</c:v>
                </c:pt>
                <c:pt idx="158">
                  <c:v>415316</c:v>
                </c:pt>
                <c:pt idx="159">
                  <c:v>399518</c:v>
                </c:pt>
                <c:pt idx="160">
                  <c:v>384221</c:v>
                </c:pt>
                <c:pt idx="161">
                  <c:v>368850</c:v>
                </c:pt>
                <c:pt idx="162">
                  <c:v>352700</c:v>
                </c:pt>
                <c:pt idx="163">
                  <c:v>342405</c:v>
                </c:pt>
                <c:pt idx="164">
                  <c:v>313319</c:v>
                </c:pt>
                <c:pt idx="165">
                  <c:v>308318</c:v>
                </c:pt>
                <c:pt idx="166">
                  <c:v>303964</c:v>
                </c:pt>
                <c:pt idx="167">
                  <c:v>300960</c:v>
                </c:pt>
                <c:pt idx="168">
                  <c:v>298889</c:v>
                </c:pt>
                <c:pt idx="169">
                  <c:v>296863</c:v>
                </c:pt>
                <c:pt idx="170">
                  <c:v>294952</c:v>
                </c:pt>
                <c:pt idx="171">
                  <c:v>293407</c:v>
                </c:pt>
                <c:pt idx="172">
                  <c:v>291892</c:v>
                </c:pt>
                <c:pt idx="173">
                  <c:v>290256</c:v>
                </c:pt>
                <c:pt idx="174">
                  <c:v>288235</c:v>
                </c:pt>
                <c:pt idx="175">
                  <c:v>285947</c:v>
                </c:pt>
                <c:pt idx="176">
                  <c:v>283175</c:v>
                </c:pt>
                <c:pt idx="177">
                  <c:v>279324</c:v>
                </c:pt>
                <c:pt idx="178">
                  <c:v>274761</c:v>
                </c:pt>
                <c:pt idx="179">
                  <c:v>271087</c:v>
                </c:pt>
                <c:pt idx="180">
                  <c:v>269639</c:v>
                </c:pt>
                <c:pt idx="181">
                  <c:v>270874</c:v>
                </c:pt>
                <c:pt idx="182">
                  <c:v>273536</c:v>
                </c:pt>
                <c:pt idx="183">
                  <c:v>276044</c:v>
                </c:pt>
                <c:pt idx="184">
                  <c:v>277122</c:v>
                </c:pt>
                <c:pt idx="185">
                  <c:v>276101</c:v>
                </c:pt>
                <c:pt idx="186">
                  <c:v>273410</c:v>
                </c:pt>
                <c:pt idx="187">
                  <c:v>269853</c:v>
                </c:pt>
                <c:pt idx="188">
                  <c:v>265924</c:v>
                </c:pt>
                <c:pt idx="189">
                  <c:v>262300</c:v>
                </c:pt>
                <c:pt idx="190">
                  <c:v>259481</c:v>
                </c:pt>
                <c:pt idx="191">
                  <c:v>257007</c:v>
                </c:pt>
                <c:pt idx="192">
                  <c:v>254391</c:v>
                </c:pt>
                <c:pt idx="193">
                  <c:v>251688</c:v>
                </c:pt>
                <c:pt idx="194">
                  <c:v>248870</c:v>
                </c:pt>
                <c:pt idx="195">
                  <c:v>246176</c:v>
                </c:pt>
                <c:pt idx="196">
                  <c:v>244445</c:v>
                </c:pt>
                <c:pt idx="197">
                  <c:v>244031</c:v>
                </c:pt>
                <c:pt idx="198">
                  <c:v>244424</c:v>
                </c:pt>
                <c:pt idx="199">
                  <c:v>245284</c:v>
                </c:pt>
                <c:pt idx="200">
                  <c:v>246442</c:v>
                </c:pt>
                <c:pt idx="201">
                  <c:v>246984</c:v>
                </c:pt>
                <c:pt idx="202">
                  <c:v>245854</c:v>
                </c:pt>
                <c:pt idx="203">
                  <c:v>242896</c:v>
                </c:pt>
                <c:pt idx="204">
                  <c:v>234786</c:v>
                </c:pt>
                <c:pt idx="205">
                  <c:v>228668</c:v>
                </c:pt>
                <c:pt idx="206">
                  <c:v>223247</c:v>
                </c:pt>
                <c:pt idx="207">
                  <c:v>219643</c:v>
                </c:pt>
                <c:pt idx="208">
                  <c:v>217717</c:v>
                </c:pt>
                <c:pt idx="209">
                  <c:v>217236</c:v>
                </c:pt>
                <c:pt idx="210">
                  <c:v>218072</c:v>
                </c:pt>
                <c:pt idx="211">
                  <c:v>218972</c:v>
                </c:pt>
                <c:pt idx="212">
                  <c:v>218921</c:v>
                </c:pt>
                <c:pt idx="213">
                  <c:v>217452</c:v>
                </c:pt>
                <c:pt idx="214">
                  <c:v>214707</c:v>
                </c:pt>
                <c:pt idx="215">
                  <c:v>210692</c:v>
                </c:pt>
                <c:pt idx="216">
                  <c:v>205836</c:v>
                </c:pt>
                <c:pt idx="217">
                  <c:v>201538</c:v>
                </c:pt>
                <c:pt idx="218">
                  <c:v>197676</c:v>
                </c:pt>
                <c:pt idx="219">
                  <c:v>194585</c:v>
                </c:pt>
                <c:pt idx="220">
                  <c:v>192855</c:v>
                </c:pt>
                <c:pt idx="221">
                  <c:v>192334</c:v>
                </c:pt>
                <c:pt idx="222">
                  <c:v>192665</c:v>
                </c:pt>
                <c:pt idx="223">
                  <c:v>194016</c:v>
                </c:pt>
                <c:pt idx="224">
                  <c:v>196076</c:v>
                </c:pt>
                <c:pt idx="225">
                  <c:v>197981</c:v>
                </c:pt>
                <c:pt idx="226">
                  <c:v>198956</c:v>
                </c:pt>
                <c:pt idx="227">
                  <c:v>198547</c:v>
                </c:pt>
                <c:pt idx="228">
                  <c:v>196883</c:v>
                </c:pt>
                <c:pt idx="229">
                  <c:v>194086</c:v>
                </c:pt>
                <c:pt idx="230">
                  <c:v>191389</c:v>
                </c:pt>
                <c:pt idx="231">
                  <c:v>189807</c:v>
                </c:pt>
                <c:pt idx="232">
                  <c:v>189960</c:v>
                </c:pt>
                <c:pt idx="233">
                  <c:v>191766</c:v>
                </c:pt>
                <c:pt idx="234">
                  <c:v>194332</c:v>
                </c:pt>
                <c:pt idx="235">
                  <c:v>196188</c:v>
                </c:pt>
                <c:pt idx="236">
                  <c:v>195647</c:v>
                </c:pt>
                <c:pt idx="237">
                  <c:v>193498</c:v>
                </c:pt>
                <c:pt idx="238">
                  <c:v>191173</c:v>
                </c:pt>
                <c:pt idx="239">
                  <c:v>189881</c:v>
                </c:pt>
                <c:pt idx="240">
                  <c:v>189699</c:v>
                </c:pt>
                <c:pt idx="241">
                  <c:v>190670</c:v>
                </c:pt>
                <c:pt idx="242">
                  <c:v>190147</c:v>
                </c:pt>
                <c:pt idx="243">
                  <c:v>656620</c:v>
                </c:pt>
                <c:pt idx="244">
                  <c:v>551646</c:v>
                </c:pt>
                <c:pt idx="245">
                  <c:v>462339</c:v>
                </c:pt>
                <c:pt idx="246">
                  <c:v>414872</c:v>
                </c:pt>
                <c:pt idx="247">
                  <c:v>350388</c:v>
                </c:pt>
                <c:pt idx="248">
                  <c:v>322814</c:v>
                </c:pt>
                <c:pt idx="249">
                  <c:v>291150</c:v>
                </c:pt>
                <c:pt idx="250">
                  <c:v>280554</c:v>
                </c:pt>
                <c:pt idx="251">
                  <c:v>282126</c:v>
                </c:pt>
                <c:pt idx="252">
                  <c:v>273696</c:v>
                </c:pt>
                <c:pt idx="253">
                  <c:v>268130</c:v>
                </c:pt>
                <c:pt idx="254">
                  <c:v>262451</c:v>
                </c:pt>
                <c:pt idx="255">
                  <c:v>255922</c:v>
                </c:pt>
                <c:pt idx="256">
                  <c:v>249456</c:v>
                </c:pt>
                <c:pt idx="257">
                  <c:v>248433</c:v>
                </c:pt>
                <c:pt idx="258">
                  <c:v>243659</c:v>
                </c:pt>
                <c:pt idx="259">
                  <c:v>239591</c:v>
                </c:pt>
                <c:pt idx="260">
                  <c:v>230810</c:v>
                </c:pt>
                <c:pt idx="261">
                  <c:v>221475</c:v>
                </c:pt>
                <c:pt idx="262">
                  <c:v>209516</c:v>
                </c:pt>
                <c:pt idx="263">
                  <c:v>196435</c:v>
                </c:pt>
                <c:pt idx="264">
                  <c:v>186724</c:v>
                </c:pt>
                <c:pt idx="265">
                  <c:v>177206</c:v>
                </c:pt>
                <c:pt idx="266">
                  <c:v>172204</c:v>
                </c:pt>
                <c:pt idx="267">
                  <c:v>172336</c:v>
                </c:pt>
                <c:pt idx="268">
                  <c:v>177491</c:v>
                </c:pt>
                <c:pt idx="269">
                  <c:v>185300</c:v>
                </c:pt>
                <c:pt idx="270">
                  <c:v>193542</c:v>
                </c:pt>
                <c:pt idx="271">
                  <c:v>200354</c:v>
                </c:pt>
                <c:pt idx="272">
                  <c:v>202722</c:v>
                </c:pt>
                <c:pt idx="273">
                  <c:v>202523</c:v>
                </c:pt>
                <c:pt idx="274">
                  <c:v>199856</c:v>
                </c:pt>
                <c:pt idx="275">
                  <c:v>198043</c:v>
                </c:pt>
                <c:pt idx="276">
                  <c:v>193793</c:v>
                </c:pt>
                <c:pt idx="277">
                  <c:v>188101</c:v>
                </c:pt>
                <c:pt idx="278">
                  <c:v>183074</c:v>
                </c:pt>
                <c:pt idx="279">
                  <c:v>178830</c:v>
                </c:pt>
                <c:pt idx="280">
                  <c:v>175738</c:v>
                </c:pt>
                <c:pt idx="281">
                  <c:v>172604</c:v>
                </c:pt>
                <c:pt idx="282">
                  <c:v>171445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5B3-4F0B-BBF5-E552984E76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55830472"/>
        <c:axId val="363582416"/>
      </c:lineChart>
      <c:catAx>
        <c:axId val="455830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 Bold" panose="020B0702020202020204" pitchFamily="34" charset="0"/>
                <a:ea typeface="+mn-ea"/>
                <a:cs typeface="+mn-cs"/>
              </a:defRPr>
            </a:pPr>
            <a:endParaRPr lang="en-US"/>
          </a:p>
        </c:txPr>
        <c:crossAx val="363582416"/>
        <c:crosses val="autoZero"/>
        <c:auto val="1"/>
        <c:lblAlgn val="ctr"/>
        <c:lblOffset val="100"/>
        <c:tickLblSkip val="10"/>
        <c:noMultiLvlLbl val="1"/>
      </c:catAx>
      <c:valAx>
        <c:axId val="363582416"/>
        <c:scaling>
          <c:orientation val="minMax"/>
        </c:scaling>
        <c:delete val="1"/>
        <c:axPos val="l"/>
        <c:numFmt formatCode="#,##0" sourceLinked="0"/>
        <c:majorTickMark val="none"/>
        <c:minorTickMark val="none"/>
        <c:tickLblPos val="nextTo"/>
        <c:crossAx val="455830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Century Gothic Bold" panose="020B0702020202020204" pitchFamily="34" charset="0"/>
        </a:defRPr>
      </a:pPr>
      <a:endParaRPr lang="en-US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105992882004292E-2"/>
          <c:y val="4.5679476822521208E-2"/>
          <c:w val="0.96778801423599137"/>
          <c:h val="0.77828189056923824"/>
        </c:manualLayout>
      </c:layout>
      <c:lineChart>
        <c:grouping val="standard"/>
        <c:varyColors val="0"/>
        <c:ser>
          <c:idx val="2"/>
          <c:order val="2"/>
          <c:tx>
            <c:strRef>
              <c:f>'[Labor Supply-Demand Trends.xlsx]NC_ssa'!$F$1</c:f>
              <c:strCache>
                <c:ptCount val="1"/>
                <c:pt idx="0">
                  <c:v>Jobseekers per Job Opening</c:v>
                </c:pt>
              </c:strCache>
            </c:strRef>
          </c:tx>
          <c:spPr>
            <a:ln w="76200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103"/>
              <c:layout>
                <c:manualLayout>
                  <c:x val="-2.196214111708953E-3"/>
                  <c:y val="-1.370504198315590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AE2EEC4-DCE7-4ED6-A2B3-EF9B54F9F499}" type="VALUE">
                      <a:rPr lang="en-US" smtClean="0"/>
                      <a:pPr>
                        <a:defRPr sz="2000"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425672053393036E-2"/>
                      <c:h val="0.1067072578574095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A0C-4DEE-8424-23CCBFB8E3B2}"/>
                </c:ext>
              </c:extLst>
            </c:dLbl>
            <c:dLbl>
              <c:idx val="233"/>
              <c:layout>
                <c:manualLayout>
                  <c:x val="-7.3209058554564955E-3"/>
                  <c:y val="-4.26341783676864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A0C-4DEE-8424-23CCBFB8E3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'[Labor Supply-Demand Trends.xlsx]NC_ssa'!$C$2:$C$272</c:f>
              <c:numCache>
                <c:formatCode>mmm\-yy</c:formatCode>
                <c:ptCount val="271"/>
                <c:pt idx="0">
                  <c:v>36861</c:v>
                </c:pt>
                <c:pt idx="1">
                  <c:v>36892</c:v>
                </c:pt>
                <c:pt idx="2">
                  <c:v>36923</c:v>
                </c:pt>
                <c:pt idx="3">
                  <c:v>36951</c:v>
                </c:pt>
                <c:pt idx="4">
                  <c:v>36982</c:v>
                </c:pt>
                <c:pt idx="5">
                  <c:v>37012</c:v>
                </c:pt>
                <c:pt idx="6">
                  <c:v>37043</c:v>
                </c:pt>
                <c:pt idx="7">
                  <c:v>37073</c:v>
                </c:pt>
                <c:pt idx="8">
                  <c:v>37104</c:v>
                </c:pt>
                <c:pt idx="9">
                  <c:v>37135</c:v>
                </c:pt>
                <c:pt idx="10">
                  <c:v>37165</c:v>
                </c:pt>
                <c:pt idx="11">
                  <c:v>37196</c:v>
                </c:pt>
                <c:pt idx="12">
                  <c:v>37226</c:v>
                </c:pt>
                <c:pt idx="13">
                  <c:v>37257</c:v>
                </c:pt>
                <c:pt idx="14">
                  <c:v>37288</c:v>
                </c:pt>
                <c:pt idx="15">
                  <c:v>37316</c:v>
                </c:pt>
                <c:pt idx="16">
                  <c:v>37347</c:v>
                </c:pt>
                <c:pt idx="17">
                  <c:v>37377</c:v>
                </c:pt>
                <c:pt idx="18">
                  <c:v>37408</c:v>
                </c:pt>
                <c:pt idx="19">
                  <c:v>37438</c:v>
                </c:pt>
                <c:pt idx="20">
                  <c:v>37469</c:v>
                </c:pt>
                <c:pt idx="21">
                  <c:v>37500</c:v>
                </c:pt>
                <c:pt idx="22">
                  <c:v>37530</c:v>
                </c:pt>
                <c:pt idx="23">
                  <c:v>37561</c:v>
                </c:pt>
                <c:pt idx="24">
                  <c:v>37591</c:v>
                </c:pt>
                <c:pt idx="25">
                  <c:v>37622</c:v>
                </c:pt>
                <c:pt idx="26">
                  <c:v>37653</c:v>
                </c:pt>
                <c:pt idx="27">
                  <c:v>37681</c:v>
                </c:pt>
                <c:pt idx="28">
                  <c:v>37712</c:v>
                </c:pt>
                <c:pt idx="29">
                  <c:v>37742</c:v>
                </c:pt>
                <c:pt idx="30">
                  <c:v>37773</c:v>
                </c:pt>
                <c:pt idx="31">
                  <c:v>37803</c:v>
                </c:pt>
                <c:pt idx="32">
                  <c:v>37834</c:v>
                </c:pt>
                <c:pt idx="33">
                  <c:v>37865</c:v>
                </c:pt>
                <c:pt idx="34">
                  <c:v>37895</c:v>
                </c:pt>
                <c:pt idx="35">
                  <c:v>37926</c:v>
                </c:pt>
                <c:pt idx="36">
                  <c:v>37956</c:v>
                </c:pt>
                <c:pt idx="37">
                  <c:v>37987</c:v>
                </c:pt>
                <c:pt idx="38">
                  <c:v>38018</c:v>
                </c:pt>
                <c:pt idx="39">
                  <c:v>38047</c:v>
                </c:pt>
                <c:pt idx="40">
                  <c:v>38078</c:v>
                </c:pt>
                <c:pt idx="41">
                  <c:v>38108</c:v>
                </c:pt>
                <c:pt idx="42">
                  <c:v>38139</c:v>
                </c:pt>
                <c:pt idx="43">
                  <c:v>38169</c:v>
                </c:pt>
                <c:pt idx="44">
                  <c:v>38200</c:v>
                </c:pt>
                <c:pt idx="45">
                  <c:v>38231</c:v>
                </c:pt>
                <c:pt idx="46">
                  <c:v>38261</c:v>
                </c:pt>
                <c:pt idx="47">
                  <c:v>38292</c:v>
                </c:pt>
                <c:pt idx="48">
                  <c:v>38322</c:v>
                </c:pt>
                <c:pt idx="49">
                  <c:v>38353</c:v>
                </c:pt>
                <c:pt idx="50">
                  <c:v>38384</c:v>
                </c:pt>
                <c:pt idx="51">
                  <c:v>38412</c:v>
                </c:pt>
                <c:pt idx="52">
                  <c:v>38443</c:v>
                </c:pt>
                <c:pt idx="53">
                  <c:v>38473</c:v>
                </c:pt>
                <c:pt idx="54">
                  <c:v>38504</c:v>
                </c:pt>
                <c:pt idx="55">
                  <c:v>38534</c:v>
                </c:pt>
                <c:pt idx="56">
                  <c:v>38565</c:v>
                </c:pt>
                <c:pt idx="57">
                  <c:v>38596</c:v>
                </c:pt>
                <c:pt idx="58">
                  <c:v>38626</c:v>
                </c:pt>
                <c:pt idx="59">
                  <c:v>38657</c:v>
                </c:pt>
                <c:pt idx="60">
                  <c:v>38687</c:v>
                </c:pt>
                <c:pt idx="61">
                  <c:v>38718</c:v>
                </c:pt>
                <c:pt idx="62">
                  <c:v>38749</c:v>
                </c:pt>
                <c:pt idx="63">
                  <c:v>38777</c:v>
                </c:pt>
                <c:pt idx="64">
                  <c:v>38808</c:v>
                </c:pt>
                <c:pt idx="65">
                  <c:v>38838</c:v>
                </c:pt>
                <c:pt idx="66">
                  <c:v>38869</c:v>
                </c:pt>
                <c:pt idx="67">
                  <c:v>38899</c:v>
                </c:pt>
                <c:pt idx="68">
                  <c:v>38930</c:v>
                </c:pt>
                <c:pt idx="69">
                  <c:v>38961</c:v>
                </c:pt>
                <c:pt idx="70">
                  <c:v>38991</c:v>
                </c:pt>
                <c:pt idx="71">
                  <c:v>39022</c:v>
                </c:pt>
                <c:pt idx="72">
                  <c:v>39052</c:v>
                </c:pt>
                <c:pt idx="73">
                  <c:v>39083</c:v>
                </c:pt>
                <c:pt idx="74">
                  <c:v>39114</c:v>
                </c:pt>
                <c:pt idx="75">
                  <c:v>39142</c:v>
                </c:pt>
                <c:pt idx="76">
                  <c:v>39173</c:v>
                </c:pt>
                <c:pt idx="77">
                  <c:v>39203</c:v>
                </c:pt>
                <c:pt idx="78">
                  <c:v>39234</c:v>
                </c:pt>
                <c:pt idx="79">
                  <c:v>39264</c:v>
                </c:pt>
                <c:pt idx="80">
                  <c:v>39295</c:v>
                </c:pt>
                <c:pt idx="81">
                  <c:v>39326</c:v>
                </c:pt>
                <c:pt idx="82">
                  <c:v>39356</c:v>
                </c:pt>
                <c:pt idx="83">
                  <c:v>39387</c:v>
                </c:pt>
                <c:pt idx="84">
                  <c:v>39417</c:v>
                </c:pt>
                <c:pt idx="85">
                  <c:v>39448</c:v>
                </c:pt>
                <c:pt idx="86">
                  <c:v>39479</c:v>
                </c:pt>
                <c:pt idx="87">
                  <c:v>39508</c:v>
                </c:pt>
                <c:pt idx="88">
                  <c:v>39539</c:v>
                </c:pt>
                <c:pt idx="89">
                  <c:v>39569</c:v>
                </c:pt>
                <c:pt idx="90">
                  <c:v>39600</c:v>
                </c:pt>
                <c:pt idx="91">
                  <c:v>39630</c:v>
                </c:pt>
                <c:pt idx="92">
                  <c:v>39661</c:v>
                </c:pt>
                <c:pt idx="93">
                  <c:v>39692</c:v>
                </c:pt>
                <c:pt idx="94">
                  <c:v>39722</c:v>
                </c:pt>
                <c:pt idx="95">
                  <c:v>39753</c:v>
                </c:pt>
                <c:pt idx="96">
                  <c:v>39783</c:v>
                </c:pt>
                <c:pt idx="97">
                  <c:v>39814</c:v>
                </c:pt>
                <c:pt idx="98">
                  <c:v>39845</c:v>
                </c:pt>
                <c:pt idx="99">
                  <c:v>39873</c:v>
                </c:pt>
                <c:pt idx="100">
                  <c:v>39904</c:v>
                </c:pt>
                <c:pt idx="101">
                  <c:v>39934</c:v>
                </c:pt>
                <c:pt idx="102">
                  <c:v>39965</c:v>
                </c:pt>
                <c:pt idx="103">
                  <c:v>39995</c:v>
                </c:pt>
                <c:pt idx="104">
                  <c:v>40026</c:v>
                </c:pt>
                <c:pt idx="105">
                  <c:v>40057</c:v>
                </c:pt>
                <c:pt idx="106">
                  <c:v>40087</c:v>
                </c:pt>
                <c:pt idx="107">
                  <c:v>40118</c:v>
                </c:pt>
                <c:pt idx="108">
                  <c:v>40148</c:v>
                </c:pt>
                <c:pt idx="109">
                  <c:v>40179</c:v>
                </c:pt>
                <c:pt idx="110">
                  <c:v>40210</c:v>
                </c:pt>
                <c:pt idx="111">
                  <c:v>40238</c:v>
                </c:pt>
                <c:pt idx="112">
                  <c:v>40269</c:v>
                </c:pt>
                <c:pt idx="113">
                  <c:v>40299</c:v>
                </c:pt>
                <c:pt idx="114">
                  <c:v>40330</c:v>
                </c:pt>
                <c:pt idx="115">
                  <c:v>40360</c:v>
                </c:pt>
                <c:pt idx="116">
                  <c:v>40391</c:v>
                </c:pt>
                <c:pt idx="117">
                  <c:v>40422</c:v>
                </c:pt>
                <c:pt idx="118">
                  <c:v>40452</c:v>
                </c:pt>
                <c:pt idx="119">
                  <c:v>40483</c:v>
                </c:pt>
                <c:pt idx="120">
                  <c:v>40513</c:v>
                </c:pt>
                <c:pt idx="121">
                  <c:v>40544</c:v>
                </c:pt>
                <c:pt idx="122">
                  <c:v>40575</c:v>
                </c:pt>
                <c:pt idx="123">
                  <c:v>40603</c:v>
                </c:pt>
                <c:pt idx="124">
                  <c:v>40634</c:v>
                </c:pt>
                <c:pt idx="125">
                  <c:v>40664</c:v>
                </c:pt>
                <c:pt idx="126">
                  <c:v>40695</c:v>
                </c:pt>
                <c:pt idx="127">
                  <c:v>40725</c:v>
                </c:pt>
                <c:pt idx="128">
                  <c:v>40756</c:v>
                </c:pt>
                <c:pt idx="129">
                  <c:v>40787</c:v>
                </c:pt>
                <c:pt idx="130">
                  <c:v>40817</c:v>
                </c:pt>
                <c:pt idx="131">
                  <c:v>40848</c:v>
                </c:pt>
                <c:pt idx="132">
                  <c:v>40878</c:v>
                </c:pt>
                <c:pt idx="133">
                  <c:v>40909</c:v>
                </c:pt>
                <c:pt idx="134">
                  <c:v>40940</c:v>
                </c:pt>
                <c:pt idx="135">
                  <c:v>40969</c:v>
                </c:pt>
                <c:pt idx="136">
                  <c:v>41000</c:v>
                </c:pt>
                <c:pt idx="137">
                  <c:v>41030</c:v>
                </c:pt>
                <c:pt idx="138">
                  <c:v>41061</c:v>
                </c:pt>
                <c:pt idx="139">
                  <c:v>41091</c:v>
                </c:pt>
                <c:pt idx="140">
                  <c:v>41122</c:v>
                </c:pt>
                <c:pt idx="141">
                  <c:v>41153</c:v>
                </c:pt>
                <c:pt idx="142">
                  <c:v>41183</c:v>
                </c:pt>
                <c:pt idx="143">
                  <c:v>41214</c:v>
                </c:pt>
                <c:pt idx="144">
                  <c:v>41244</c:v>
                </c:pt>
                <c:pt idx="145">
                  <c:v>41275</c:v>
                </c:pt>
                <c:pt idx="146">
                  <c:v>41306</c:v>
                </c:pt>
                <c:pt idx="147">
                  <c:v>41334</c:v>
                </c:pt>
                <c:pt idx="148">
                  <c:v>41365</c:v>
                </c:pt>
                <c:pt idx="149">
                  <c:v>41395</c:v>
                </c:pt>
                <c:pt idx="150">
                  <c:v>41426</c:v>
                </c:pt>
                <c:pt idx="151">
                  <c:v>41456</c:v>
                </c:pt>
                <c:pt idx="152">
                  <c:v>41487</c:v>
                </c:pt>
                <c:pt idx="153">
                  <c:v>41518</c:v>
                </c:pt>
                <c:pt idx="154">
                  <c:v>41548</c:v>
                </c:pt>
                <c:pt idx="155">
                  <c:v>41579</c:v>
                </c:pt>
                <c:pt idx="156">
                  <c:v>41609</c:v>
                </c:pt>
                <c:pt idx="157">
                  <c:v>41640</c:v>
                </c:pt>
                <c:pt idx="158">
                  <c:v>41671</c:v>
                </c:pt>
                <c:pt idx="159">
                  <c:v>41699</c:v>
                </c:pt>
                <c:pt idx="160">
                  <c:v>41730</c:v>
                </c:pt>
                <c:pt idx="161">
                  <c:v>41760</c:v>
                </c:pt>
                <c:pt idx="162">
                  <c:v>41791</c:v>
                </c:pt>
                <c:pt idx="163">
                  <c:v>41821</c:v>
                </c:pt>
                <c:pt idx="164">
                  <c:v>41852</c:v>
                </c:pt>
                <c:pt idx="165">
                  <c:v>41883</c:v>
                </c:pt>
                <c:pt idx="166">
                  <c:v>41913</c:v>
                </c:pt>
                <c:pt idx="167">
                  <c:v>41944</c:v>
                </c:pt>
                <c:pt idx="168">
                  <c:v>41974</c:v>
                </c:pt>
                <c:pt idx="169">
                  <c:v>42005</c:v>
                </c:pt>
                <c:pt idx="170">
                  <c:v>42036</c:v>
                </c:pt>
                <c:pt idx="171">
                  <c:v>42064</c:v>
                </c:pt>
                <c:pt idx="172">
                  <c:v>42095</c:v>
                </c:pt>
                <c:pt idx="173">
                  <c:v>42125</c:v>
                </c:pt>
                <c:pt idx="174">
                  <c:v>42156</c:v>
                </c:pt>
                <c:pt idx="175">
                  <c:v>42186</c:v>
                </c:pt>
                <c:pt idx="176">
                  <c:v>42217</c:v>
                </c:pt>
                <c:pt idx="177">
                  <c:v>42248</c:v>
                </c:pt>
                <c:pt idx="178">
                  <c:v>42278</c:v>
                </c:pt>
                <c:pt idx="179">
                  <c:v>42309</c:v>
                </c:pt>
                <c:pt idx="180">
                  <c:v>42339</c:v>
                </c:pt>
                <c:pt idx="181">
                  <c:v>42370</c:v>
                </c:pt>
                <c:pt idx="182">
                  <c:v>42401</c:v>
                </c:pt>
                <c:pt idx="183">
                  <c:v>42430</c:v>
                </c:pt>
                <c:pt idx="184">
                  <c:v>42461</c:v>
                </c:pt>
                <c:pt idx="185">
                  <c:v>42491</c:v>
                </c:pt>
                <c:pt idx="186">
                  <c:v>42522</c:v>
                </c:pt>
                <c:pt idx="187">
                  <c:v>42552</c:v>
                </c:pt>
                <c:pt idx="188">
                  <c:v>42583</c:v>
                </c:pt>
                <c:pt idx="189">
                  <c:v>42614</c:v>
                </c:pt>
                <c:pt idx="190">
                  <c:v>42644</c:v>
                </c:pt>
                <c:pt idx="191">
                  <c:v>42675</c:v>
                </c:pt>
                <c:pt idx="192">
                  <c:v>42705</c:v>
                </c:pt>
                <c:pt idx="193">
                  <c:v>42736</c:v>
                </c:pt>
                <c:pt idx="194">
                  <c:v>42767</c:v>
                </c:pt>
                <c:pt idx="195">
                  <c:v>42795</c:v>
                </c:pt>
                <c:pt idx="196">
                  <c:v>42826</c:v>
                </c:pt>
                <c:pt idx="197">
                  <c:v>42856</c:v>
                </c:pt>
                <c:pt idx="198">
                  <c:v>42887</c:v>
                </c:pt>
                <c:pt idx="199">
                  <c:v>42917</c:v>
                </c:pt>
                <c:pt idx="200">
                  <c:v>42948</c:v>
                </c:pt>
                <c:pt idx="201">
                  <c:v>42979</c:v>
                </c:pt>
                <c:pt idx="202">
                  <c:v>43009</c:v>
                </c:pt>
                <c:pt idx="203">
                  <c:v>43040</c:v>
                </c:pt>
                <c:pt idx="204">
                  <c:v>43070</c:v>
                </c:pt>
                <c:pt idx="205">
                  <c:v>43101</c:v>
                </c:pt>
                <c:pt idx="206">
                  <c:v>43132</c:v>
                </c:pt>
                <c:pt idx="207">
                  <c:v>43160</c:v>
                </c:pt>
                <c:pt idx="208">
                  <c:v>43191</c:v>
                </c:pt>
                <c:pt idx="209">
                  <c:v>43221</c:v>
                </c:pt>
                <c:pt idx="210">
                  <c:v>43252</c:v>
                </c:pt>
                <c:pt idx="211">
                  <c:v>43282</c:v>
                </c:pt>
                <c:pt idx="212">
                  <c:v>43313</c:v>
                </c:pt>
                <c:pt idx="213">
                  <c:v>43344</c:v>
                </c:pt>
                <c:pt idx="214">
                  <c:v>43374</c:v>
                </c:pt>
                <c:pt idx="215">
                  <c:v>43405</c:v>
                </c:pt>
                <c:pt idx="216">
                  <c:v>43435</c:v>
                </c:pt>
                <c:pt idx="217">
                  <c:v>43466</c:v>
                </c:pt>
                <c:pt idx="218">
                  <c:v>43497</c:v>
                </c:pt>
                <c:pt idx="219">
                  <c:v>43525</c:v>
                </c:pt>
                <c:pt idx="220">
                  <c:v>43556</c:v>
                </c:pt>
                <c:pt idx="221">
                  <c:v>43586</c:v>
                </c:pt>
                <c:pt idx="222">
                  <c:v>43617</c:v>
                </c:pt>
                <c:pt idx="223">
                  <c:v>43647</c:v>
                </c:pt>
                <c:pt idx="224">
                  <c:v>43678</c:v>
                </c:pt>
                <c:pt idx="225">
                  <c:v>43709</c:v>
                </c:pt>
                <c:pt idx="226">
                  <c:v>43739</c:v>
                </c:pt>
                <c:pt idx="227">
                  <c:v>43770</c:v>
                </c:pt>
                <c:pt idx="228">
                  <c:v>43800</c:v>
                </c:pt>
                <c:pt idx="229">
                  <c:v>43831</c:v>
                </c:pt>
                <c:pt idx="230">
                  <c:v>43862</c:v>
                </c:pt>
                <c:pt idx="231">
                  <c:v>43891</c:v>
                </c:pt>
                <c:pt idx="232">
                  <c:v>43922</c:v>
                </c:pt>
                <c:pt idx="233">
                  <c:v>43952</c:v>
                </c:pt>
                <c:pt idx="234">
                  <c:v>43983</c:v>
                </c:pt>
                <c:pt idx="235">
                  <c:v>44013</c:v>
                </c:pt>
                <c:pt idx="236">
                  <c:v>44044</c:v>
                </c:pt>
                <c:pt idx="237">
                  <c:v>44075</c:v>
                </c:pt>
                <c:pt idx="238">
                  <c:v>44105</c:v>
                </c:pt>
                <c:pt idx="239">
                  <c:v>44136</c:v>
                </c:pt>
                <c:pt idx="240">
                  <c:v>44166</c:v>
                </c:pt>
                <c:pt idx="241">
                  <c:v>44197</c:v>
                </c:pt>
                <c:pt idx="242">
                  <c:v>44228</c:v>
                </c:pt>
                <c:pt idx="243">
                  <c:v>44256</c:v>
                </c:pt>
                <c:pt idx="244">
                  <c:v>44287</c:v>
                </c:pt>
                <c:pt idx="245">
                  <c:v>44317</c:v>
                </c:pt>
                <c:pt idx="246">
                  <c:v>44348</c:v>
                </c:pt>
                <c:pt idx="247">
                  <c:v>44378</c:v>
                </c:pt>
                <c:pt idx="248">
                  <c:v>44409</c:v>
                </c:pt>
                <c:pt idx="249">
                  <c:v>44440</c:v>
                </c:pt>
                <c:pt idx="250">
                  <c:v>44470</c:v>
                </c:pt>
                <c:pt idx="251">
                  <c:v>44501</c:v>
                </c:pt>
                <c:pt idx="252">
                  <c:v>44531</c:v>
                </c:pt>
                <c:pt idx="253">
                  <c:v>44562</c:v>
                </c:pt>
                <c:pt idx="254">
                  <c:v>44593</c:v>
                </c:pt>
                <c:pt idx="255">
                  <c:v>44621</c:v>
                </c:pt>
                <c:pt idx="256">
                  <c:v>44652</c:v>
                </c:pt>
                <c:pt idx="257">
                  <c:v>44682</c:v>
                </c:pt>
                <c:pt idx="258">
                  <c:v>44713</c:v>
                </c:pt>
                <c:pt idx="259">
                  <c:v>44743</c:v>
                </c:pt>
                <c:pt idx="260">
                  <c:v>44774</c:v>
                </c:pt>
                <c:pt idx="261">
                  <c:v>44805</c:v>
                </c:pt>
                <c:pt idx="262">
                  <c:v>44835</c:v>
                </c:pt>
                <c:pt idx="263">
                  <c:v>44866</c:v>
                </c:pt>
                <c:pt idx="264">
                  <c:v>44896</c:v>
                </c:pt>
                <c:pt idx="265">
                  <c:v>44927</c:v>
                </c:pt>
                <c:pt idx="266">
                  <c:v>44958</c:v>
                </c:pt>
                <c:pt idx="267">
                  <c:v>44986</c:v>
                </c:pt>
                <c:pt idx="268">
                  <c:v>45017</c:v>
                </c:pt>
                <c:pt idx="269">
                  <c:v>45047</c:v>
                </c:pt>
                <c:pt idx="270">
                  <c:v>45078</c:v>
                </c:pt>
              </c:numCache>
            </c:numRef>
          </c:cat>
          <c:val>
            <c:numRef>
              <c:f>'[Labor Supply-Demand Trends.xlsx]NC_ssa'!$F$2:$F$272</c:f>
              <c:numCache>
                <c:formatCode>General</c:formatCode>
                <c:ptCount val="271"/>
                <c:pt idx="0">
                  <c:v>2</c:v>
                </c:pt>
                <c:pt idx="1">
                  <c:v>2</c:v>
                </c:pt>
                <c:pt idx="2">
                  <c:v>2.1</c:v>
                </c:pt>
                <c:pt idx="3">
                  <c:v>2.2999999999999998</c:v>
                </c:pt>
                <c:pt idx="4">
                  <c:v>2.4</c:v>
                </c:pt>
                <c:pt idx="5">
                  <c:v>2.5</c:v>
                </c:pt>
                <c:pt idx="6">
                  <c:v>2.7</c:v>
                </c:pt>
                <c:pt idx="7">
                  <c:v>2.9</c:v>
                </c:pt>
                <c:pt idx="8">
                  <c:v>3.1</c:v>
                </c:pt>
                <c:pt idx="9">
                  <c:v>3.3</c:v>
                </c:pt>
                <c:pt idx="10">
                  <c:v>3.6</c:v>
                </c:pt>
                <c:pt idx="11">
                  <c:v>3.8</c:v>
                </c:pt>
                <c:pt idx="12">
                  <c:v>4</c:v>
                </c:pt>
                <c:pt idx="13">
                  <c:v>4.0999999999999996</c:v>
                </c:pt>
                <c:pt idx="14">
                  <c:v>4.0999999999999996</c:v>
                </c:pt>
                <c:pt idx="15">
                  <c:v>4.2</c:v>
                </c:pt>
                <c:pt idx="16">
                  <c:v>4.3</c:v>
                </c:pt>
                <c:pt idx="17">
                  <c:v>4.3</c:v>
                </c:pt>
                <c:pt idx="18">
                  <c:v>4.4000000000000004</c:v>
                </c:pt>
                <c:pt idx="19">
                  <c:v>4.3</c:v>
                </c:pt>
                <c:pt idx="20">
                  <c:v>4.4000000000000004</c:v>
                </c:pt>
                <c:pt idx="21">
                  <c:v>4.4000000000000004</c:v>
                </c:pt>
                <c:pt idx="22">
                  <c:v>4.4000000000000004</c:v>
                </c:pt>
                <c:pt idx="23">
                  <c:v>4.4000000000000004</c:v>
                </c:pt>
                <c:pt idx="24">
                  <c:v>4.4000000000000004</c:v>
                </c:pt>
                <c:pt idx="25">
                  <c:v>4.4000000000000004</c:v>
                </c:pt>
                <c:pt idx="26">
                  <c:v>4.3</c:v>
                </c:pt>
                <c:pt idx="27">
                  <c:v>4.2</c:v>
                </c:pt>
                <c:pt idx="28">
                  <c:v>4.0999999999999996</c:v>
                </c:pt>
                <c:pt idx="29">
                  <c:v>4.0999999999999996</c:v>
                </c:pt>
                <c:pt idx="30">
                  <c:v>4</c:v>
                </c:pt>
                <c:pt idx="31">
                  <c:v>3.9</c:v>
                </c:pt>
                <c:pt idx="32">
                  <c:v>3.9</c:v>
                </c:pt>
                <c:pt idx="33">
                  <c:v>3.8</c:v>
                </c:pt>
                <c:pt idx="34">
                  <c:v>3.8</c:v>
                </c:pt>
                <c:pt idx="35">
                  <c:v>3.7</c:v>
                </c:pt>
                <c:pt idx="36">
                  <c:v>3.6</c:v>
                </c:pt>
                <c:pt idx="37">
                  <c:v>3.6</c:v>
                </c:pt>
                <c:pt idx="38">
                  <c:v>3.5</c:v>
                </c:pt>
                <c:pt idx="39">
                  <c:v>3.5</c:v>
                </c:pt>
                <c:pt idx="40">
                  <c:v>3.5</c:v>
                </c:pt>
                <c:pt idx="41">
                  <c:v>3.4</c:v>
                </c:pt>
                <c:pt idx="42">
                  <c:v>3.4</c:v>
                </c:pt>
                <c:pt idx="43">
                  <c:v>3.3</c:v>
                </c:pt>
                <c:pt idx="44">
                  <c:v>3.2</c:v>
                </c:pt>
                <c:pt idx="45">
                  <c:v>3.1</c:v>
                </c:pt>
                <c:pt idx="46">
                  <c:v>3</c:v>
                </c:pt>
                <c:pt idx="47">
                  <c:v>2.9</c:v>
                </c:pt>
                <c:pt idx="48">
                  <c:v>2.9</c:v>
                </c:pt>
                <c:pt idx="49">
                  <c:v>2.9</c:v>
                </c:pt>
                <c:pt idx="50">
                  <c:v>2.9</c:v>
                </c:pt>
                <c:pt idx="51">
                  <c:v>2.9</c:v>
                </c:pt>
                <c:pt idx="52">
                  <c:v>3</c:v>
                </c:pt>
                <c:pt idx="53">
                  <c:v>2.9</c:v>
                </c:pt>
                <c:pt idx="54">
                  <c:v>2.9</c:v>
                </c:pt>
                <c:pt idx="55">
                  <c:v>2.9</c:v>
                </c:pt>
                <c:pt idx="56">
                  <c:v>2.9</c:v>
                </c:pt>
                <c:pt idx="57">
                  <c:v>2.9</c:v>
                </c:pt>
                <c:pt idx="58">
                  <c:v>2.9</c:v>
                </c:pt>
                <c:pt idx="59">
                  <c:v>2.9</c:v>
                </c:pt>
                <c:pt idx="60">
                  <c:v>2.9</c:v>
                </c:pt>
                <c:pt idx="61">
                  <c:v>2.8</c:v>
                </c:pt>
                <c:pt idx="62">
                  <c:v>2.7</c:v>
                </c:pt>
                <c:pt idx="63">
                  <c:v>2.6</c:v>
                </c:pt>
                <c:pt idx="64">
                  <c:v>2.6</c:v>
                </c:pt>
                <c:pt idx="65">
                  <c:v>2.6</c:v>
                </c:pt>
                <c:pt idx="66">
                  <c:v>2.6</c:v>
                </c:pt>
                <c:pt idx="67">
                  <c:v>2.6</c:v>
                </c:pt>
                <c:pt idx="68">
                  <c:v>2.6</c:v>
                </c:pt>
                <c:pt idx="69">
                  <c:v>2.6</c:v>
                </c:pt>
                <c:pt idx="70">
                  <c:v>2.6</c:v>
                </c:pt>
                <c:pt idx="71">
                  <c:v>2.6</c:v>
                </c:pt>
                <c:pt idx="72">
                  <c:v>2.6</c:v>
                </c:pt>
                <c:pt idx="73">
                  <c:v>2.7</c:v>
                </c:pt>
                <c:pt idx="74">
                  <c:v>2.7</c:v>
                </c:pt>
                <c:pt idx="75">
                  <c:v>2.7</c:v>
                </c:pt>
                <c:pt idx="76">
                  <c:v>2.6</c:v>
                </c:pt>
                <c:pt idx="77">
                  <c:v>2.6</c:v>
                </c:pt>
                <c:pt idx="78">
                  <c:v>2.6</c:v>
                </c:pt>
                <c:pt idx="79">
                  <c:v>2.5</c:v>
                </c:pt>
                <c:pt idx="80">
                  <c:v>2.5</c:v>
                </c:pt>
                <c:pt idx="81">
                  <c:v>2.5</c:v>
                </c:pt>
                <c:pt idx="82">
                  <c:v>2.5</c:v>
                </c:pt>
                <c:pt idx="83">
                  <c:v>2.5</c:v>
                </c:pt>
                <c:pt idx="84">
                  <c:v>2.5</c:v>
                </c:pt>
                <c:pt idx="85">
                  <c:v>2.5</c:v>
                </c:pt>
                <c:pt idx="86">
                  <c:v>2.5</c:v>
                </c:pt>
                <c:pt idx="87">
                  <c:v>2.6</c:v>
                </c:pt>
                <c:pt idx="88">
                  <c:v>2.7</c:v>
                </c:pt>
                <c:pt idx="89">
                  <c:v>2.8</c:v>
                </c:pt>
                <c:pt idx="90">
                  <c:v>2.9</c:v>
                </c:pt>
                <c:pt idx="91">
                  <c:v>3.1</c:v>
                </c:pt>
                <c:pt idx="92">
                  <c:v>3.2</c:v>
                </c:pt>
                <c:pt idx="93">
                  <c:v>3.3</c:v>
                </c:pt>
                <c:pt idx="94">
                  <c:v>3.5</c:v>
                </c:pt>
                <c:pt idx="95">
                  <c:v>4.5</c:v>
                </c:pt>
                <c:pt idx="96">
                  <c:v>5.7</c:v>
                </c:pt>
                <c:pt idx="97">
                  <c:v>6.1</c:v>
                </c:pt>
                <c:pt idx="98">
                  <c:v>6.5</c:v>
                </c:pt>
                <c:pt idx="99">
                  <c:v>6.9</c:v>
                </c:pt>
                <c:pt idx="100">
                  <c:v>7.2</c:v>
                </c:pt>
                <c:pt idx="101">
                  <c:v>7.4</c:v>
                </c:pt>
                <c:pt idx="102">
                  <c:v>10.8</c:v>
                </c:pt>
                <c:pt idx="103">
                  <c:v>10.7</c:v>
                </c:pt>
                <c:pt idx="104">
                  <c:v>10.4</c:v>
                </c:pt>
                <c:pt idx="105">
                  <c:v>9.9</c:v>
                </c:pt>
                <c:pt idx="106">
                  <c:v>9.5</c:v>
                </c:pt>
                <c:pt idx="107">
                  <c:v>9</c:v>
                </c:pt>
                <c:pt idx="108">
                  <c:v>8.6999999999999993</c:v>
                </c:pt>
                <c:pt idx="109">
                  <c:v>8.4</c:v>
                </c:pt>
                <c:pt idx="110">
                  <c:v>8.1999999999999993</c:v>
                </c:pt>
                <c:pt idx="111">
                  <c:v>8</c:v>
                </c:pt>
                <c:pt idx="112">
                  <c:v>7.9</c:v>
                </c:pt>
                <c:pt idx="113">
                  <c:v>7.8</c:v>
                </c:pt>
                <c:pt idx="114">
                  <c:v>7.7</c:v>
                </c:pt>
                <c:pt idx="115">
                  <c:v>7.7</c:v>
                </c:pt>
                <c:pt idx="116">
                  <c:v>7.7</c:v>
                </c:pt>
                <c:pt idx="117">
                  <c:v>7.8</c:v>
                </c:pt>
                <c:pt idx="118">
                  <c:v>7.8</c:v>
                </c:pt>
                <c:pt idx="119">
                  <c:v>7.8</c:v>
                </c:pt>
                <c:pt idx="120">
                  <c:v>7.7</c:v>
                </c:pt>
                <c:pt idx="121">
                  <c:v>7.5</c:v>
                </c:pt>
                <c:pt idx="122">
                  <c:v>7.2</c:v>
                </c:pt>
                <c:pt idx="123">
                  <c:v>6.9</c:v>
                </c:pt>
                <c:pt idx="124">
                  <c:v>6.6</c:v>
                </c:pt>
                <c:pt idx="125">
                  <c:v>6.4</c:v>
                </c:pt>
                <c:pt idx="126">
                  <c:v>6.3</c:v>
                </c:pt>
                <c:pt idx="127">
                  <c:v>6.1</c:v>
                </c:pt>
                <c:pt idx="128">
                  <c:v>5.9</c:v>
                </c:pt>
                <c:pt idx="129">
                  <c:v>5.7</c:v>
                </c:pt>
                <c:pt idx="130">
                  <c:v>5.5</c:v>
                </c:pt>
                <c:pt idx="131">
                  <c:v>5.3</c:v>
                </c:pt>
                <c:pt idx="132">
                  <c:v>5.3</c:v>
                </c:pt>
                <c:pt idx="133">
                  <c:v>5.3</c:v>
                </c:pt>
                <c:pt idx="134">
                  <c:v>5.3</c:v>
                </c:pt>
                <c:pt idx="135">
                  <c:v>5.3</c:v>
                </c:pt>
                <c:pt idx="136">
                  <c:v>5.2</c:v>
                </c:pt>
                <c:pt idx="137">
                  <c:v>5.0999999999999996</c:v>
                </c:pt>
                <c:pt idx="138">
                  <c:v>4.9000000000000004</c:v>
                </c:pt>
                <c:pt idx="139">
                  <c:v>4.8</c:v>
                </c:pt>
                <c:pt idx="140">
                  <c:v>4.9000000000000004</c:v>
                </c:pt>
                <c:pt idx="141">
                  <c:v>4.9000000000000004</c:v>
                </c:pt>
                <c:pt idx="142">
                  <c:v>5</c:v>
                </c:pt>
                <c:pt idx="143">
                  <c:v>5.0999999999999996</c:v>
                </c:pt>
                <c:pt idx="144">
                  <c:v>5</c:v>
                </c:pt>
                <c:pt idx="145">
                  <c:v>4.7</c:v>
                </c:pt>
                <c:pt idx="146">
                  <c:v>4.4000000000000004</c:v>
                </c:pt>
                <c:pt idx="147">
                  <c:v>4.0999999999999996</c:v>
                </c:pt>
                <c:pt idx="148">
                  <c:v>3.9</c:v>
                </c:pt>
                <c:pt idx="149">
                  <c:v>3.8</c:v>
                </c:pt>
                <c:pt idx="150">
                  <c:v>3.7</c:v>
                </c:pt>
                <c:pt idx="151">
                  <c:v>3.6</c:v>
                </c:pt>
                <c:pt idx="152">
                  <c:v>3.5</c:v>
                </c:pt>
                <c:pt idx="153">
                  <c:v>3.4</c:v>
                </c:pt>
                <c:pt idx="154">
                  <c:v>3.4</c:v>
                </c:pt>
                <c:pt idx="155">
                  <c:v>3.3</c:v>
                </c:pt>
                <c:pt idx="156">
                  <c:v>3.3</c:v>
                </c:pt>
                <c:pt idx="157">
                  <c:v>3.2</c:v>
                </c:pt>
                <c:pt idx="158">
                  <c:v>3.2</c:v>
                </c:pt>
                <c:pt idx="159">
                  <c:v>3.2</c:v>
                </c:pt>
                <c:pt idx="160">
                  <c:v>3.2</c:v>
                </c:pt>
                <c:pt idx="161">
                  <c:v>3.2</c:v>
                </c:pt>
                <c:pt idx="162">
                  <c:v>3.2</c:v>
                </c:pt>
                <c:pt idx="163">
                  <c:v>3.1</c:v>
                </c:pt>
                <c:pt idx="164">
                  <c:v>3.1</c:v>
                </c:pt>
                <c:pt idx="165">
                  <c:v>3</c:v>
                </c:pt>
                <c:pt idx="166">
                  <c:v>2.8</c:v>
                </c:pt>
                <c:pt idx="167">
                  <c:v>2.7</c:v>
                </c:pt>
                <c:pt idx="168">
                  <c:v>2.6</c:v>
                </c:pt>
                <c:pt idx="169">
                  <c:v>2.6</c:v>
                </c:pt>
                <c:pt idx="170">
                  <c:v>2.5</c:v>
                </c:pt>
                <c:pt idx="171">
                  <c:v>2.5</c:v>
                </c:pt>
                <c:pt idx="172">
                  <c:v>2.4</c:v>
                </c:pt>
                <c:pt idx="173">
                  <c:v>2.2999999999999998</c:v>
                </c:pt>
                <c:pt idx="174">
                  <c:v>2.2999999999999998</c:v>
                </c:pt>
                <c:pt idx="175">
                  <c:v>2.2000000000000002</c:v>
                </c:pt>
                <c:pt idx="176">
                  <c:v>2.1</c:v>
                </c:pt>
                <c:pt idx="177">
                  <c:v>2.1</c:v>
                </c:pt>
                <c:pt idx="178">
                  <c:v>2</c:v>
                </c:pt>
                <c:pt idx="179">
                  <c:v>2</c:v>
                </c:pt>
                <c:pt idx="180">
                  <c:v>1.9</c:v>
                </c:pt>
                <c:pt idx="181">
                  <c:v>1.9</c:v>
                </c:pt>
                <c:pt idx="182">
                  <c:v>2</c:v>
                </c:pt>
                <c:pt idx="183">
                  <c:v>2</c:v>
                </c:pt>
                <c:pt idx="184">
                  <c:v>2.1</c:v>
                </c:pt>
                <c:pt idx="185">
                  <c:v>2.1</c:v>
                </c:pt>
                <c:pt idx="186">
                  <c:v>2.2000000000000002</c:v>
                </c:pt>
                <c:pt idx="187">
                  <c:v>2.2000000000000002</c:v>
                </c:pt>
                <c:pt idx="188">
                  <c:v>2.2000000000000002</c:v>
                </c:pt>
                <c:pt idx="189">
                  <c:v>2.2000000000000002</c:v>
                </c:pt>
                <c:pt idx="190">
                  <c:v>2.2000000000000002</c:v>
                </c:pt>
                <c:pt idx="191">
                  <c:v>2.2000000000000002</c:v>
                </c:pt>
                <c:pt idx="192">
                  <c:v>2.2000000000000002</c:v>
                </c:pt>
                <c:pt idx="193">
                  <c:v>2.1</c:v>
                </c:pt>
                <c:pt idx="194">
                  <c:v>2</c:v>
                </c:pt>
                <c:pt idx="195">
                  <c:v>1.9</c:v>
                </c:pt>
                <c:pt idx="196">
                  <c:v>1.8</c:v>
                </c:pt>
                <c:pt idx="197">
                  <c:v>1.7</c:v>
                </c:pt>
                <c:pt idx="198">
                  <c:v>1.7</c:v>
                </c:pt>
                <c:pt idx="199">
                  <c:v>1.7</c:v>
                </c:pt>
                <c:pt idx="200">
                  <c:v>1.7</c:v>
                </c:pt>
                <c:pt idx="201">
                  <c:v>1.7</c:v>
                </c:pt>
                <c:pt idx="202">
                  <c:v>1.7</c:v>
                </c:pt>
                <c:pt idx="203">
                  <c:v>1.7</c:v>
                </c:pt>
                <c:pt idx="204">
                  <c:v>1.7</c:v>
                </c:pt>
                <c:pt idx="205">
                  <c:v>1.6</c:v>
                </c:pt>
                <c:pt idx="206">
                  <c:v>1.6</c:v>
                </c:pt>
                <c:pt idx="207">
                  <c:v>1.5</c:v>
                </c:pt>
                <c:pt idx="208">
                  <c:v>1.4</c:v>
                </c:pt>
                <c:pt idx="209">
                  <c:v>1.4</c:v>
                </c:pt>
                <c:pt idx="210">
                  <c:v>1.4</c:v>
                </c:pt>
                <c:pt idx="211">
                  <c:v>1.4</c:v>
                </c:pt>
                <c:pt idx="212">
                  <c:v>1.4</c:v>
                </c:pt>
                <c:pt idx="213">
                  <c:v>1.3</c:v>
                </c:pt>
                <c:pt idx="214">
                  <c:v>1.3</c:v>
                </c:pt>
                <c:pt idx="215">
                  <c:v>1.2</c:v>
                </c:pt>
                <c:pt idx="216">
                  <c:v>1.2</c:v>
                </c:pt>
                <c:pt idx="217">
                  <c:v>1.2</c:v>
                </c:pt>
                <c:pt idx="218">
                  <c:v>1.2</c:v>
                </c:pt>
                <c:pt idx="219">
                  <c:v>1.2</c:v>
                </c:pt>
                <c:pt idx="220">
                  <c:v>1.2</c:v>
                </c:pt>
                <c:pt idx="221">
                  <c:v>1.2</c:v>
                </c:pt>
                <c:pt idx="222">
                  <c:v>1.2</c:v>
                </c:pt>
                <c:pt idx="223">
                  <c:v>1.2</c:v>
                </c:pt>
                <c:pt idx="224">
                  <c:v>1.2</c:v>
                </c:pt>
                <c:pt idx="225">
                  <c:v>1.2</c:v>
                </c:pt>
                <c:pt idx="226">
                  <c:v>1.2</c:v>
                </c:pt>
                <c:pt idx="227">
                  <c:v>1.2</c:v>
                </c:pt>
                <c:pt idx="228">
                  <c:v>1.3</c:v>
                </c:pt>
                <c:pt idx="229">
                  <c:v>1.4</c:v>
                </c:pt>
                <c:pt idx="230">
                  <c:v>1.6</c:v>
                </c:pt>
                <c:pt idx="231">
                  <c:v>1.7</c:v>
                </c:pt>
                <c:pt idx="232">
                  <c:v>2.1</c:v>
                </c:pt>
                <c:pt idx="233">
                  <c:v>2.1</c:v>
                </c:pt>
                <c:pt idx="234">
                  <c:v>2.1</c:v>
                </c:pt>
                <c:pt idx="235">
                  <c:v>2</c:v>
                </c:pt>
                <c:pt idx="236">
                  <c:v>1.9</c:v>
                </c:pt>
                <c:pt idx="237">
                  <c:v>1.8</c:v>
                </c:pt>
                <c:pt idx="238">
                  <c:v>1.7</c:v>
                </c:pt>
                <c:pt idx="239">
                  <c:v>1.6</c:v>
                </c:pt>
                <c:pt idx="240">
                  <c:v>1.5</c:v>
                </c:pt>
                <c:pt idx="241">
                  <c:v>1.4</c:v>
                </c:pt>
                <c:pt idx="242">
                  <c:v>1.4</c:v>
                </c:pt>
                <c:pt idx="243">
                  <c:v>1.3</c:v>
                </c:pt>
                <c:pt idx="244">
                  <c:v>1.2</c:v>
                </c:pt>
                <c:pt idx="245">
                  <c:v>1.2</c:v>
                </c:pt>
                <c:pt idx="246">
                  <c:v>1.1000000000000001</c:v>
                </c:pt>
                <c:pt idx="247">
                  <c:v>1.1000000000000001</c:v>
                </c:pt>
                <c:pt idx="248">
                  <c:v>1.1000000000000001</c:v>
                </c:pt>
                <c:pt idx="249">
                  <c:v>1</c:v>
                </c:pt>
                <c:pt idx="250">
                  <c:v>1</c:v>
                </c:pt>
                <c:pt idx="251">
                  <c:v>1</c:v>
                </c:pt>
                <c:pt idx="252">
                  <c:v>0.9</c:v>
                </c:pt>
                <c:pt idx="253">
                  <c:v>0.9</c:v>
                </c:pt>
                <c:pt idx="254">
                  <c:v>0.9</c:v>
                </c:pt>
                <c:pt idx="255">
                  <c:v>0.9</c:v>
                </c:pt>
                <c:pt idx="256">
                  <c:v>0.9</c:v>
                </c:pt>
                <c:pt idx="257">
                  <c:v>0.9</c:v>
                </c:pt>
                <c:pt idx="258">
                  <c:v>0.9</c:v>
                </c:pt>
                <c:pt idx="259">
                  <c:v>0.9</c:v>
                </c:pt>
                <c:pt idx="260">
                  <c:v>0.9</c:v>
                </c:pt>
                <c:pt idx="261">
                  <c:v>0.9</c:v>
                </c:pt>
                <c:pt idx="262">
                  <c:v>0.9</c:v>
                </c:pt>
                <c:pt idx="263">
                  <c:v>0.9</c:v>
                </c:pt>
                <c:pt idx="264">
                  <c:v>0.9</c:v>
                </c:pt>
                <c:pt idx="265">
                  <c:v>0.9</c:v>
                </c:pt>
                <c:pt idx="266">
                  <c:v>0.9</c:v>
                </c:pt>
                <c:pt idx="267">
                  <c:v>0.9</c:v>
                </c:pt>
                <c:pt idx="268">
                  <c:v>0.9</c:v>
                </c:pt>
                <c:pt idx="269">
                  <c:v>0.9</c:v>
                </c:pt>
                <c:pt idx="270">
                  <c:v>0.9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A0C-4DEE-8424-23CCBFB8E3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67589103"/>
        <c:axId val="810739727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'[Labor Supply-Demand Trends.xlsx]NC_ssa'!$D$1</c15:sqref>
                        </c15:formulaRef>
                      </c:ext>
                    </c:extLst>
                    <c:strCache>
                      <c:ptCount val="1"/>
                      <c:pt idx="0">
                        <c:v>Jobseekers</c:v>
                      </c:pt>
                    </c:strCache>
                  </c:strRef>
                </c:tx>
                <c:spPr>
                  <a:ln w="34925" cap="rnd">
                    <a:solidFill>
                      <a:schemeClr val="accent1"/>
                    </a:solidFill>
                    <a:round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'[Labor Supply-Demand Trends.xlsx]NC_ssa'!$C$2:$C$272</c15:sqref>
                        </c15:formulaRef>
                      </c:ext>
                    </c:extLst>
                    <c:numCache>
                      <c:formatCode>mmm\-yy</c:formatCode>
                      <c:ptCount val="271"/>
                      <c:pt idx="0">
                        <c:v>36861</c:v>
                      </c:pt>
                      <c:pt idx="1">
                        <c:v>36892</c:v>
                      </c:pt>
                      <c:pt idx="2">
                        <c:v>36923</c:v>
                      </c:pt>
                      <c:pt idx="3">
                        <c:v>36951</c:v>
                      </c:pt>
                      <c:pt idx="4">
                        <c:v>36982</c:v>
                      </c:pt>
                      <c:pt idx="5">
                        <c:v>37012</c:v>
                      </c:pt>
                      <c:pt idx="6">
                        <c:v>37043</c:v>
                      </c:pt>
                      <c:pt idx="7">
                        <c:v>37073</c:v>
                      </c:pt>
                      <c:pt idx="8">
                        <c:v>37104</c:v>
                      </c:pt>
                      <c:pt idx="9">
                        <c:v>37135</c:v>
                      </c:pt>
                      <c:pt idx="10">
                        <c:v>37165</c:v>
                      </c:pt>
                      <c:pt idx="11">
                        <c:v>37196</c:v>
                      </c:pt>
                      <c:pt idx="12">
                        <c:v>37226</c:v>
                      </c:pt>
                      <c:pt idx="13">
                        <c:v>37257</c:v>
                      </c:pt>
                      <c:pt idx="14">
                        <c:v>37288</c:v>
                      </c:pt>
                      <c:pt idx="15">
                        <c:v>37316</c:v>
                      </c:pt>
                      <c:pt idx="16">
                        <c:v>37347</c:v>
                      </c:pt>
                      <c:pt idx="17">
                        <c:v>37377</c:v>
                      </c:pt>
                      <c:pt idx="18">
                        <c:v>37408</c:v>
                      </c:pt>
                      <c:pt idx="19">
                        <c:v>37438</c:v>
                      </c:pt>
                      <c:pt idx="20">
                        <c:v>37469</c:v>
                      </c:pt>
                      <c:pt idx="21">
                        <c:v>37500</c:v>
                      </c:pt>
                      <c:pt idx="22">
                        <c:v>37530</c:v>
                      </c:pt>
                      <c:pt idx="23">
                        <c:v>37561</c:v>
                      </c:pt>
                      <c:pt idx="24">
                        <c:v>37591</c:v>
                      </c:pt>
                      <c:pt idx="25">
                        <c:v>37622</c:v>
                      </c:pt>
                      <c:pt idx="26">
                        <c:v>37653</c:v>
                      </c:pt>
                      <c:pt idx="27">
                        <c:v>37681</c:v>
                      </c:pt>
                      <c:pt idx="28">
                        <c:v>37712</c:v>
                      </c:pt>
                      <c:pt idx="29">
                        <c:v>37742</c:v>
                      </c:pt>
                      <c:pt idx="30">
                        <c:v>37773</c:v>
                      </c:pt>
                      <c:pt idx="31">
                        <c:v>37803</c:v>
                      </c:pt>
                      <c:pt idx="32">
                        <c:v>37834</c:v>
                      </c:pt>
                      <c:pt idx="33">
                        <c:v>37865</c:v>
                      </c:pt>
                      <c:pt idx="34">
                        <c:v>37895</c:v>
                      </c:pt>
                      <c:pt idx="35">
                        <c:v>37926</c:v>
                      </c:pt>
                      <c:pt idx="36">
                        <c:v>37956</c:v>
                      </c:pt>
                      <c:pt idx="37">
                        <c:v>37987</c:v>
                      </c:pt>
                      <c:pt idx="38">
                        <c:v>38018</c:v>
                      </c:pt>
                      <c:pt idx="39">
                        <c:v>38047</c:v>
                      </c:pt>
                      <c:pt idx="40">
                        <c:v>38078</c:v>
                      </c:pt>
                      <c:pt idx="41">
                        <c:v>38108</c:v>
                      </c:pt>
                      <c:pt idx="42">
                        <c:v>38139</c:v>
                      </c:pt>
                      <c:pt idx="43">
                        <c:v>38169</c:v>
                      </c:pt>
                      <c:pt idx="44">
                        <c:v>38200</c:v>
                      </c:pt>
                      <c:pt idx="45">
                        <c:v>38231</c:v>
                      </c:pt>
                      <c:pt idx="46">
                        <c:v>38261</c:v>
                      </c:pt>
                      <c:pt idx="47">
                        <c:v>38292</c:v>
                      </c:pt>
                      <c:pt idx="48">
                        <c:v>38322</c:v>
                      </c:pt>
                      <c:pt idx="49">
                        <c:v>38353</c:v>
                      </c:pt>
                      <c:pt idx="50">
                        <c:v>38384</c:v>
                      </c:pt>
                      <c:pt idx="51">
                        <c:v>38412</c:v>
                      </c:pt>
                      <c:pt idx="52">
                        <c:v>38443</c:v>
                      </c:pt>
                      <c:pt idx="53">
                        <c:v>38473</c:v>
                      </c:pt>
                      <c:pt idx="54">
                        <c:v>38504</c:v>
                      </c:pt>
                      <c:pt idx="55">
                        <c:v>38534</c:v>
                      </c:pt>
                      <c:pt idx="56">
                        <c:v>38565</c:v>
                      </c:pt>
                      <c:pt idx="57">
                        <c:v>38596</c:v>
                      </c:pt>
                      <c:pt idx="58">
                        <c:v>38626</c:v>
                      </c:pt>
                      <c:pt idx="59">
                        <c:v>38657</c:v>
                      </c:pt>
                      <c:pt idx="60">
                        <c:v>38687</c:v>
                      </c:pt>
                      <c:pt idx="61">
                        <c:v>38718</c:v>
                      </c:pt>
                      <c:pt idx="62">
                        <c:v>38749</c:v>
                      </c:pt>
                      <c:pt idx="63">
                        <c:v>38777</c:v>
                      </c:pt>
                      <c:pt idx="64">
                        <c:v>38808</c:v>
                      </c:pt>
                      <c:pt idx="65">
                        <c:v>38838</c:v>
                      </c:pt>
                      <c:pt idx="66">
                        <c:v>38869</c:v>
                      </c:pt>
                      <c:pt idx="67">
                        <c:v>38899</c:v>
                      </c:pt>
                      <c:pt idx="68">
                        <c:v>38930</c:v>
                      </c:pt>
                      <c:pt idx="69">
                        <c:v>38961</c:v>
                      </c:pt>
                      <c:pt idx="70">
                        <c:v>38991</c:v>
                      </c:pt>
                      <c:pt idx="71">
                        <c:v>39022</c:v>
                      </c:pt>
                      <c:pt idx="72">
                        <c:v>39052</c:v>
                      </c:pt>
                      <c:pt idx="73">
                        <c:v>39083</c:v>
                      </c:pt>
                      <c:pt idx="74">
                        <c:v>39114</c:v>
                      </c:pt>
                      <c:pt idx="75">
                        <c:v>39142</c:v>
                      </c:pt>
                      <c:pt idx="76">
                        <c:v>39173</c:v>
                      </c:pt>
                      <c:pt idx="77">
                        <c:v>39203</c:v>
                      </c:pt>
                      <c:pt idx="78">
                        <c:v>39234</c:v>
                      </c:pt>
                      <c:pt idx="79">
                        <c:v>39264</c:v>
                      </c:pt>
                      <c:pt idx="80">
                        <c:v>39295</c:v>
                      </c:pt>
                      <c:pt idx="81">
                        <c:v>39326</c:v>
                      </c:pt>
                      <c:pt idx="82">
                        <c:v>39356</c:v>
                      </c:pt>
                      <c:pt idx="83">
                        <c:v>39387</c:v>
                      </c:pt>
                      <c:pt idx="84">
                        <c:v>39417</c:v>
                      </c:pt>
                      <c:pt idx="85">
                        <c:v>39448</c:v>
                      </c:pt>
                      <c:pt idx="86">
                        <c:v>39479</c:v>
                      </c:pt>
                      <c:pt idx="87">
                        <c:v>39508</c:v>
                      </c:pt>
                      <c:pt idx="88">
                        <c:v>39539</c:v>
                      </c:pt>
                      <c:pt idx="89">
                        <c:v>39569</c:v>
                      </c:pt>
                      <c:pt idx="90">
                        <c:v>39600</c:v>
                      </c:pt>
                      <c:pt idx="91">
                        <c:v>39630</c:v>
                      </c:pt>
                      <c:pt idx="92">
                        <c:v>39661</c:v>
                      </c:pt>
                      <c:pt idx="93">
                        <c:v>39692</c:v>
                      </c:pt>
                      <c:pt idx="94">
                        <c:v>39722</c:v>
                      </c:pt>
                      <c:pt idx="95">
                        <c:v>39753</c:v>
                      </c:pt>
                      <c:pt idx="96">
                        <c:v>39783</c:v>
                      </c:pt>
                      <c:pt idx="97">
                        <c:v>39814</c:v>
                      </c:pt>
                      <c:pt idx="98">
                        <c:v>39845</c:v>
                      </c:pt>
                      <c:pt idx="99">
                        <c:v>39873</c:v>
                      </c:pt>
                      <c:pt idx="100">
                        <c:v>39904</c:v>
                      </c:pt>
                      <c:pt idx="101">
                        <c:v>39934</c:v>
                      </c:pt>
                      <c:pt idx="102">
                        <c:v>39965</c:v>
                      </c:pt>
                      <c:pt idx="103">
                        <c:v>39995</c:v>
                      </c:pt>
                      <c:pt idx="104">
                        <c:v>40026</c:v>
                      </c:pt>
                      <c:pt idx="105">
                        <c:v>40057</c:v>
                      </c:pt>
                      <c:pt idx="106">
                        <c:v>40087</c:v>
                      </c:pt>
                      <c:pt idx="107">
                        <c:v>40118</c:v>
                      </c:pt>
                      <c:pt idx="108">
                        <c:v>40148</c:v>
                      </c:pt>
                      <c:pt idx="109">
                        <c:v>40179</c:v>
                      </c:pt>
                      <c:pt idx="110">
                        <c:v>40210</c:v>
                      </c:pt>
                      <c:pt idx="111">
                        <c:v>40238</c:v>
                      </c:pt>
                      <c:pt idx="112">
                        <c:v>40269</c:v>
                      </c:pt>
                      <c:pt idx="113">
                        <c:v>40299</c:v>
                      </c:pt>
                      <c:pt idx="114">
                        <c:v>40330</c:v>
                      </c:pt>
                      <c:pt idx="115">
                        <c:v>40360</c:v>
                      </c:pt>
                      <c:pt idx="116">
                        <c:v>40391</c:v>
                      </c:pt>
                      <c:pt idx="117">
                        <c:v>40422</c:v>
                      </c:pt>
                      <c:pt idx="118">
                        <c:v>40452</c:v>
                      </c:pt>
                      <c:pt idx="119">
                        <c:v>40483</c:v>
                      </c:pt>
                      <c:pt idx="120">
                        <c:v>40513</c:v>
                      </c:pt>
                      <c:pt idx="121">
                        <c:v>40544</c:v>
                      </c:pt>
                      <c:pt idx="122">
                        <c:v>40575</c:v>
                      </c:pt>
                      <c:pt idx="123">
                        <c:v>40603</c:v>
                      </c:pt>
                      <c:pt idx="124">
                        <c:v>40634</c:v>
                      </c:pt>
                      <c:pt idx="125">
                        <c:v>40664</c:v>
                      </c:pt>
                      <c:pt idx="126">
                        <c:v>40695</c:v>
                      </c:pt>
                      <c:pt idx="127">
                        <c:v>40725</c:v>
                      </c:pt>
                      <c:pt idx="128">
                        <c:v>40756</c:v>
                      </c:pt>
                      <c:pt idx="129">
                        <c:v>40787</c:v>
                      </c:pt>
                      <c:pt idx="130">
                        <c:v>40817</c:v>
                      </c:pt>
                      <c:pt idx="131">
                        <c:v>40848</c:v>
                      </c:pt>
                      <c:pt idx="132">
                        <c:v>40878</c:v>
                      </c:pt>
                      <c:pt idx="133">
                        <c:v>40909</c:v>
                      </c:pt>
                      <c:pt idx="134">
                        <c:v>40940</c:v>
                      </c:pt>
                      <c:pt idx="135">
                        <c:v>40969</c:v>
                      </c:pt>
                      <c:pt idx="136">
                        <c:v>41000</c:v>
                      </c:pt>
                      <c:pt idx="137">
                        <c:v>41030</c:v>
                      </c:pt>
                      <c:pt idx="138">
                        <c:v>41061</c:v>
                      </c:pt>
                      <c:pt idx="139">
                        <c:v>41091</c:v>
                      </c:pt>
                      <c:pt idx="140">
                        <c:v>41122</c:v>
                      </c:pt>
                      <c:pt idx="141">
                        <c:v>41153</c:v>
                      </c:pt>
                      <c:pt idx="142">
                        <c:v>41183</c:v>
                      </c:pt>
                      <c:pt idx="143">
                        <c:v>41214</c:v>
                      </c:pt>
                      <c:pt idx="144">
                        <c:v>41244</c:v>
                      </c:pt>
                      <c:pt idx="145">
                        <c:v>41275</c:v>
                      </c:pt>
                      <c:pt idx="146">
                        <c:v>41306</c:v>
                      </c:pt>
                      <c:pt idx="147">
                        <c:v>41334</c:v>
                      </c:pt>
                      <c:pt idx="148">
                        <c:v>41365</c:v>
                      </c:pt>
                      <c:pt idx="149">
                        <c:v>41395</c:v>
                      </c:pt>
                      <c:pt idx="150">
                        <c:v>41426</c:v>
                      </c:pt>
                      <c:pt idx="151">
                        <c:v>41456</c:v>
                      </c:pt>
                      <c:pt idx="152">
                        <c:v>41487</c:v>
                      </c:pt>
                      <c:pt idx="153">
                        <c:v>41518</c:v>
                      </c:pt>
                      <c:pt idx="154">
                        <c:v>41548</c:v>
                      </c:pt>
                      <c:pt idx="155">
                        <c:v>41579</c:v>
                      </c:pt>
                      <c:pt idx="156">
                        <c:v>41609</c:v>
                      </c:pt>
                      <c:pt idx="157">
                        <c:v>41640</c:v>
                      </c:pt>
                      <c:pt idx="158">
                        <c:v>41671</c:v>
                      </c:pt>
                      <c:pt idx="159">
                        <c:v>41699</c:v>
                      </c:pt>
                      <c:pt idx="160">
                        <c:v>41730</c:v>
                      </c:pt>
                      <c:pt idx="161">
                        <c:v>41760</c:v>
                      </c:pt>
                      <c:pt idx="162">
                        <c:v>41791</c:v>
                      </c:pt>
                      <c:pt idx="163">
                        <c:v>41821</c:v>
                      </c:pt>
                      <c:pt idx="164">
                        <c:v>41852</c:v>
                      </c:pt>
                      <c:pt idx="165">
                        <c:v>41883</c:v>
                      </c:pt>
                      <c:pt idx="166">
                        <c:v>41913</c:v>
                      </c:pt>
                      <c:pt idx="167">
                        <c:v>41944</c:v>
                      </c:pt>
                      <c:pt idx="168">
                        <c:v>41974</c:v>
                      </c:pt>
                      <c:pt idx="169">
                        <c:v>42005</c:v>
                      </c:pt>
                      <c:pt idx="170">
                        <c:v>42036</c:v>
                      </c:pt>
                      <c:pt idx="171">
                        <c:v>42064</c:v>
                      </c:pt>
                      <c:pt idx="172">
                        <c:v>42095</c:v>
                      </c:pt>
                      <c:pt idx="173">
                        <c:v>42125</c:v>
                      </c:pt>
                      <c:pt idx="174">
                        <c:v>42156</c:v>
                      </c:pt>
                      <c:pt idx="175">
                        <c:v>42186</c:v>
                      </c:pt>
                      <c:pt idx="176">
                        <c:v>42217</c:v>
                      </c:pt>
                      <c:pt idx="177">
                        <c:v>42248</c:v>
                      </c:pt>
                      <c:pt idx="178">
                        <c:v>42278</c:v>
                      </c:pt>
                      <c:pt idx="179">
                        <c:v>42309</c:v>
                      </c:pt>
                      <c:pt idx="180">
                        <c:v>42339</c:v>
                      </c:pt>
                      <c:pt idx="181">
                        <c:v>42370</c:v>
                      </c:pt>
                      <c:pt idx="182">
                        <c:v>42401</c:v>
                      </c:pt>
                      <c:pt idx="183">
                        <c:v>42430</c:v>
                      </c:pt>
                      <c:pt idx="184">
                        <c:v>42461</c:v>
                      </c:pt>
                      <c:pt idx="185">
                        <c:v>42491</c:v>
                      </c:pt>
                      <c:pt idx="186">
                        <c:v>42522</c:v>
                      </c:pt>
                      <c:pt idx="187">
                        <c:v>42552</c:v>
                      </c:pt>
                      <c:pt idx="188">
                        <c:v>42583</c:v>
                      </c:pt>
                      <c:pt idx="189">
                        <c:v>42614</c:v>
                      </c:pt>
                      <c:pt idx="190">
                        <c:v>42644</c:v>
                      </c:pt>
                      <c:pt idx="191">
                        <c:v>42675</c:v>
                      </c:pt>
                      <c:pt idx="192">
                        <c:v>42705</c:v>
                      </c:pt>
                      <c:pt idx="193">
                        <c:v>42736</c:v>
                      </c:pt>
                      <c:pt idx="194">
                        <c:v>42767</c:v>
                      </c:pt>
                      <c:pt idx="195">
                        <c:v>42795</c:v>
                      </c:pt>
                      <c:pt idx="196">
                        <c:v>42826</c:v>
                      </c:pt>
                      <c:pt idx="197">
                        <c:v>42856</c:v>
                      </c:pt>
                      <c:pt idx="198">
                        <c:v>42887</c:v>
                      </c:pt>
                      <c:pt idx="199">
                        <c:v>42917</c:v>
                      </c:pt>
                      <c:pt idx="200">
                        <c:v>42948</c:v>
                      </c:pt>
                      <c:pt idx="201">
                        <c:v>42979</c:v>
                      </c:pt>
                      <c:pt idx="202">
                        <c:v>43009</c:v>
                      </c:pt>
                      <c:pt idx="203">
                        <c:v>43040</c:v>
                      </c:pt>
                      <c:pt idx="204">
                        <c:v>43070</c:v>
                      </c:pt>
                      <c:pt idx="205">
                        <c:v>43101</c:v>
                      </c:pt>
                      <c:pt idx="206">
                        <c:v>43132</c:v>
                      </c:pt>
                      <c:pt idx="207">
                        <c:v>43160</c:v>
                      </c:pt>
                      <c:pt idx="208">
                        <c:v>43191</c:v>
                      </c:pt>
                      <c:pt idx="209">
                        <c:v>43221</c:v>
                      </c:pt>
                      <c:pt idx="210">
                        <c:v>43252</c:v>
                      </c:pt>
                      <c:pt idx="211">
                        <c:v>43282</c:v>
                      </c:pt>
                      <c:pt idx="212">
                        <c:v>43313</c:v>
                      </c:pt>
                      <c:pt idx="213">
                        <c:v>43344</c:v>
                      </c:pt>
                      <c:pt idx="214">
                        <c:v>43374</c:v>
                      </c:pt>
                      <c:pt idx="215">
                        <c:v>43405</c:v>
                      </c:pt>
                      <c:pt idx="216">
                        <c:v>43435</c:v>
                      </c:pt>
                      <c:pt idx="217">
                        <c:v>43466</c:v>
                      </c:pt>
                      <c:pt idx="218">
                        <c:v>43497</c:v>
                      </c:pt>
                      <c:pt idx="219">
                        <c:v>43525</c:v>
                      </c:pt>
                      <c:pt idx="220">
                        <c:v>43556</c:v>
                      </c:pt>
                      <c:pt idx="221">
                        <c:v>43586</c:v>
                      </c:pt>
                      <c:pt idx="222">
                        <c:v>43617</c:v>
                      </c:pt>
                      <c:pt idx="223">
                        <c:v>43647</c:v>
                      </c:pt>
                      <c:pt idx="224">
                        <c:v>43678</c:v>
                      </c:pt>
                      <c:pt idx="225">
                        <c:v>43709</c:v>
                      </c:pt>
                      <c:pt idx="226">
                        <c:v>43739</c:v>
                      </c:pt>
                      <c:pt idx="227">
                        <c:v>43770</c:v>
                      </c:pt>
                      <c:pt idx="228">
                        <c:v>43800</c:v>
                      </c:pt>
                      <c:pt idx="229">
                        <c:v>43831</c:v>
                      </c:pt>
                      <c:pt idx="230">
                        <c:v>43862</c:v>
                      </c:pt>
                      <c:pt idx="231">
                        <c:v>43891</c:v>
                      </c:pt>
                      <c:pt idx="232">
                        <c:v>43922</c:v>
                      </c:pt>
                      <c:pt idx="233">
                        <c:v>43952</c:v>
                      </c:pt>
                      <c:pt idx="234">
                        <c:v>43983</c:v>
                      </c:pt>
                      <c:pt idx="235">
                        <c:v>44013</c:v>
                      </c:pt>
                      <c:pt idx="236">
                        <c:v>44044</c:v>
                      </c:pt>
                      <c:pt idx="237">
                        <c:v>44075</c:v>
                      </c:pt>
                      <c:pt idx="238">
                        <c:v>44105</c:v>
                      </c:pt>
                      <c:pt idx="239">
                        <c:v>44136</c:v>
                      </c:pt>
                      <c:pt idx="240">
                        <c:v>44166</c:v>
                      </c:pt>
                      <c:pt idx="241">
                        <c:v>44197</c:v>
                      </c:pt>
                      <c:pt idx="242">
                        <c:v>44228</c:v>
                      </c:pt>
                      <c:pt idx="243">
                        <c:v>44256</c:v>
                      </c:pt>
                      <c:pt idx="244">
                        <c:v>44287</c:v>
                      </c:pt>
                      <c:pt idx="245">
                        <c:v>44317</c:v>
                      </c:pt>
                      <c:pt idx="246">
                        <c:v>44348</c:v>
                      </c:pt>
                      <c:pt idx="247">
                        <c:v>44378</c:v>
                      </c:pt>
                      <c:pt idx="248">
                        <c:v>44409</c:v>
                      </c:pt>
                      <c:pt idx="249">
                        <c:v>44440</c:v>
                      </c:pt>
                      <c:pt idx="250">
                        <c:v>44470</c:v>
                      </c:pt>
                      <c:pt idx="251">
                        <c:v>44501</c:v>
                      </c:pt>
                      <c:pt idx="252">
                        <c:v>44531</c:v>
                      </c:pt>
                      <c:pt idx="253">
                        <c:v>44562</c:v>
                      </c:pt>
                      <c:pt idx="254">
                        <c:v>44593</c:v>
                      </c:pt>
                      <c:pt idx="255">
                        <c:v>44621</c:v>
                      </c:pt>
                      <c:pt idx="256">
                        <c:v>44652</c:v>
                      </c:pt>
                      <c:pt idx="257">
                        <c:v>44682</c:v>
                      </c:pt>
                      <c:pt idx="258">
                        <c:v>44713</c:v>
                      </c:pt>
                      <c:pt idx="259">
                        <c:v>44743</c:v>
                      </c:pt>
                      <c:pt idx="260">
                        <c:v>44774</c:v>
                      </c:pt>
                      <c:pt idx="261">
                        <c:v>44805</c:v>
                      </c:pt>
                      <c:pt idx="262">
                        <c:v>44835</c:v>
                      </c:pt>
                      <c:pt idx="263">
                        <c:v>44866</c:v>
                      </c:pt>
                      <c:pt idx="264">
                        <c:v>44896</c:v>
                      </c:pt>
                      <c:pt idx="265">
                        <c:v>44927</c:v>
                      </c:pt>
                      <c:pt idx="266">
                        <c:v>44958</c:v>
                      </c:pt>
                      <c:pt idx="267">
                        <c:v>44986</c:v>
                      </c:pt>
                      <c:pt idx="268">
                        <c:v>45017</c:v>
                      </c:pt>
                      <c:pt idx="269">
                        <c:v>45047</c:v>
                      </c:pt>
                      <c:pt idx="270">
                        <c:v>45078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'[Labor Supply-Demand Trends.xlsx]NC_ssa'!$D$2:$D$272</c15:sqref>
                        </c15:formulaRef>
                      </c:ext>
                    </c:extLst>
                    <c:numCache>
                      <c:formatCode>General</c:formatCode>
                      <c:ptCount val="271"/>
                      <c:pt idx="0">
                        <c:v>293795</c:v>
                      </c:pt>
                      <c:pt idx="1">
                        <c:v>298234</c:v>
                      </c:pt>
                      <c:pt idx="2">
                        <c:v>303723</c:v>
                      </c:pt>
                      <c:pt idx="3">
                        <c:v>309719</c:v>
                      </c:pt>
                      <c:pt idx="4">
                        <c:v>316127</c:v>
                      </c:pt>
                      <c:pt idx="5">
                        <c:v>323593</c:v>
                      </c:pt>
                      <c:pt idx="6">
                        <c:v>332655</c:v>
                      </c:pt>
                      <c:pt idx="7">
                        <c:v>343257</c:v>
                      </c:pt>
                      <c:pt idx="8">
                        <c:v>354673</c:v>
                      </c:pt>
                      <c:pt idx="9">
                        <c:v>365825</c:v>
                      </c:pt>
                      <c:pt idx="10">
                        <c:v>375741</c:v>
                      </c:pt>
                      <c:pt idx="11">
                        <c:v>384465</c:v>
                      </c:pt>
                      <c:pt idx="12">
                        <c:v>391780</c:v>
                      </c:pt>
                      <c:pt idx="13">
                        <c:v>397278</c:v>
                      </c:pt>
                      <c:pt idx="14">
                        <c:v>401032</c:v>
                      </c:pt>
                      <c:pt idx="15">
                        <c:v>402553</c:v>
                      </c:pt>
                      <c:pt idx="16">
                        <c:v>401835</c:v>
                      </c:pt>
                      <c:pt idx="17">
                        <c:v>399385</c:v>
                      </c:pt>
                      <c:pt idx="18">
                        <c:v>396181</c:v>
                      </c:pt>
                      <c:pt idx="19">
                        <c:v>393425</c:v>
                      </c:pt>
                      <c:pt idx="20">
                        <c:v>391936</c:v>
                      </c:pt>
                      <c:pt idx="21">
                        <c:v>391913</c:v>
                      </c:pt>
                      <c:pt idx="22">
                        <c:v>392879</c:v>
                      </c:pt>
                      <c:pt idx="23">
                        <c:v>394474</c:v>
                      </c:pt>
                      <c:pt idx="24">
                        <c:v>396188</c:v>
                      </c:pt>
                      <c:pt idx="25">
                        <c:v>398175</c:v>
                      </c:pt>
                      <c:pt idx="26">
                        <c:v>400276</c:v>
                      </c:pt>
                      <c:pt idx="27">
                        <c:v>402449</c:v>
                      </c:pt>
                      <c:pt idx="28">
                        <c:v>404447</c:v>
                      </c:pt>
                      <c:pt idx="29">
                        <c:v>405736</c:v>
                      </c:pt>
                      <c:pt idx="30">
                        <c:v>405755</c:v>
                      </c:pt>
                      <c:pt idx="31">
                        <c:v>404076</c:v>
                      </c:pt>
                      <c:pt idx="32">
                        <c:v>401086</c:v>
                      </c:pt>
                      <c:pt idx="33">
                        <c:v>397248</c:v>
                      </c:pt>
                      <c:pt idx="34">
                        <c:v>393078</c:v>
                      </c:pt>
                      <c:pt idx="35">
                        <c:v>388540</c:v>
                      </c:pt>
                      <c:pt idx="36">
                        <c:v>383672</c:v>
                      </c:pt>
                      <c:pt idx="37">
                        <c:v>378948</c:v>
                      </c:pt>
                      <c:pt idx="38">
                        <c:v>374536</c:v>
                      </c:pt>
                      <c:pt idx="39">
                        <c:v>370950</c:v>
                      </c:pt>
                      <c:pt idx="40">
                        <c:v>368042</c:v>
                      </c:pt>
                      <c:pt idx="41">
                        <c:v>365652</c:v>
                      </c:pt>
                      <c:pt idx="42">
                        <c:v>364115</c:v>
                      </c:pt>
                      <c:pt idx="43">
                        <c:v>363424</c:v>
                      </c:pt>
                      <c:pt idx="44">
                        <c:v>363183</c:v>
                      </c:pt>
                      <c:pt idx="45">
                        <c:v>363390</c:v>
                      </c:pt>
                      <c:pt idx="46">
                        <c:v>364238</c:v>
                      </c:pt>
                      <c:pt idx="47">
                        <c:v>365294</c:v>
                      </c:pt>
                      <c:pt idx="48">
                        <c:v>366345</c:v>
                      </c:pt>
                      <c:pt idx="49">
                        <c:v>366929</c:v>
                      </c:pt>
                      <c:pt idx="50">
                        <c:v>367200</c:v>
                      </c:pt>
                      <c:pt idx="51">
                        <c:v>367449</c:v>
                      </c:pt>
                      <c:pt idx="52">
                        <c:v>367772</c:v>
                      </c:pt>
                      <c:pt idx="53">
                        <c:v>368042</c:v>
                      </c:pt>
                      <c:pt idx="54">
                        <c:v>367429</c:v>
                      </c:pt>
                      <c:pt idx="55">
                        <c:v>366004</c:v>
                      </c:pt>
                      <c:pt idx="56">
                        <c:v>363923</c:v>
                      </c:pt>
                      <c:pt idx="57">
                        <c:v>361225</c:v>
                      </c:pt>
                      <c:pt idx="58">
                        <c:v>358223</c:v>
                      </c:pt>
                      <c:pt idx="59">
                        <c:v>355579</c:v>
                      </c:pt>
                      <c:pt idx="60">
                        <c:v>353663</c:v>
                      </c:pt>
                      <c:pt idx="61">
                        <c:v>352106</c:v>
                      </c:pt>
                      <c:pt idx="62">
                        <c:v>350844</c:v>
                      </c:pt>
                      <c:pt idx="63">
                        <c:v>350092</c:v>
                      </c:pt>
                      <c:pt idx="64">
                        <c:v>350534</c:v>
                      </c:pt>
                      <c:pt idx="65">
                        <c:v>352137</c:v>
                      </c:pt>
                      <c:pt idx="66">
                        <c:v>354723</c:v>
                      </c:pt>
                      <c:pt idx="67">
                        <c:v>357678</c:v>
                      </c:pt>
                      <c:pt idx="68">
                        <c:v>360248</c:v>
                      </c:pt>
                      <c:pt idx="69">
                        <c:v>361996</c:v>
                      </c:pt>
                      <c:pt idx="70">
                        <c:v>362412</c:v>
                      </c:pt>
                      <c:pt idx="71">
                        <c:v>361779</c:v>
                      </c:pt>
                      <c:pt idx="72">
                        <c:v>360713</c:v>
                      </c:pt>
                      <c:pt idx="73">
                        <c:v>360040</c:v>
                      </c:pt>
                      <c:pt idx="74">
                        <c:v>359687</c:v>
                      </c:pt>
                      <c:pt idx="75">
                        <c:v>358688</c:v>
                      </c:pt>
                      <c:pt idx="76">
                        <c:v>356654</c:v>
                      </c:pt>
                      <c:pt idx="77">
                        <c:v>354173</c:v>
                      </c:pt>
                      <c:pt idx="78">
                        <c:v>351946</c:v>
                      </c:pt>
                      <c:pt idx="79">
                        <c:v>350785</c:v>
                      </c:pt>
                      <c:pt idx="80">
                        <c:v>351266</c:v>
                      </c:pt>
                      <c:pt idx="81">
                        <c:v>353106</c:v>
                      </c:pt>
                      <c:pt idx="82">
                        <c:v>355563</c:v>
                      </c:pt>
                      <c:pt idx="83">
                        <c:v>357568</c:v>
                      </c:pt>
                      <c:pt idx="84">
                        <c:v>358642</c:v>
                      </c:pt>
                      <c:pt idx="85">
                        <c:v>359009</c:v>
                      </c:pt>
                      <c:pt idx="86">
                        <c:v>359904</c:v>
                      </c:pt>
                      <c:pt idx="87">
                        <c:v>363063</c:v>
                      </c:pt>
                      <c:pt idx="88">
                        <c:v>369022</c:v>
                      </c:pt>
                      <c:pt idx="89">
                        <c:v>376960</c:v>
                      </c:pt>
                      <c:pt idx="90">
                        <c:v>385295</c:v>
                      </c:pt>
                      <c:pt idx="91">
                        <c:v>392051</c:v>
                      </c:pt>
                      <c:pt idx="92">
                        <c:v>395988</c:v>
                      </c:pt>
                      <c:pt idx="93">
                        <c:v>397406</c:v>
                      </c:pt>
                      <c:pt idx="94">
                        <c:v>397235</c:v>
                      </c:pt>
                      <c:pt idx="95">
                        <c:v>491527</c:v>
                      </c:pt>
                      <c:pt idx="96">
                        <c:v>587944</c:v>
                      </c:pt>
                      <c:pt idx="97">
                        <c:v>593601</c:v>
                      </c:pt>
                      <c:pt idx="98">
                        <c:v>601097</c:v>
                      </c:pt>
                      <c:pt idx="99">
                        <c:v>607779</c:v>
                      </c:pt>
                      <c:pt idx="100">
                        <c:v>611607</c:v>
                      </c:pt>
                      <c:pt idx="101">
                        <c:v>611576</c:v>
                      </c:pt>
                      <c:pt idx="102">
                        <c:v>608376</c:v>
                      </c:pt>
                      <c:pt idx="103">
                        <c:v>603572</c:v>
                      </c:pt>
                      <c:pt idx="104">
                        <c:v>599100</c:v>
                      </c:pt>
                      <c:pt idx="105">
                        <c:v>596719</c:v>
                      </c:pt>
                      <c:pt idx="106">
                        <c:v>598065</c:v>
                      </c:pt>
                      <c:pt idx="107">
                        <c:v>603217</c:v>
                      </c:pt>
                      <c:pt idx="108">
                        <c:v>611034</c:v>
                      </c:pt>
                      <c:pt idx="109">
                        <c:v>619589</c:v>
                      </c:pt>
                      <c:pt idx="110">
                        <c:v>626148</c:v>
                      </c:pt>
                      <c:pt idx="111">
                        <c:v>628222</c:v>
                      </c:pt>
                      <c:pt idx="112">
                        <c:v>624742</c:v>
                      </c:pt>
                      <c:pt idx="113">
                        <c:v>616450</c:v>
                      </c:pt>
                      <c:pt idx="114">
                        <c:v>605757</c:v>
                      </c:pt>
                      <c:pt idx="115">
                        <c:v>595833</c:v>
                      </c:pt>
                      <c:pt idx="116">
                        <c:v>589946</c:v>
                      </c:pt>
                      <c:pt idx="117">
                        <c:v>589223</c:v>
                      </c:pt>
                      <c:pt idx="118">
                        <c:v>592688</c:v>
                      </c:pt>
                      <c:pt idx="119">
                        <c:v>597922</c:v>
                      </c:pt>
                      <c:pt idx="120">
                        <c:v>601836</c:v>
                      </c:pt>
                      <c:pt idx="121">
                        <c:v>602607</c:v>
                      </c:pt>
                      <c:pt idx="122">
                        <c:v>600250</c:v>
                      </c:pt>
                      <c:pt idx="123">
                        <c:v>596144</c:v>
                      </c:pt>
                      <c:pt idx="124">
                        <c:v>592517</c:v>
                      </c:pt>
                      <c:pt idx="125">
                        <c:v>591329</c:v>
                      </c:pt>
                      <c:pt idx="126">
                        <c:v>593324</c:v>
                      </c:pt>
                      <c:pt idx="127">
                        <c:v>597062</c:v>
                      </c:pt>
                      <c:pt idx="128">
                        <c:v>600085</c:v>
                      </c:pt>
                      <c:pt idx="129">
                        <c:v>599697</c:v>
                      </c:pt>
                      <c:pt idx="130">
                        <c:v>594560</c:v>
                      </c:pt>
                      <c:pt idx="131">
                        <c:v>585580</c:v>
                      </c:pt>
                      <c:pt idx="132">
                        <c:v>575320</c:v>
                      </c:pt>
                      <c:pt idx="133">
                        <c:v>566448</c:v>
                      </c:pt>
                      <c:pt idx="134">
                        <c:v>560678</c:v>
                      </c:pt>
                      <c:pt idx="135">
                        <c:v>559264</c:v>
                      </c:pt>
                      <c:pt idx="136">
                        <c:v>561233</c:v>
                      </c:pt>
                      <c:pt idx="137">
                        <c:v>565307</c:v>
                      </c:pt>
                      <c:pt idx="138">
                        <c:v>569839</c:v>
                      </c:pt>
                      <c:pt idx="139">
                        <c:v>573796</c:v>
                      </c:pt>
                      <c:pt idx="140">
                        <c:v>576884</c:v>
                      </c:pt>
                      <c:pt idx="141">
                        <c:v>579488</c:v>
                      </c:pt>
                      <c:pt idx="142">
                        <c:v>581204</c:v>
                      </c:pt>
                      <c:pt idx="143">
                        <c:v>580593</c:v>
                      </c:pt>
                      <c:pt idx="144">
                        <c:v>576050</c:v>
                      </c:pt>
                      <c:pt idx="145">
                        <c:v>567367</c:v>
                      </c:pt>
                      <c:pt idx="146">
                        <c:v>555309</c:v>
                      </c:pt>
                      <c:pt idx="147">
                        <c:v>541009</c:v>
                      </c:pt>
                      <c:pt idx="148">
                        <c:v>525823</c:v>
                      </c:pt>
                      <c:pt idx="149">
                        <c:v>510595</c:v>
                      </c:pt>
                      <c:pt idx="150">
                        <c:v>495227</c:v>
                      </c:pt>
                      <c:pt idx="151">
                        <c:v>480162</c:v>
                      </c:pt>
                      <c:pt idx="152">
                        <c:v>465052</c:v>
                      </c:pt>
                      <c:pt idx="153">
                        <c:v>450736</c:v>
                      </c:pt>
                      <c:pt idx="154">
                        <c:v>439193</c:v>
                      </c:pt>
                      <c:pt idx="155">
                        <c:v>431750</c:v>
                      </c:pt>
                      <c:pt idx="156">
                        <c:v>428357</c:v>
                      </c:pt>
                      <c:pt idx="157">
                        <c:v>427404</c:v>
                      </c:pt>
                      <c:pt idx="158">
                        <c:v>426951</c:v>
                      </c:pt>
                      <c:pt idx="159">
                        <c:v>425952</c:v>
                      </c:pt>
                      <c:pt idx="160">
                        <c:v>424183</c:v>
                      </c:pt>
                      <c:pt idx="161">
                        <c:v>422178</c:v>
                      </c:pt>
                      <c:pt idx="162">
                        <c:v>420474</c:v>
                      </c:pt>
                      <c:pt idx="163">
                        <c:v>418893</c:v>
                      </c:pt>
                      <c:pt idx="164">
                        <c:v>417551</c:v>
                      </c:pt>
                      <c:pt idx="165">
                        <c:v>415998</c:v>
                      </c:pt>
                      <c:pt idx="166">
                        <c:v>413462</c:v>
                      </c:pt>
                      <c:pt idx="167">
                        <c:v>410198</c:v>
                      </c:pt>
                      <c:pt idx="168">
                        <c:v>407352</c:v>
                      </c:pt>
                      <c:pt idx="169">
                        <c:v>405743</c:v>
                      </c:pt>
                      <c:pt idx="170">
                        <c:v>406297</c:v>
                      </c:pt>
                      <c:pt idx="171">
                        <c:v>408372</c:v>
                      </c:pt>
                      <c:pt idx="172">
                        <c:v>410790</c:v>
                      </c:pt>
                      <c:pt idx="173">
                        <c:v>412214</c:v>
                      </c:pt>
                      <c:pt idx="174">
                        <c:v>411878</c:v>
                      </c:pt>
                      <c:pt idx="175">
                        <c:v>409536</c:v>
                      </c:pt>
                      <c:pt idx="176">
                        <c:v>405355</c:v>
                      </c:pt>
                      <c:pt idx="177">
                        <c:v>400200</c:v>
                      </c:pt>
                      <c:pt idx="178">
                        <c:v>395569</c:v>
                      </c:pt>
                      <c:pt idx="179">
                        <c:v>392443</c:v>
                      </c:pt>
                      <c:pt idx="180">
                        <c:v>390842</c:v>
                      </c:pt>
                      <c:pt idx="181">
                        <c:v>390083</c:v>
                      </c:pt>
                      <c:pt idx="182">
                        <c:v>389257</c:v>
                      </c:pt>
                      <c:pt idx="183">
                        <c:v>387813</c:v>
                      </c:pt>
                      <c:pt idx="184">
                        <c:v>385782</c:v>
                      </c:pt>
                      <c:pt idx="185">
                        <c:v>383260</c:v>
                      </c:pt>
                      <c:pt idx="186">
                        <c:v>381179</c:v>
                      </c:pt>
                      <c:pt idx="187">
                        <c:v>380493</c:v>
                      </c:pt>
                      <c:pt idx="188">
                        <c:v>381514</c:v>
                      </c:pt>
                      <c:pt idx="189">
                        <c:v>383483</c:v>
                      </c:pt>
                      <c:pt idx="190">
                        <c:v>384869</c:v>
                      </c:pt>
                      <c:pt idx="191">
                        <c:v>384060</c:v>
                      </c:pt>
                      <c:pt idx="192">
                        <c:v>380804</c:v>
                      </c:pt>
                      <c:pt idx="193">
                        <c:v>375918</c:v>
                      </c:pt>
                      <c:pt idx="194">
                        <c:v>370194</c:v>
                      </c:pt>
                      <c:pt idx="195">
                        <c:v>364578</c:v>
                      </c:pt>
                      <c:pt idx="196">
                        <c:v>360239</c:v>
                      </c:pt>
                      <c:pt idx="197">
                        <c:v>357525</c:v>
                      </c:pt>
                      <c:pt idx="198">
                        <c:v>356129</c:v>
                      </c:pt>
                      <c:pt idx="199">
                        <c:v>355727</c:v>
                      </c:pt>
                      <c:pt idx="200">
                        <c:v>355727</c:v>
                      </c:pt>
                      <c:pt idx="201">
                        <c:v>355321</c:v>
                      </c:pt>
                      <c:pt idx="202">
                        <c:v>354020</c:v>
                      </c:pt>
                      <c:pt idx="203">
                        <c:v>352045</c:v>
                      </c:pt>
                      <c:pt idx="204">
                        <c:v>349346</c:v>
                      </c:pt>
                      <c:pt idx="205">
                        <c:v>345930</c:v>
                      </c:pt>
                      <c:pt idx="206">
                        <c:v>342738</c:v>
                      </c:pt>
                      <c:pt idx="207">
                        <c:v>340394</c:v>
                      </c:pt>
                      <c:pt idx="208">
                        <c:v>338841</c:v>
                      </c:pt>
                      <c:pt idx="209">
                        <c:v>338051</c:v>
                      </c:pt>
                      <c:pt idx="210">
                        <c:v>337688</c:v>
                      </c:pt>
                      <c:pt idx="211">
                        <c:v>337025</c:v>
                      </c:pt>
                      <c:pt idx="212">
                        <c:v>336128</c:v>
                      </c:pt>
                      <c:pt idx="213">
                        <c:v>335716</c:v>
                      </c:pt>
                      <c:pt idx="214">
                        <c:v>336220</c:v>
                      </c:pt>
                      <c:pt idx="215">
                        <c:v>337414</c:v>
                      </c:pt>
                      <c:pt idx="216">
                        <c:v>339112</c:v>
                      </c:pt>
                      <c:pt idx="217">
                        <c:v>341058</c:v>
                      </c:pt>
                      <c:pt idx="218">
                        <c:v>342239</c:v>
                      </c:pt>
                      <c:pt idx="219">
                        <c:v>342149</c:v>
                      </c:pt>
                      <c:pt idx="220">
                        <c:v>340772</c:v>
                      </c:pt>
                      <c:pt idx="221">
                        <c:v>338460</c:v>
                      </c:pt>
                      <c:pt idx="222">
                        <c:v>335690</c:v>
                      </c:pt>
                      <c:pt idx="223">
                        <c:v>333227</c:v>
                      </c:pt>
                      <c:pt idx="224">
                        <c:v>331381</c:v>
                      </c:pt>
                      <c:pt idx="225">
                        <c:v>330341</c:v>
                      </c:pt>
                      <c:pt idx="226">
                        <c:v>330231</c:v>
                      </c:pt>
                      <c:pt idx="227">
                        <c:v>331348</c:v>
                      </c:pt>
                      <c:pt idx="228">
                        <c:v>333529</c:v>
                      </c:pt>
                      <c:pt idx="229">
                        <c:v>336512</c:v>
                      </c:pt>
                      <c:pt idx="230">
                        <c:v>340226</c:v>
                      </c:pt>
                      <c:pt idx="231">
                        <c:v>343936</c:v>
                      </c:pt>
                      <c:pt idx="232">
                        <c:v>412424</c:v>
                      </c:pt>
                      <c:pt idx="233">
                        <c:v>414938</c:v>
                      </c:pt>
                      <c:pt idx="234">
                        <c:v>415709</c:v>
                      </c:pt>
                      <c:pt idx="235">
                        <c:v>414823</c:v>
                      </c:pt>
                      <c:pt idx="236">
                        <c:v>412369</c:v>
                      </c:pt>
                      <c:pt idx="237">
                        <c:v>408785</c:v>
                      </c:pt>
                      <c:pt idx="238">
                        <c:v>404561</c:v>
                      </c:pt>
                      <c:pt idx="239">
                        <c:v>400300</c:v>
                      </c:pt>
                      <c:pt idx="240">
                        <c:v>396582</c:v>
                      </c:pt>
                      <c:pt idx="241">
                        <c:v>394096</c:v>
                      </c:pt>
                      <c:pt idx="242">
                        <c:v>392821</c:v>
                      </c:pt>
                      <c:pt idx="243">
                        <c:v>392551</c:v>
                      </c:pt>
                      <c:pt idx="244">
                        <c:v>391883</c:v>
                      </c:pt>
                      <c:pt idx="245">
                        <c:v>389357</c:v>
                      </c:pt>
                      <c:pt idx="246">
                        <c:v>384823</c:v>
                      </c:pt>
                      <c:pt idx="247">
                        <c:v>378412</c:v>
                      </c:pt>
                      <c:pt idx="248">
                        <c:v>371070</c:v>
                      </c:pt>
                      <c:pt idx="249">
                        <c:v>364220</c:v>
                      </c:pt>
                      <c:pt idx="250">
                        <c:v>358474</c:v>
                      </c:pt>
                      <c:pt idx="251">
                        <c:v>353669</c:v>
                      </c:pt>
                      <c:pt idx="252">
                        <c:v>349317</c:v>
                      </c:pt>
                      <c:pt idx="253">
                        <c:v>344879</c:v>
                      </c:pt>
                      <c:pt idx="254">
                        <c:v>339996</c:v>
                      </c:pt>
                      <c:pt idx="255">
                        <c:v>335418</c:v>
                      </c:pt>
                      <c:pt idx="256">
                        <c:v>332323</c:v>
                      </c:pt>
                      <c:pt idx="257">
                        <c:v>331607</c:v>
                      </c:pt>
                      <c:pt idx="258">
                        <c:v>333290</c:v>
                      </c:pt>
                      <c:pt idx="259">
                        <c:v>336525</c:v>
                      </c:pt>
                      <c:pt idx="260">
                        <c:v>340035</c:v>
                      </c:pt>
                      <c:pt idx="261">
                        <c:v>341924</c:v>
                      </c:pt>
                      <c:pt idx="262">
                        <c:v>341715</c:v>
                      </c:pt>
                      <c:pt idx="263">
                        <c:v>339935</c:v>
                      </c:pt>
                      <c:pt idx="264">
                        <c:v>337393</c:v>
                      </c:pt>
                      <c:pt idx="265">
                        <c:v>334836</c:v>
                      </c:pt>
                      <c:pt idx="266">
                        <c:v>332950</c:v>
                      </c:pt>
                      <c:pt idx="267">
                        <c:v>331492</c:v>
                      </c:pt>
                      <c:pt idx="268">
                        <c:v>329926</c:v>
                      </c:pt>
                      <c:pt idx="269">
                        <c:v>327935</c:v>
                      </c:pt>
                      <c:pt idx="270">
                        <c:v>325365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0A0C-4DEE-8424-23CCBFB8E3B2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'[Labor Supply-Demand Trends.xlsx]NC_ssa'!$E$1</c15:sqref>
                        </c15:formulaRef>
                      </c:ext>
                    </c:extLst>
                    <c:strCache>
                      <c:ptCount val="1"/>
                      <c:pt idx="0">
                        <c:v>Job Openings</c:v>
                      </c:pt>
                    </c:strCache>
                  </c:strRef>
                </c:tx>
                <c:spPr>
                  <a:ln w="34925" cap="rnd">
                    <a:solidFill>
                      <a:schemeClr val="accent2"/>
                    </a:solidFill>
                    <a:round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'[Labor Supply-Demand Trends.xlsx]NC_ssa'!$C$2:$C$272</c15:sqref>
                        </c15:formulaRef>
                      </c:ext>
                    </c:extLst>
                    <c:numCache>
                      <c:formatCode>mmm\-yy</c:formatCode>
                      <c:ptCount val="271"/>
                      <c:pt idx="0">
                        <c:v>36861</c:v>
                      </c:pt>
                      <c:pt idx="1">
                        <c:v>36892</c:v>
                      </c:pt>
                      <c:pt idx="2">
                        <c:v>36923</c:v>
                      </c:pt>
                      <c:pt idx="3">
                        <c:v>36951</c:v>
                      </c:pt>
                      <c:pt idx="4">
                        <c:v>36982</c:v>
                      </c:pt>
                      <c:pt idx="5">
                        <c:v>37012</c:v>
                      </c:pt>
                      <c:pt idx="6">
                        <c:v>37043</c:v>
                      </c:pt>
                      <c:pt idx="7">
                        <c:v>37073</c:v>
                      </c:pt>
                      <c:pt idx="8">
                        <c:v>37104</c:v>
                      </c:pt>
                      <c:pt idx="9">
                        <c:v>37135</c:v>
                      </c:pt>
                      <c:pt idx="10">
                        <c:v>37165</c:v>
                      </c:pt>
                      <c:pt idx="11">
                        <c:v>37196</c:v>
                      </c:pt>
                      <c:pt idx="12">
                        <c:v>37226</c:v>
                      </c:pt>
                      <c:pt idx="13">
                        <c:v>37257</c:v>
                      </c:pt>
                      <c:pt idx="14">
                        <c:v>37288</c:v>
                      </c:pt>
                      <c:pt idx="15">
                        <c:v>37316</c:v>
                      </c:pt>
                      <c:pt idx="16">
                        <c:v>37347</c:v>
                      </c:pt>
                      <c:pt idx="17">
                        <c:v>37377</c:v>
                      </c:pt>
                      <c:pt idx="18">
                        <c:v>37408</c:v>
                      </c:pt>
                      <c:pt idx="19">
                        <c:v>37438</c:v>
                      </c:pt>
                      <c:pt idx="20">
                        <c:v>37469</c:v>
                      </c:pt>
                      <c:pt idx="21">
                        <c:v>37500</c:v>
                      </c:pt>
                      <c:pt idx="22">
                        <c:v>37530</c:v>
                      </c:pt>
                      <c:pt idx="23">
                        <c:v>37561</c:v>
                      </c:pt>
                      <c:pt idx="24">
                        <c:v>37591</c:v>
                      </c:pt>
                      <c:pt idx="25">
                        <c:v>37622</c:v>
                      </c:pt>
                      <c:pt idx="26">
                        <c:v>37653</c:v>
                      </c:pt>
                      <c:pt idx="27">
                        <c:v>37681</c:v>
                      </c:pt>
                      <c:pt idx="28">
                        <c:v>37712</c:v>
                      </c:pt>
                      <c:pt idx="29">
                        <c:v>37742</c:v>
                      </c:pt>
                      <c:pt idx="30">
                        <c:v>37773</c:v>
                      </c:pt>
                      <c:pt idx="31">
                        <c:v>37803</c:v>
                      </c:pt>
                      <c:pt idx="32">
                        <c:v>37834</c:v>
                      </c:pt>
                      <c:pt idx="33">
                        <c:v>37865</c:v>
                      </c:pt>
                      <c:pt idx="34">
                        <c:v>37895</c:v>
                      </c:pt>
                      <c:pt idx="35">
                        <c:v>37926</c:v>
                      </c:pt>
                      <c:pt idx="36">
                        <c:v>37956</c:v>
                      </c:pt>
                      <c:pt idx="37">
                        <c:v>37987</c:v>
                      </c:pt>
                      <c:pt idx="38">
                        <c:v>38018</c:v>
                      </c:pt>
                      <c:pt idx="39">
                        <c:v>38047</c:v>
                      </c:pt>
                      <c:pt idx="40">
                        <c:v>38078</c:v>
                      </c:pt>
                      <c:pt idx="41">
                        <c:v>38108</c:v>
                      </c:pt>
                      <c:pt idx="42">
                        <c:v>38139</c:v>
                      </c:pt>
                      <c:pt idx="43">
                        <c:v>38169</c:v>
                      </c:pt>
                      <c:pt idx="44">
                        <c:v>38200</c:v>
                      </c:pt>
                      <c:pt idx="45">
                        <c:v>38231</c:v>
                      </c:pt>
                      <c:pt idx="46">
                        <c:v>38261</c:v>
                      </c:pt>
                      <c:pt idx="47">
                        <c:v>38292</c:v>
                      </c:pt>
                      <c:pt idx="48">
                        <c:v>38322</c:v>
                      </c:pt>
                      <c:pt idx="49">
                        <c:v>38353</c:v>
                      </c:pt>
                      <c:pt idx="50">
                        <c:v>38384</c:v>
                      </c:pt>
                      <c:pt idx="51">
                        <c:v>38412</c:v>
                      </c:pt>
                      <c:pt idx="52">
                        <c:v>38443</c:v>
                      </c:pt>
                      <c:pt idx="53">
                        <c:v>38473</c:v>
                      </c:pt>
                      <c:pt idx="54">
                        <c:v>38504</c:v>
                      </c:pt>
                      <c:pt idx="55">
                        <c:v>38534</c:v>
                      </c:pt>
                      <c:pt idx="56">
                        <c:v>38565</c:v>
                      </c:pt>
                      <c:pt idx="57">
                        <c:v>38596</c:v>
                      </c:pt>
                      <c:pt idx="58">
                        <c:v>38626</c:v>
                      </c:pt>
                      <c:pt idx="59">
                        <c:v>38657</c:v>
                      </c:pt>
                      <c:pt idx="60">
                        <c:v>38687</c:v>
                      </c:pt>
                      <c:pt idx="61">
                        <c:v>38718</c:v>
                      </c:pt>
                      <c:pt idx="62">
                        <c:v>38749</c:v>
                      </c:pt>
                      <c:pt idx="63">
                        <c:v>38777</c:v>
                      </c:pt>
                      <c:pt idx="64">
                        <c:v>38808</c:v>
                      </c:pt>
                      <c:pt idx="65">
                        <c:v>38838</c:v>
                      </c:pt>
                      <c:pt idx="66">
                        <c:v>38869</c:v>
                      </c:pt>
                      <c:pt idx="67">
                        <c:v>38899</c:v>
                      </c:pt>
                      <c:pt idx="68">
                        <c:v>38930</c:v>
                      </c:pt>
                      <c:pt idx="69">
                        <c:v>38961</c:v>
                      </c:pt>
                      <c:pt idx="70">
                        <c:v>38991</c:v>
                      </c:pt>
                      <c:pt idx="71">
                        <c:v>39022</c:v>
                      </c:pt>
                      <c:pt idx="72">
                        <c:v>39052</c:v>
                      </c:pt>
                      <c:pt idx="73">
                        <c:v>39083</c:v>
                      </c:pt>
                      <c:pt idx="74">
                        <c:v>39114</c:v>
                      </c:pt>
                      <c:pt idx="75">
                        <c:v>39142</c:v>
                      </c:pt>
                      <c:pt idx="76">
                        <c:v>39173</c:v>
                      </c:pt>
                      <c:pt idx="77">
                        <c:v>39203</c:v>
                      </c:pt>
                      <c:pt idx="78">
                        <c:v>39234</c:v>
                      </c:pt>
                      <c:pt idx="79">
                        <c:v>39264</c:v>
                      </c:pt>
                      <c:pt idx="80">
                        <c:v>39295</c:v>
                      </c:pt>
                      <c:pt idx="81">
                        <c:v>39326</c:v>
                      </c:pt>
                      <c:pt idx="82">
                        <c:v>39356</c:v>
                      </c:pt>
                      <c:pt idx="83">
                        <c:v>39387</c:v>
                      </c:pt>
                      <c:pt idx="84">
                        <c:v>39417</c:v>
                      </c:pt>
                      <c:pt idx="85">
                        <c:v>39448</c:v>
                      </c:pt>
                      <c:pt idx="86">
                        <c:v>39479</c:v>
                      </c:pt>
                      <c:pt idx="87">
                        <c:v>39508</c:v>
                      </c:pt>
                      <c:pt idx="88">
                        <c:v>39539</c:v>
                      </c:pt>
                      <c:pt idx="89">
                        <c:v>39569</c:v>
                      </c:pt>
                      <c:pt idx="90">
                        <c:v>39600</c:v>
                      </c:pt>
                      <c:pt idx="91">
                        <c:v>39630</c:v>
                      </c:pt>
                      <c:pt idx="92">
                        <c:v>39661</c:v>
                      </c:pt>
                      <c:pt idx="93">
                        <c:v>39692</c:v>
                      </c:pt>
                      <c:pt idx="94">
                        <c:v>39722</c:v>
                      </c:pt>
                      <c:pt idx="95">
                        <c:v>39753</c:v>
                      </c:pt>
                      <c:pt idx="96">
                        <c:v>39783</c:v>
                      </c:pt>
                      <c:pt idx="97">
                        <c:v>39814</c:v>
                      </c:pt>
                      <c:pt idx="98">
                        <c:v>39845</c:v>
                      </c:pt>
                      <c:pt idx="99">
                        <c:v>39873</c:v>
                      </c:pt>
                      <c:pt idx="100">
                        <c:v>39904</c:v>
                      </c:pt>
                      <c:pt idx="101">
                        <c:v>39934</c:v>
                      </c:pt>
                      <c:pt idx="102">
                        <c:v>39965</c:v>
                      </c:pt>
                      <c:pt idx="103">
                        <c:v>39995</c:v>
                      </c:pt>
                      <c:pt idx="104">
                        <c:v>40026</c:v>
                      </c:pt>
                      <c:pt idx="105">
                        <c:v>40057</c:v>
                      </c:pt>
                      <c:pt idx="106">
                        <c:v>40087</c:v>
                      </c:pt>
                      <c:pt idx="107">
                        <c:v>40118</c:v>
                      </c:pt>
                      <c:pt idx="108">
                        <c:v>40148</c:v>
                      </c:pt>
                      <c:pt idx="109">
                        <c:v>40179</c:v>
                      </c:pt>
                      <c:pt idx="110">
                        <c:v>40210</c:v>
                      </c:pt>
                      <c:pt idx="111">
                        <c:v>40238</c:v>
                      </c:pt>
                      <c:pt idx="112">
                        <c:v>40269</c:v>
                      </c:pt>
                      <c:pt idx="113">
                        <c:v>40299</c:v>
                      </c:pt>
                      <c:pt idx="114">
                        <c:v>40330</c:v>
                      </c:pt>
                      <c:pt idx="115">
                        <c:v>40360</c:v>
                      </c:pt>
                      <c:pt idx="116">
                        <c:v>40391</c:v>
                      </c:pt>
                      <c:pt idx="117">
                        <c:v>40422</c:v>
                      </c:pt>
                      <c:pt idx="118">
                        <c:v>40452</c:v>
                      </c:pt>
                      <c:pt idx="119">
                        <c:v>40483</c:v>
                      </c:pt>
                      <c:pt idx="120">
                        <c:v>40513</c:v>
                      </c:pt>
                      <c:pt idx="121">
                        <c:v>40544</c:v>
                      </c:pt>
                      <c:pt idx="122">
                        <c:v>40575</c:v>
                      </c:pt>
                      <c:pt idx="123">
                        <c:v>40603</c:v>
                      </c:pt>
                      <c:pt idx="124">
                        <c:v>40634</c:v>
                      </c:pt>
                      <c:pt idx="125">
                        <c:v>40664</c:v>
                      </c:pt>
                      <c:pt idx="126">
                        <c:v>40695</c:v>
                      </c:pt>
                      <c:pt idx="127">
                        <c:v>40725</c:v>
                      </c:pt>
                      <c:pt idx="128">
                        <c:v>40756</c:v>
                      </c:pt>
                      <c:pt idx="129">
                        <c:v>40787</c:v>
                      </c:pt>
                      <c:pt idx="130">
                        <c:v>40817</c:v>
                      </c:pt>
                      <c:pt idx="131">
                        <c:v>40848</c:v>
                      </c:pt>
                      <c:pt idx="132">
                        <c:v>40878</c:v>
                      </c:pt>
                      <c:pt idx="133">
                        <c:v>40909</c:v>
                      </c:pt>
                      <c:pt idx="134">
                        <c:v>40940</c:v>
                      </c:pt>
                      <c:pt idx="135">
                        <c:v>40969</c:v>
                      </c:pt>
                      <c:pt idx="136">
                        <c:v>41000</c:v>
                      </c:pt>
                      <c:pt idx="137">
                        <c:v>41030</c:v>
                      </c:pt>
                      <c:pt idx="138">
                        <c:v>41061</c:v>
                      </c:pt>
                      <c:pt idx="139">
                        <c:v>41091</c:v>
                      </c:pt>
                      <c:pt idx="140">
                        <c:v>41122</c:v>
                      </c:pt>
                      <c:pt idx="141">
                        <c:v>41153</c:v>
                      </c:pt>
                      <c:pt idx="142">
                        <c:v>41183</c:v>
                      </c:pt>
                      <c:pt idx="143">
                        <c:v>41214</c:v>
                      </c:pt>
                      <c:pt idx="144">
                        <c:v>41244</c:v>
                      </c:pt>
                      <c:pt idx="145">
                        <c:v>41275</c:v>
                      </c:pt>
                      <c:pt idx="146">
                        <c:v>41306</c:v>
                      </c:pt>
                      <c:pt idx="147">
                        <c:v>41334</c:v>
                      </c:pt>
                      <c:pt idx="148">
                        <c:v>41365</c:v>
                      </c:pt>
                      <c:pt idx="149">
                        <c:v>41395</c:v>
                      </c:pt>
                      <c:pt idx="150">
                        <c:v>41426</c:v>
                      </c:pt>
                      <c:pt idx="151">
                        <c:v>41456</c:v>
                      </c:pt>
                      <c:pt idx="152">
                        <c:v>41487</c:v>
                      </c:pt>
                      <c:pt idx="153">
                        <c:v>41518</c:v>
                      </c:pt>
                      <c:pt idx="154">
                        <c:v>41548</c:v>
                      </c:pt>
                      <c:pt idx="155">
                        <c:v>41579</c:v>
                      </c:pt>
                      <c:pt idx="156">
                        <c:v>41609</c:v>
                      </c:pt>
                      <c:pt idx="157">
                        <c:v>41640</c:v>
                      </c:pt>
                      <c:pt idx="158">
                        <c:v>41671</c:v>
                      </c:pt>
                      <c:pt idx="159">
                        <c:v>41699</c:v>
                      </c:pt>
                      <c:pt idx="160">
                        <c:v>41730</c:v>
                      </c:pt>
                      <c:pt idx="161">
                        <c:v>41760</c:v>
                      </c:pt>
                      <c:pt idx="162">
                        <c:v>41791</c:v>
                      </c:pt>
                      <c:pt idx="163">
                        <c:v>41821</c:v>
                      </c:pt>
                      <c:pt idx="164">
                        <c:v>41852</c:v>
                      </c:pt>
                      <c:pt idx="165">
                        <c:v>41883</c:v>
                      </c:pt>
                      <c:pt idx="166">
                        <c:v>41913</c:v>
                      </c:pt>
                      <c:pt idx="167">
                        <c:v>41944</c:v>
                      </c:pt>
                      <c:pt idx="168">
                        <c:v>41974</c:v>
                      </c:pt>
                      <c:pt idx="169">
                        <c:v>42005</c:v>
                      </c:pt>
                      <c:pt idx="170">
                        <c:v>42036</c:v>
                      </c:pt>
                      <c:pt idx="171">
                        <c:v>42064</c:v>
                      </c:pt>
                      <c:pt idx="172">
                        <c:v>42095</c:v>
                      </c:pt>
                      <c:pt idx="173">
                        <c:v>42125</c:v>
                      </c:pt>
                      <c:pt idx="174">
                        <c:v>42156</c:v>
                      </c:pt>
                      <c:pt idx="175">
                        <c:v>42186</c:v>
                      </c:pt>
                      <c:pt idx="176">
                        <c:v>42217</c:v>
                      </c:pt>
                      <c:pt idx="177">
                        <c:v>42248</c:v>
                      </c:pt>
                      <c:pt idx="178">
                        <c:v>42278</c:v>
                      </c:pt>
                      <c:pt idx="179">
                        <c:v>42309</c:v>
                      </c:pt>
                      <c:pt idx="180">
                        <c:v>42339</c:v>
                      </c:pt>
                      <c:pt idx="181">
                        <c:v>42370</c:v>
                      </c:pt>
                      <c:pt idx="182">
                        <c:v>42401</c:v>
                      </c:pt>
                      <c:pt idx="183">
                        <c:v>42430</c:v>
                      </c:pt>
                      <c:pt idx="184">
                        <c:v>42461</c:v>
                      </c:pt>
                      <c:pt idx="185">
                        <c:v>42491</c:v>
                      </c:pt>
                      <c:pt idx="186">
                        <c:v>42522</c:v>
                      </c:pt>
                      <c:pt idx="187">
                        <c:v>42552</c:v>
                      </c:pt>
                      <c:pt idx="188">
                        <c:v>42583</c:v>
                      </c:pt>
                      <c:pt idx="189">
                        <c:v>42614</c:v>
                      </c:pt>
                      <c:pt idx="190">
                        <c:v>42644</c:v>
                      </c:pt>
                      <c:pt idx="191">
                        <c:v>42675</c:v>
                      </c:pt>
                      <c:pt idx="192">
                        <c:v>42705</c:v>
                      </c:pt>
                      <c:pt idx="193">
                        <c:v>42736</c:v>
                      </c:pt>
                      <c:pt idx="194">
                        <c:v>42767</c:v>
                      </c:pt>
                      <c:pt idx="195">
                        <c:v>42795</c:v>
                      </c:pt>
                      <c:pt idx="196">
                        <c:v>42826</c:v>
                      </c:pt>
                      <c:pt idx="197">
                        <c:v>42856</c:v>
                      </c:pt>
                      <c:pt idx="198">
                        <c:v>42887</c:v>
                      </c:pt>
                      <c:pt idx="199">
                        <c:v>42917</c:v>
                      </c:pt>
                      <c:pt idx="200">
                        <c:v>42948</c:v>
                      </c:pt>
                      <c:pt idx="201">
                        <c:v>42979</c:v>
                      </c:pt>
                      <c:pt idx="202">
                        <c:v>43009</c:v>
                      </c:pt>
                      <c:pt idx="203">
                        <c:v>43040</c:v>
                      </c:pt>
                      <c:pt idx="204">
                        <c:v>43070</c:v>
                      </c:pt>
                      <c:pt idx="205">
                        <c:v>43101</c:v>
                      </c:pt>
                      <c:pt idx="206">
                        <c:v>43132</c:v>
                      </c:pt>
                      <c:pt idx="207">
                        <c:v>43160</c:v>
                      </c:pt>
                      <c:pt idx="208">
                        <c:v>43191</c:v>
                      </c:pt>
                      <c:pt idx="209">
                        <c:v>43221</c:v>
                      </c:pt>
                      <c:pt idx="210">
                        <c:v>43252</c:v>
                      </c:pt>
                      <c:pt idx="211">
                        <c:v>43282</c:v>
                      </c:pt>
                      <c:pt idx="212">
                        <c:v>43313</c:v>
                      </c:pt>
                      <c:pt idx="213">
                        <c:v>43344</c:v>
                      </c:pt>
                      <c:pt idx="214">
                        <c:v>43374</c:v>
                      </c:pt>
                      <c:pt idx="215">
                        <c:v>43405</c:v>
                      </c:pt>
                      <c:pt idx="216">
                        <c:v>43435</c:v>
                      </c:pt>
                      <c:pt idx="217">
                        <c:v>43466</c:v>
                      </c:pt>
                      <c:pt idx="218">
                        <c:v>43497</c:v>
                      </c:pt>
                      <c:pt idx="219">
                        <c:v>43525</c:v>
                      </c:pt>
                      <c:pt idx="220">
                        <c:v>43556</c:v>
                      </c:pt>
                      <c:pt idx="221">
                        <c:v>43586</c:v>
                      </c:pt>
                      <c:pt idx="222">
                        <c:v>43617</c:v>
                      </c:pt>
                      <c:pt idx="223">
                        <c:v>43647</c:v>
                      </c:pt>
                      <c:pt idx="224">
                        <c:v>43678</c:v>
                      </c:pt>
                      <c:pt idx="225">
                        <c:v>43709</c:v>
                      </c:pt>
                      <c:pt idx="226">
                        <c:v>43739</c:v>
                      </c:pt>
                      <c:pt idx="227">
                        <c:v>43770</c:v>
                      </c:pt>
                      <c:pt idx="228">
                        <c:v>43800</c:v>
                      </c:pt>
                      <c:pt idx="229">
                        <c:v>43831</c:v>
                      </c:pt>
                      <c:pt idx="230">
                        <c:v>43862</c:v>
                      </c:pt>
                      <c:pt idx="231">
                        <c:v>43891</c:v>
                      </c:pt>
                      <c:pt idx="232">
                        <c:v>43922</c:v>
                      </c:pt>
                      <c:pt idx="233">
                        <c:v>43952</c:v>
                      </c:pt>
                      <c:pt idx="234">
                        <c:v>43983</c:v>
                      </c:pt>
                      <c:pt idx="235">
                        <c:v>44013</c:v>
                      </c:pt>
                      <c:pt idx="236">
                        <c:v>44044</c:v>
                      </c:pt>
                      <c:pt idx="237">
                        <c:v>44075</c:v>
                      </c:pt>
                      <c:pt idx="238">
                        <c:v>44105</c:v>
                      </c:pt>
                      <c:pt idx="239">
                        <c:v>44136</c:v>
                      </c:pt>
                      <c:pt idx="240">
                        <c:v>44166</c:v>
                      </c:pt>
                      <c:pt idx="241">
                        <c:v>44197</c:v>
                      </c:pt>
                      <c:pt idx="242">
                        <c:v>44228</c:v>
                      </c:pt>
                      <c:pt idx="243">
                        <c:v>44256</c:v>
                      </c:pt>
                      <c:pt idx="244">
                        <c:v>44287</c:v>
                      </c:pt>
                      <c:pt idx="245">
                        <c:v>44317</c:v>
                      </c:pt>
                      <c:pt idx="246">
                        <c:v>44348</c:v>
                      </c:pt>
                      <c:pt idx="247">
                        <c:v>44378</c:v>
                      </c:pt>
                      <c:pt idx="248">
                        <c:v>44409</c:v>
                      </c:pt>
                      <c:pt idx="249">
                        <c:v>44440</c:v>
                      </c:pt>
                      <c:pt idx="250">
                        <c:v>44470</c:v>
                      </c:pt>
                      <c:pt idx="251">
                        <c:v>44501</c:v>
                      </c:pt>
                      <c:pt idx="252">
                        <c:v>44531</c:v>
                      </c:pt>
                      <c:pt idx="253">
                        <c:v>44562</c:v>
                      </c:pt>
                      <c:pt idx="254">
                        <c:v>44593</c:v>
                      </c:pt>
                      <c:pt idx="255">
                        <c:v>44621</c:v>
                      </c:pt>
                      <c:pt idx="256">
                        <c:v>44652</c:v>
                      </c:pt>
                      <c:pt idx="257">
                        <c:v>44682</c:v>
                      </c:pt>
                      <c:pt idx="258">
                        <c:v>44713</c:v>
                      </c:pt>
                      <c:pt idx="259">
                        <c:v>44743</c:v>
                      </c:pt>
                      <c:pt idx="260">
                        <c:v>44774</c:v>
                      </c:pt>
                      <c:pt idx="261">
                        <c:v>44805</c:v>
                      </c:pt>
                      <c:pt idx="262">
                        <c:v>44835</c:v>
                      </c:pt>
                      <c:pt idx="263">
                        <c:v>44866</c:v>
                      </c:pt>
                      <c:pt idx="264">
                        <c:v>44896</c:v>
                      </c:pt>
                      <c:pt idx="265">
                        <c:v>44927</c:v>
                      </c:pt>
                      <c:pt idx="266">
                        <c:v>44958</c:v>
                      </c:pt>
                      <c:pt idx="267">
                        <c:v>44986</c:v>
                      </c:pt>
                      <c:pt idx="268">
                        <c:v>45017</c:v>
                      </c:pt>
                      <c:pt idx="269">
                        <c:v>45047</c:v>
                      </c:pt>
                      <c:pt idx="270">
                        <c:v>45078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'[Labor Supply-Demand Trends.xlsx]NC_ssa'!$E$2:$E$272</c15:sqref>
                        </c15:formulaRef>
                      </c:ext>
                    </c:extLst>
                    <c:numCache>
                      <c:formatCode>General</c:formatCode>
                      <c:ptCount val="271"/>
                      <c:pt idx="0">
                        <c:v>150627</c:v>
                      </c:pt>
                      <c:pt idx="1">
                        <c:v>146985</c:v>
                      </c:pt>
                      <c:pt idx="2">
                        <c:v>142464</c:v>
                      </c:pt>
                      <c:pt idx="3">
                        <c:v>137428</c:v>
                      </c:pt>
                      <c:pt idx="4">
                        <c:v>132678</c:v>
                      </c:pt>
                      <c:pt idx="5">
                        <c:v>128552</c:v>
                      </c:pt>
                      <c:pt idx="6">
                        <c:v>124418</c:v>
                      </c:pt>
                      <c:pt idx="7">
                        <c:v>119972</c:v>
                      </c:pt>
                      <c:pt idx="8">
                        <c:v>115145</c:v>
                      </c:pt>
                      <c:pt idx="9">
                        <c:v>109708</c:v>
                      </c:pt>
                      <c:pt idx="10">
                        <c:v>104581</c:v>
                      </c:pt>
                      <c:pt idx="11">
                        <c:v>100834</c:v>
                      </c:pt>
                      <c:pt idx="12">
                        <c:v>98868</c:v>
                      </c:pt>
                      <c:pt idx="13">
                        <c:v>97918</c:v>
                      </c:pt>
                      <c:pt idx="14">
                        <c:v>97020</c:v>
                      </c:pt>
                      <c:pt idx="15">
                        <c:v>95708</c:v>
                      </c:pt>
                      <c:pt idx="16">
                        <c:v>93888</c:v>
                      </c:pt>
                      <c:pt idx="17">
                        <c:v>92137</c:v>
                      </c:pt>
                      <c:pt idx="18">
                        <c:v>91061</c:v>
                      </c:pt>
                      <c:pt idx="19">
                        <c:v>90513</c:v>
                      </c:pt>
                      <c:pt idx="20">
                        <c:v>90028</c:v>
                      </c:pt>
                      <c:pt idx="21">
                        <c:v>89698</c:v>
                      </c:pt>
                      <c:pt idx="22">
                        <c:v>89562</c:v>
                      </c:pt>
                      <c:pt idx="23">
                        <c:v>89653</c:v>
                      </c:pt>
                      <c:pt idx="24">
                        <c:v>90201</c:v>
                      </c:pt>
                      <c:pt idx="25">
                        <c:v>91482</c:v>
                      </c:pt>
                      <c:pt idx="26">
                        <c:v>93485</c:v>
                      </c:pt>
                      <c:pt idx="27">
                        <c:v>95880</c:v>
                      </c:pt>
                      <c:pt idx="28">
                        <c:v>98194</c:v>
                      </c:pt>
                      <c:pt idx="29">
                        <c:v>100054</c:v>
                      </c:pt>
                      <c:pt idx="30">
                        <c:v>101330</c:v>
                      </c:pt>
                      <c:pt idx="31">
                        <c:v>102445</c:v>
                      </c:pt>
                      <c:pt idx="32">
                        <c:v>103515</c:v>
                      </c:pt>
                      <c:pt idx="33">
                        <c:v>104305</c:v>
                      </c:pt>
                      <c:pt idx="34">
                        <c:v>104776</c:v>
                      </c:pt>
                      <c:pt idx="35">
                        <c:v>105184</c:v>
                      </c:pt>
                      <c:pt idx="36">
                        <c:v>105494</c:v>
                      </c:pt>
                      <c:pt idx="37">
                        <c:v>105681</c:v>
                      </c:pt>
                      <c:pt idx="38">
                        <c:v>105910</c:v>
                      </c:pt>
                      <c:pt idx="39">
                        <c:v>106125</c:v>
                      </c:pt>
                      <c:pt idx="40">
                        <c:v>106414</c:v>
                      </c:pt>
                      <c:pt idx="41">
                        <c:v>107006</c:v>
                      </c:pt>
                      <c:pt idx="42">
                        <c:v>107948</c:v>
                      </c:pt>
                      <c:pt idx="43">
                        <c:v>109723</c:v>
                      </c:pt>
                      <c:pt idx="44">
                        <c:v>112830</c:v>
                      </c:pt>
                      <c:pt idx="45">
                        <c:v>117118</c:v>
                      </c:pt>
                      <c:pt idx="46">
                        <c:v>121579</c:v>
                      </c:pt>
                      <c:pt idx="47">
                        <c:v>125129</c:v>
                      </c:pt>
                      <c:pt idx="48">
                        <c:v>127149</c:v>
                      </c:pt>
                      <c:pt idx="49">
                        <c:v>127603</c:v>
                      </c:pt>
                      <c:pt idx="50">
                        <c:v>126677</c:v>
                      </c:pt>
                      <c:pt idx="51">
                        <c:v>125195</c:v>
                      </c:pt>
                      <c:pt idx="52">
                        <c:v>124489</c:v>
                      </c:pt>
                      <c:pt idx="53">
                        <c:v>124928</c:v>
                      </c:pt>
                      <c:pt idx="54">
                        <c:v>126069</c:v>
                      </c:pt>
                      <c:pt idx="55">
                        <c:v>126858</c:v>
                      </c:pt>
                      <c:pt idx="56">
                        <c:v>126574</c:v>
                      </c:pt>
                      <c:pt idx="57">
                        <c:v>125361</c:v>
                      </c:pt>
                      <c:pt idx="58">
                        <c:v>123826</c:v>
                      </c:pt>
                      <c:pt idx="59">
                        <c:v>123102</c:v>
                      </c:pt>
                      <c:pt idx="60">
                        <c:v>124066</c:v>
                      </c:pt>
                      <c:pt idx="61">
                        <c:v>126670</c:v>
                      </c:pt>
                      <c:pt idx="62">
                        <c:v>130277</c:v>
                      </c:pt>
                      <c:pt idx="63">
                        <c:v>133697</c:v>
                      </c:pt>
                      <c:pt idx="64">
                        <c:v>135965</c:v>
                      </c:pt>
                      <c:pt idx="65">
                        <c:v>137264</c:v>
                      </c:pt>
                      <c:pt idx="66">
                        <c:v>138274</c:v>
                      </c:pt>
                      <c:pt idx="67">
                        <c:v>139293</c:v>
                      </c:pt>
                      <c:pt idx="68">
                        <c:v>140275</c:v>
                      </c:pt>
                      <c:pt idx="69">
                        <c:v>140739</c:v>
                      </c:pt>
                      <c:pt idx="70">
                        <c:v>140240</c:v>
                      </c:pt>
                      <c:pt idx="71">
                        <c:v>138941</c:v>
                      </c:pt>
                      <c:pt idx="72">
                        <c:v>137134</c:v>
                      </c:pt>
                      <c:pt idx="73">
                        <c:v>135346</c:v>
                      </c:pt>
                      <c:pt idx="74">
                        <c:v>134358</c:v>
                      </c:pt>
                      <c:pt idx="75">
                        <c:v>134417</c:v>
                      </c:pt>
                      <c:pt idx="76">
                        <c:v>135111</c:v>
                      </c:pt>
                      <c:pt idx="77">
                        <c:v>135923</c:v>
                      </c:pt>
                      <c:pt idx="78">
                        <c:v>136835</c:v>
                      </c:pt>
                      <c:pt idx="79">
                        <c:v>137688</c:v>
                      </c:pt>
                      <c:pt idx="80">
                        <c:v>138708</c:v>
                      </c:pt>
                      <c:pt idx="81">
                        <c:v>140200</c:v>
                      </c:pt>
                      <c:pt idx="82">
                        <c:v>142132</c:v>
                      </c:pt>
                      <c:pt idx="83">
                        <c:v>143552</c:v>
                      </c:pt>
                      <c:pt idx="84">
                        <c:v>143967</c:v>
                      </c:pt>
                      <c:pt idx="85">
                        <c:v>143578</c:v>
                      </c:pt>
                      <c:pt idx="86">
                        <c:v>142099</c:v>
                      </c:pt>
                      <c:pt idx="87">
                        <c:v>139804</c:v>
                      </c:pt>
                      <c:pt idx="88">
                        <c:v>137420</c:v>
                      </c:pt>
                      <c:pt idx="89">
                        <c:v>134717</c:v>
                      </c:pt>
                      <c:pt idx="90">
                        <c:v>131311</c:v>
                      </c:pt>
                      <c:pt idx="91">
                        <c:v>127670</c:v>
                      </c:pt>
                      <c:pt idx="92">
                        <c:v>123455</c:v>
                      </c:pt>
                      <c:pt idx="93">
                        <c:v>118633</c:v>
                      </c:pt>
                      <c:pt idx="94">
                        <c:v>113649</c:v>
                      </c:pt>
                      <c:pt idx="95">
                        <c:v>108365</c:v>
                      </c:pt>
                      <c:pt idx="96">
                        <c:v>102739</c:v>
                      </c:pt>
                      <c:pt idx="97">
                        <c:v>97022</c:v>
                      </c:pt>
                      <c:pt idx="98">
                        <c:v>91859</c:v>
                      </c:pt>
                      <c:pt idx="99">
                        <c:v>87700</c:v>
                      </c:pt>
                      <c:pt idx="100">
                        <c:v>84596</c:v>
                      </c:pt>
                      <c:pt idx="101">
                        <c:v>82794</c:v>
                      </c:pt>
                      <c:pt idx="102">
                        <c:v>56180</c:v>
                      </c:pt>
                      <c:pt idx="103">
                        <c:v>56467</c:v>
                      </c:pt>
                      <c:pt idx="104">
                        <c:v>57801</c:v>
                      </c:pt>
                      <c:pt idx="105">
                        <c:v>60275</c:v>
                      </c:pt>
                      <c:pt idx="106">
                        <c:v>63256</c:v>
                      </c:pt>
                      <c:pt idx="107">
                        <c:v>66700</c:v>
                      </c:pt>
                      <c:pt idx="108">
                        <c:v>70381</c:v>
                      </c:pt>
                      <c:pt idx="109">
                        <c:v>73715</c:v>
                      </c:pt>
                      <c:pt idx="110">
                        <c:v>76341</c:v>
                      </c:pt>
                      <c:pt idx="111">
                        <c:v>78225</c:v>
                      </c:pt>
                      <c:pt idx="112">
                        <c:v>79184</c:v>
                      </c:pt>
                      <c:pt idx="113">
                        <c:v>79182</c:v>
                      </c:pt>
                      <c:pt idx="114">
                        <c:v>78616</c:v>
                      </c:pt>
                      <c:pt idx="115">
                        <c:v>77836</c:v>
                      </c:pt>
                      <c:pt idx="116">
                        <c:v>76785</c:v>
                      </c:pt>
                      <c:pt idx="117">
                        <c:v>75721</c:v>
                      </c:pt>
                      <c:pt idx="118">
                        <c:v>75556</c:v>
                      </c:pt>
                      <c:pt idx="119">
                        <c:v>76413</c:v>
                      </c:pt>
                      <c:pt idx="120">
                        <c:v>78138</c:v>
                      </c:pt>
                      <c:pt idx="121">
                        <c:v>80590</c:v>
                      </c:pt>
                      <c:pt idx="122">
                        <c:v>83662</c:v>
                      </c:pt>
                      <c:pt idx="123">
                        <c:v>86905</c:v>
                      </c:pt>
                      <c:pt idx="124">
                        <c:v>89688</c:v>
                      </c:pt>
                      <c:pt idx="125">
                        <c:v>92151</c:v>
                      </c:pt>
                      <c:pt idx="126">
                        <c:v>94556</c:v>
                      </c:pt>
                      <c:pt idx="127">
                        <c:v>97636</c:v>
                      </c:pt>
                      <c:pt idx="128">
                        <c:v>101736</c:v>
                      </c:pt>
                      <c:pt idx="129">
                        <c:v>105790</c:v>
                      </c:pt>
                      <c:pt idx="130">
                        <c:v>108602</c:v>
                      </c:pt>
                      <c:pt idx="131">
                        <c:v>109721</c:v>
                      </c:pt>
                      <c:pt idx="132">
                        <c:v>109260</c:v>
                      </c:pt>
                      <c:pt idx="133">
                        <c:v>107479</c:v>
                      </c:pt>
                      <c:pt idx="134">
                        <c:v>105591</c:v>
                      </c:pt>
                      <c:pt idx="135">
                        <c:v>105062</c:v>
                      </c:pt>
                      <c:pt idx="136">
                        <c:v>107179</c:v>
                      </c:pt>
                      <c:pt idx="137">
                        <c:v>111501</c:v>
                      </c:pt>
                      <c:pt idx="138">
                        <c:v>116057</c:v>
                      </c:pt>
                      <c:pt idx="139">
                        <c:v>118799</c:v>
                      </c:pt>
                      <c:pt idx="140">
                        <c:v>118909</c:v>
                      </c:pt>
                      <c:pt idx="141">
                        <c:v>117372</c:v>
                      </c:pt>
                      <c:pt idx="142">
                        <c:v>115306</c:v>
                      </c:pt>
                      <c:pt idx="143">
                        <c:v>114368</c:v>
                      </c:pt>
                      <c:pt idx="144">
                        <c:v>115948</c:v>
                      </c:pt>
                      <c:pt idx="145">
                        <c:v>120316</c:v>
                      </c:pt>
                      <c:pt idx="146">
                        <c:v>125964</c:v>
                      </c:pt>
                      <c:pt idx="147">
                        <c:v>130758</c:v>
                      </c:pt>
                      <c:pt idx="148">
                        <c:v>133719</c:v>
                      </c:pt>
                      <c:pt idx="149">
                        <c:v>134582</c:v>
                      </c:pt>
                      <c:pt idx="150">
                        <c:v>133976</c:v>
                      </c:pt>
                      <c:pt idx="151">
                        <c:v>132912</c:v>
                      </c:pt>
                      <c:pt idx="152">
                        <c:v>131906</c:v>
                      </c:pt>
                      <c:pt idx="153">
                        <c:v>131053</c:v>
                      </c:pt>
                      <c:pt idx="154">
                        <c:v>130953</c:v>
                      </c:pt>
                      <c:pt idx="155">
                        <c:v>131223</c:v>
                      </c:pt>
                      <c:pt idx="156">
                        <c:v>131403</c:v>
                      </c:pt>
                      <c:pt idx="157">
                        <c:v>131709</c:v>
                      </c:pt>
                      <c:pt idx="158">
                        <c:v>131761</c:v>
                      </c:pt>
                      <c:pt idx="159">
                        <c:v>131750</c:v>
                      </c:pt>
                      <c:pt idx="160">
                        <c:v>131314</c:v>
                      </c:pt>
                      <c:pt idx="161">
                        <c:v>130920</c:v>
                      </c:pt>
                      <c:pt idx="162">
                        <c:v>131374</c:v>
                      </c:pt>
                      <c:pt idx="163">
                        <c:v>133001</c:v>
                      </c:pt>
                      <c:pt idx="164">
                        <c:v>135984</c:v>
                      </c:pt>
                      <c:pt idx="165">
                        <c:v>140451</c:v>
                      </c:pt>
                      <c:pt idx="166">
                        <c:v>145458</c:v>
                      </c:pt>
                      <c:pt idx="167">
                        <c:v>150148</c:v>
                      </c:pt>
                      <c:pt idx="168">
                        <c:v>154383</c:v>
                      </c:pt>
                      <c:pt idx="169">
                        <c:v>158213</c:v>
                      </c:pt>
                      <c:pt idx="170">
                        <c:v>162176</c:v>
                      </c:pt>
                      <c:pt idx="171">
                        <c:v>166277</c:v>
                      </c:pt>
                      <c:pt idx="172">
                        <c:v>170695</c:v>
                      </c:pt>
                      <c:pt idx="173">
                        <c:v>175844</c:v>
                      </c:pt>
                      <c:pt idx="174">
                        <c:v>180964</c:v>
                      </c:pt>
                      <c:pt idx="175">
                        <c:v>185415</c:v>
                      </c:pt>
                      <c:pt idx="176">
                        <c:v>189329</c:v>
                      </c:pt>
                      <c:pt idx="177">
                        <c:v>192890</c:v>
                      </c:pt>
                      <c:pt idx="178">
                        <c:v>196750</c:v>
                      </c:pt>
                      <c:pt idx="179">
                        <c:v>200568</c:v>
                      </c:pt>
                      <c:pt idx="180">
                        <c:v>202703</c:v>
                      </c:pt>
                      <c:pt idx="181">
                        <c:v>201743</c:v>
                      </c:pt>
                      <c:pt idx="182">
                        <c:v>198105</c:v>
                      </c:pt>
                      <c:pt idx="183">
                        <c:v>192529</c:v>
                      </c:pt>
                      <c:pt idx="184">
                        <c:v>186291</c:v>
                      </c:pt>
                      <c:pt idx="185">
                        <c:v>180647</c:v>
                      </c:pt>
                      <c:pt idx="186">
                        <c:v>177014</c:v>
                      </c:pt>
                      <c:pt idx="187">
                        <c:v>175671</c:v>
                      </c:pt>
                      <c:pt idx="188">
                        <c:v>175193</c:v>
                      </c:pt>
                      <c:pt idx="189">
                        <c:v>174479</c:v>
                      </c:pt>
                      <c:pt idx="190">
                        <c:v>173417</c:v>
                      </c:pt>
                      <c:pt idx="191">
                        <c:v>173070</c:v>
                      </c:pt>
                      <c:pt idx="192">
                        <c:v>174621</c:v>
                      </c:pt>
                      <c:pt idx="193">
                        <c:v>178620</c:v>
                      </c:pt>
                      <c:pt idx="194">
                        <c:v>185018</c:v>
                      </c:pt>
                      <c:pt idx="195">
                        <c:v>192965</c:v>
                      </c:pt>
                      <c:pt idx="196">
                        <c:v>201127</c:v>
                      </c:pt>
                      <c:pt idx="197">
                        <c:v>207586</c:v>
                      </c:pt>
                      <c:pt idx="198">
                        <c:v>211933</c:v>
                      </c:pt>
                      <c:pt idx="199">
                        <c:v>213965</c:v>
                      </c:pt>
                      <c:pt idx="200">
                        <c:v>214191</c:v>
                      </c:pt>
                      <c:pt idx="201">
                        <c:v>213491</c:v>
                      </c:pt>
                      <c:pt idx="202">
                        <c:v>212085</c:v>
                      </c:pt>
                      <c:pt idx="203">
                        <c:v>210786</c:v>
                      </c:pt>
                      <c:pt idx="204">
                        <c:v>211125</c:v>
                      </c:pt>
                      <c:pt idx="205">
                        <c:v>214350</c:v>
                      </c:pt>
                      <c:pt idx="206">
                        <c:v>219895</c:v>
                      </c:pt>
                      <c:pt idx="207">
                        <c:v>227381</c:v>
                      </c:pt>
                      <c:pt idx="208">
                        <c:v>235610</c:v>
                      </c:pt>
                      <c:pt idx="209">
                        <c:v>241924</c:v>
                      </c:pt>
                      <c:pt idx="210">
                        <c:v>245269</c:v>
                      </c:pt>
                      <c:pt idx="211">
                        <c:v>246777</c:v>
                      </c:pt>
                      <c:pt idx="212">
                        <c:v>248980</c:v>
                      </c:pt>
                      <c:pt idx="213">
                        <c:v>253553</c:v>
                      </c:pt>
                      <c:pt idx="214">
                        <c:v>261492</c:v>
                      </c:pt>
                      <c:pt idx="215">
                        <c:v>271733</c:v>
                      </c:pt>
                      <c:pt idx="216">
                        <c:v>281736</c:v>
                      </c:pt>
                      <c:pt idx="217">
                        <c:v>289074</c:v>
                      </c:pt>
                      <c:pt idx="218">
                        <c:v>291554</c:v>
                      </c:pt>
                      <c:pt idx="219">
                        <c:v>289280</c:v>
                      </c:pt>
                      <c:pt idx="220">
                        <c:v>284196</c:v>
                      </c:pt>
                      <c:pt idx="221">
                        <c:v>279781</c:v>
                      </c:pt>
                      <c:pt idx="222">
                        <c:v>277993</c:v>
                      </c:pt>
                      <c:pt idx="223">
                        <c:v>278739</c:v>
                      </c:pt>
                      <c:pt idx="224">
                        <c:v>280898</c:v>
                      </c:pt>
                      <c:pt idx="225">
                        <c:v>282047</c:v>
                      </c:pt>
                      <c:pt idx="226">
                        <c:v>279024</c:v>
                      </c:pt>
                      <c:pt idx="227">
                        <c:v>269737</c:v>
                      </c:pt>
                      <c:pt idx="228">
                        <c:v>254304</c:v>
                      </c:pt>
                      <c:pt idx="229">
                        <c:v>235280</c:v>
                      </c:pt>
                      <c:pt idx="230">
                        <c:v>217443</c:v>
                      </c:pt>
                      <c:pt idx="231">
                        <c:v>204064</c:v>
                      </c:pt>
                      <c:pt idx="232">
                        <c:v>196473</c:v>
                      </c:pt>
                      <c:pt idx="233">
                        <c:v>196208</c:v>
                      </c:pt>
                      <c:pt idx="234">
                        <c:v>201857</c:v>
                      </c:pt>
                      <c:pt idx="235">
                        <c:v>210868</c:v>
                      </c:pt>
                      <c:pt idx="236">
                        <c:v>220592</c:v>
                      </c:pt>
                      <c:pt idx="237">
                        <c:v>229777</c:v>
                      </c:pt>
                      <c:pt idx="238">
                        <c:v>238975</c:v>
                      </c:pt>
                      <c:pt idx="239">
                        <c:v>249402</c:v>
                      </c:pt>
                      <c:pt idx="240">
                        <c:v>261477</c:v>
                      </c:pt>
                      <c:pt idx="241">
                        <c:v>275479</c:v>
                      </c:pt>
                      <c:pt idx="242">
                        <c:v>290503</c:v>
                      </c:pt>
                      <c:pt idx="243">
                        <c:v>306053</c:v>
                      </c:pt>
                      <c:pt idx="244">
                        <c:v>321281</c:v>
                      </c:pt>
                      <c:pt idx="245">
                        <c:v>333586</c:v>
                      </c:pt>
                      <c:pt idx="246">
                        <c:v>341978</c:v>
                      </c:pt>
                      <c:pt idx="247">
                        <c:v>347504</c:v>
                      </c:pt>
                      <c:pt idx="248">
                        <c:v>350785</c:v>
                      </c:pt>
                      <c:pt idx="249">
                        <c:v>352659</c:v>
                      </c:pt>
                      <c:pt idx="250">
                        <c:v>355266</c:v>
                      </c:pt>
                      <c:pt idx="251">
                        <c:v>360257</c:v>
                      </c:pt>
                      <c:pt idx="252">
                        <c:v>368235</c:v>
                      </c:pt>
                      <c:pt idx="253">
                        <c:v>376756</c:v>
                      </c:pt>
                      <c:pt idx="254">
                        <c:v>383608</c:v>
                      </c:pt>
                      <c:pt idx="255">
                        <c:v>386816</c:v>
                      </c:pt>
                      <c:pt idx="256">
                        <c:v>385338</c:v>
                      </c:pt>
                      <c:pt idx="257">
                        <c:v>380349</c:v>
                      </c:pt>
                      <c:pt idx="258">
                        <c:v>373886</c:v>
                      </c:pt>
                      <c:pt idx="259">
                        <c:v>367918</c:v>
                      </c:pt>
                      <c:pt idx="260">
                        <c:v>363777</c:v>
                      </c:pt>
                      <c:pt idx="261">
                        <c:v>361954</c:v>
                      </c:pt>
                      <c:pt idx="262">
                        <c:v>361530</c:v>
                      </c:pt>
                      <c:pt idx="263">
                        <c:v>361138</c:v>
                      </c:pt>
                      <c:pt idx="264">
                        <c:v>361499</c:v>
                      </c:pt>
                      <c:pt idx="265">
                        <c:v>362965</c:v>
                      </c:pt>
                      <c:pt idx="266">
                        <c:v>364756</c:v>
                      </c:pt>
                      <c:pt idx="267">
                        <c:v>365925</c:v>
                      </c:pt>
                      <c:pt idx="268">
                        <c:v>367005</c:v>
                      </c:pt>
                      <c:pt idx="269">
                        <c:v>367633</c:v>
                      </c:pt>
                      <c:pt idx="270">
                        <c:v>367590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0A0C-4DEE-8424-23CCBFB8E3B2}"/>
                  </c:ext>
                </c:extLst>
              </c15:ser>
            </c15:filteredLineSeries>
          </c:ext>
        </c:extLst>
      </c:lineChart>
      <c:dateAx>
        <c:axId val="1967589103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0739727"/>
        <c:crosses val="autoZero"/>
        <c:auto val="1"/>
        <c:lblOffset val="100"/>
        <c:baseTimeUnit val="months"/>
        <c:majorUnit val="18"/>
        <c:majorTimeUnit val="months"/>
      </c:dateAx>
      <c:valAx>
        <c:axId val="810739727"/>
        <c:scaling>
          <c:orientation val="minMax"/>
          <c:max val="11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19675891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Sheet2!$D$1</c:f>
              <c:strCache>
                <c:ptCount val="1"/>
                <c:pt idx="0">
                  <c:v>NC Unadj</c:v>
                </c:pt>
              </c:strCache>
            </c:strRef>
          </c:tx>
          <c:spPr>
            <a:ln w="76200" cap="rnd">
              <a:solidFill>
                <a:schemeClr val="bg2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Sheet2!$C$3:$C$17</c:f>
              <c:numCache>
                <c:formatCode>0</c:formatCode>
                <c:ptCount val="1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</c:numCache>
            </c:numRef>
          </c:cat>
          <c:val>
            <c:numRef>
              <c:f>Sheet2!$D$3:$D$17</c:f>
              <c:numCache>
                <c:formatCode>"$"#,##0.00</c:formatCode>
                <c:ptCount val="15"/>
                <c:pt idx="0">
                  <c:v>689.52</c:v>
                </c:pt>
                <c:pt idx="1">
                  <c:v>697.35</c:v>
                </c:pt>
                <c:pt idx="2">
                  <c:v>712.41</c:v>
                </c:pt>
                <c:pt idx="3">
                  <c:v>749.34</c:v>
                </c:pt>
                <c:pt idx="4">
                  <c:v>734.96</c:v>
                </c:pt>
                <c:pt idx="5">
                  <c:v>749.52</c:v>
                </c:pt>
                <c:pt idx="6">
                  <c:v>762.45</c:v>
                </c:pt>
                <c:pt idx="7">
                  <c:v>806.18</c:v>
                </c:pt>
                <c:pt idx="8">
                  <c:v>839.69</c:v>
                </c:pt>
                <c:pt idx="9">
                  <c:v>869.71</c:v>
                </c:pt>
                <c:pt idx="10">
                  <c:v>861.84</c:v>
                </c:pt>
                <c:pt idx="11">
                  <c:v>914.82</c:v>
                </c:pt>
                <c:pt idx="12">
                  <c:v>968.76</c:v>
                </c:pt>
                <c:pt idx="13">
                  <c:v>1027.97</c:v>
                </c:pt>
                <c:pt idx="14">
                  <c:v>1076.68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4AA-4B32-B4BB-3F1F29480BC8}"/>
            </c:ext>
          </c:extLst>
        </c:ser>
        <c:ser>
          <c:idx val="1"/>
          <c:order val="1"/>
          <c:tx>
            <c:strRef>
              <c:f>Sheet2!$E$1</c:f>
              <c:strCache>
                <c:ptCount val="1"/>
                <c:pt idx="0">
                  <c:v>NC Adj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Sheet2!$C$3:$C$17</c:f>
              <c:numCache>
                <c:formatCode>0</c:formatCode>
                <c:ptCount val="1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</c:numCache>
            </c:numRef>
          </c:cat>
          <c:val>
            <c:numRef>
              <c:f>Sheet2!$E$3:$E$17</c:f>
              <c:numCache>
                <c:formatCode>"$"#,##0.00</c:formatCode>
                <c:ptCount val="15"/>
                <c:pt idx="0">
                  <c:v>977.31077261253881</c:v>
                </c:pt>
                <c:pt idx="1">
                  <c:v>975.33180671400032</c:v>
                </c:pt>
                <c:pt idx="2">
                  <c:v>961.95815648084465</c:v>
                </c:pt>
                <c:pt idx="3">
                  <c:v>997.68200848681056</c:v>
                </c:pt>
                <c:pt idx="4">
                  <c:v>960.4276774581366</c:v>
                </c:pt>
                <c:pt idx="5">
                  <c:v>960.49193239522026</c:v>
                </c:pt>
                <c:pt idx="6">
                  <c:v>974.86129124410809</c:v>
                </c:pt>
                <c:pt idx="7">
                  <c:v>1021.9002446470444</c:v>
                </c:pt>
                <c:pt idx="8">
                  <c:v>1046.3266997211795</c:v>
                </c:pt>
                <c:pt idx="9">
                  <c:v>1053.6614164815658</c:v>
                </c:pt>
                <c:pt idx="10">
                  <c:v>1025.868863327923</c:v>
                </c:pt>
                <c:pt idx="11">
                  <c:v>1077.9998194193854</c:v>
                </c:pt>
                <c:pt idx="12">
                  <c:v>1084.9125288117632</c:v>
                </c:pt>
                <c:pt idx="13">
                  <c:v>1061.8835058446584</c:v>
                </c:pt>
                <c:pt idx="14">
                  <c:v>1076.68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4AA-4B32-B4BB-3F1F29480B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70707583"/>
        <c:axId val="672163743"/>
      </c:lineChart>
      <c:catAx>
        <c:axId val="670707583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2163743"/>
        <c:crosses val="autoZero"/>
        <c:auto val="1"/>
        <c:lblAlgn val="ctr"/>
        <c:lblOffset val="100"/>
        <c:tickLblSkip val="2"/>
        <c:noMultiLvlLbl val="0"/>
      </c:catAx>
      <c:valAx>
        <c:axId val="672163743"/>
        <c:scaling>
          <c:orientation val="minMax"/>
          <c:max val="1100"/>
          <c:min val="600"/>
        </c:scaling>
        <c:delete val="0"/>
        <c:axPos val="l"/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707583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298965346722969"/>
          <c:y val="2.8089979724402609E-4"/>
          <c:w val="0.67701034653277037"/>
          <c:h val="0.9988929966414956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'[MSA Work from Home 2021-2019 ACS.xlsx]Sheet6'!$O$2</c:f>
              <c:strCache>
                <c:ptCount val="1"/>
                <c:pt idx="0">
                  <c:v>Growth %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7"/>
            <c:invertIfNegative val="0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8BA4-404B-B6E5-55AF485774C1}"/>
              </c:ext>
            </c:extLst>
          </c:dPt>
          <c:dLbls>
            <c:dLbl>
              <c:idx val="5"/>
              <c:layout>
                <c:manualLayout>
                  <c:x val="-4.1604378257065693E-2"/>
                  <c:y val="2.518099334499486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BA4-404B-B6E5-55AF485774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'[MSA Work from Home 2021-2019 ACS.xlsx]Sheet6'!$K$3:$K$18</c:f>
              <c:strCache>
                <c:ptCount val="15"/>
                <c:pt idx="0">
                  <c:v>Durham-Chapel Hill</c:v>
                </c:pt>
                <c:pt idx="1">
                  <c:v>Charlotte-Concord-Gastonia</c:v>
                </c:pt>
                <c:pt idx="2">
                  <c:v>Raleigh-Cary</c:v>
                </c:pt>
                <c:pt idx="3">
                  <c:v>Burlington</c:v>
                </c:pt>
                <c:pt idx="4">
                  <c:v>Winston-Salem</c:v>
                </c:pt>
                <c:pt idx="5">
                  <c:v>Greensboro-High Point</c:v>
                </c:pt>
                <c:pt idx="6">
                  <c:v>Jacksonville</c:v>
                </c:pt>
                <c:pt idx="7">
                  <c:v>Rocky Mount</c:v>
                </c:pt>
                <c:pt idx="8">
                  <c:v>Goldsboro</c:v>
                </c:pt>
                <c:pt idx="9">
                  <c:v>Fayetteville</c:v>
                </c:pt>
                <c:pt idx="10">
                  <c:v>Greenville</c:v>
                </c:pt>
                <c:pt idx="11">
                  <c:v>Hickory-Lenoir-Morganton</c:v>
                </c:pt>
                <c:pt idx="12">
                  <c:v>Wilmington</c:v>
                </c:pt>
                <c:pt idx="13">
                  <c:v>New Bern</c:v>
                </c:pt>
                <c:pt idx="14">
                  <c:v>Asheville</c:v>
                </c:pt>
              </c:strCache>
              <c:extLst/>
            </c:strRef>
          </c:cat>
          <c:val>
            <c:numRef>
              <c:f>'[MSA Work from Home 2021-2019 ACS.xlsx]Sheet6'!$O$3:$O$18</c:f>
              <c:numCache>
                <c:formatCode>0%</c:formatCode>
                <c:ptCount val="15"/>
                <c:pt idx="0">
                  <c:v>2.7863447879459704</c:v>
                </c:pt>
                <c:pt idx="1">
                  <c:v>2.1463540155888876</c:v>
                </c:pt>
                <c:pt idx="2">
                  <c:v>2.1049160589434508</c:v>
                </c:pt>
                <c:pt idx="3">
                  <c:v>2.012372634643377</c:v>
                </c:pt>
                <c:pt idx="4">
                  <c:v>1.9810816826174049</c:v>
                </c:pt>
                <c:pt idx="5">
                  <c:v>1.9194386984961145</c:v>
                </c:pt>
                <c:pt idx="6">
                  <c:v>1.7457661290322581</c:v>
                </c:pt>
                <c:pt idx="7">
                  <c:v>1.588235294117647</c:v>
                </c:pt>
                <c:pt idx="8">
                  <c:v>1.5801801801801802</c:v>
                </c:pt>
                <c:pt idx="9">
                  <c:v>1.4902189402772379</c:v>
                </c:pt>
                <c:pt idx="10">
                  <c:v>1.2011041009463723</c:v>
                </c:pt>
                <c:pt idx="11">
                  <c:v>0.7711503347534997</c:v>
                </c:pt>
                <c:pt idx="12">
                  <c:v>0.61111111111111116</c:v>
                </c:pt>
                <c:pt idx="13">
                  <c:v>0.60158675405312179</c:v>
                </c:pt>
                <c:pt idx="14">
                  <c:v>0.5503255365324331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8BA4-404B-B6E5-55AF485774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390544992"/>
        <c:axId val="1390556992"/>
      </c:barChart>
      <c:catAx>
        <c:axId val="139054499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0556992"/>
        <c:crosses val="autoZero"/>
        <c:auto val="1"/>
        <c:lblAlgn val="ctr"/>
        <c:lblOffset val="100"/>
        <c:noMultiLvlLbl val="0"/>
      </c:catAx>
      <c:valAx>
        <c:axId val="139055699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390544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298965346722969"/>
          <c:y val="2.8089979724402609E-4"/>
          <c:w val="0.67701034653277037"/>
          <c:h val="0.9988929966414956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'[MSA Work from Home 2021-2019 ACS.xlsx]Sheet6'!$O$2</c:f>
              <c:strCache>
                <c:ptCount val="1"/>
                <c:pt idx="0">
                  <c:v>Growth %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C53A-4B04-BFA8-C20676F1197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53A-4B04-BFA8-C20676F1197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C53A-4B04-BFA8-C20676F1197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53A-4B04-BFA8-C20676F1197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C53A-4B04-BFA8-C20676F11970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8BA4-404B-B6E5-55AF485774C1}"/>
              </c:ext>
            </c:extLst>
          </c:dPt>
          <c:dPt>
            <c:idx val="7"/>
            <c:invertIfNegative val="0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8BA4-404B-B6E5-55AF485774C1}"/>
              </c:ext>
            </c:extLst>
          </c:dPt>
          <c:dLbls>
            <c:dLbl>
              <c:idx val="5"/>
              <c:layout>
                <c:manualLayout>
                  <c:x val="-4.1604378257065693E-2"/>
                  <c:y val="2.518099334499486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BA4-404B-B6E5-55AF485774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'[MSA Work from Home 2021-2019 ACS.xlsx]Sheet6'!$K$3:$K$18</c:f>
              <c:strCache>
                <c:ptCount val="15"/>
                <c:pt idx="0">
                  <c:v>Durham-Chapel Hill</c:v>
                </c:pt>
                <c:pt idx="1">
                  <c:v>Charlotte-Concord-Gastonia</c:v>
                </c:pt>
                <c:pt idx="2">
                  <c:v>Raleigh-Cary</c:v>
                </c:pt>
                <c:pt idx="3">
                  <c:v>Burlington</c:v>
                </c:pt>
                <c:pt idx="4">
                  <c:v>Winston-Salem</c:v>
                </c:pt>
                <c:pt idx="5">
                  <c:v>Greensboro-High Point</c:v>
                </c:pt>
                <c:pt idx="6">
                  <c:v>Jacksonville</c:v>
                </c:pt>
                <c:pt idx="7">
                  <c:v>Rocky Mount</c:v>
                </c:pt>
                <c:pt idx="8">
                  <c:v>Goldsboro</c:v>
                </c:pt>
                <c:pt idx="9">
                  <c:v>Fayetteville</c:v>
                </c:pt>
                <c:pt idx="10">
                  <c:v>Greenville</c:v>
                </c:pt>
                <c:pt idx="11">
                  <c:v>Hickory-Lenoir-Morganton</c:v>
                </c:pt>
                <c:pt idx="12">
                  <c:v>Wilmington</c:v>
                </c:pt>
                <c:pt idx="13">
                  <c:v>New Bern</c:v>
                </c:pt>
                <c:pt idx="14">
                  <c:v>Asheville</c:v>
                </c:pt>
              </c:strCache>
              <c:extLst/>
            </c:strRef>
          </c:cat>
          <c:val>
            <c:numRef>
              <c:f>'[MSA Work from Home 2021-2019 ACS.xlsx]Sheet6'!$O$3:$O$18</c:f>
              <c:numCache>
                <c:formatCode>0%</c:formatCode>
                <c:ptCount val="15"/>
                <c:pt idx="0">
                  <c:v>2.7863447879459704</c:v>
                </c:pt>
                <c:pt idx="1">
                  <c:v>2.1463540155888876</c:v>
                </c:pt>
                <c:pt idx="2">
                  <c:v>2.1049160589434508</c:v>
                </c:pt>
                <c:pt idx="3">
                  <c:v>2.012372634643377</c:v>
                </c:pt>
                <c:pt idx="4">
                  <c:v>1.9810816826174049</c:v>
                </c:pt>
                <c:pt idx="5">
                  <c:v>1.9194386984961145</c:v>
                </c:pt>
                <c:pt idx="6">
                  <c:v>1.7457661290322581</c:v>
                </c:pt>
                <c:pt idx="7">
                  <c:v>1.588235294117647</c:v>
                </c:pt>
                <c:pt idx="8">
                  <c:v>1.5801801801801802</c:v>
                </c:pt>
                <c:pt idx="9">
                  <c:v>1.4902189402772379</c:v>
                </c:pt>
                <c:pt idx="10">
                  <c:v>1.2011041009463723</c:v>
                </c:pt>
                <c:pt idx="11">
                  <c:v>0.7711503347534997</c:v>
                </c:pt>
                <c:pt idx="12">
                  <c:v>0.61111111111111116</c:v>
                </c:pt>
                <c:pt idx="13">
                  <c:v>0.60158675405312179</c:v>
                </c:pt>
                <c:pt idx="14">
                  <c:v>0.5503255365324331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8BA4-404B-B6E5-55AF485774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390544992"/>
        <c:axId val="1390556992"/>
      </c:barChart>
      <c:catAx>
        <c:axId val="139054499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0556992"/>
        <c:crosses val="autoZero"/>
        <c:auto val="1"/>
        <c:lblAlgn val="ctr"/>
        <c:lblOffset val="100"/>
        <c:noMultiLvlLbl val="0"/>
      </c:catAx>
      <c:valAx>
        <c:axId val="139055699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390544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298965346722969"/>
          <c:y val="2.8089979724402609E-4"/>
          <c:w val="0.67701034653277037"/>
          <c:h val="0.9988929966414956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'[MSA Work from Home 2021-2019 ACS.xlsx]Sheet6'!$O$2</c:f>
              <c:strCache>
                <c:ptCount val="1"/>
                <c:pt idx="0">
                  <c:v>Growth %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7"/>
            <c:invertIfNegative val="0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8BA4-404B-B6E5-55AF485774C1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559D-4809-99CA-B0E281EA8716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59D-4809-99CA-B0E281EA8716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559D-4809-99CA-B0E281EA8716}"/>
              </c:ext>
            </c:extLst>
          </c:dPt>
          <c:dLbls>
            <c:dLbl>
              <c:idx val="5"/>
              <c:layout>
                <c:manualLayout>
                  <c:x val="-4.1604378257065693E-2"/>
                  <c:y val="2.518099334499486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BA4-404B-B6E5-55AF485774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'[MSA Work from Home 2021-2019 ACS.xlsx]Sheet6'!$K$3:$K$18</c:f>
              <c:strCache>
                <c:ptCount val="15"/>
                <c:pt idx="0">
                  <c:v>Durham-Chapel Hill</c:v>
                </c:pt>
                <c:pt idx="1">
                  <c:v>Charlotte-Concord-Gastonia</c:v>
                </c:pt>
                <c:pt idx="2">
                  <c:v>Raleigh-Cary</c:v>
                </c:pt>
                <c:pt idx="3">
                  <c:v>Burlington</c:v>
                </c:pt>
                <c:pt idx="4">
                  <c:v>Winston-Salem</c:v>
                </c:pt>
                <c:pt idx="5">
                  <c:v>Greensboro-High Point</c:v>
                </c:pt>
                <c:pt idx="6">
                  <c:v>Jacksonville</c:v>
                </c:pt>
                <c:pt idx="7">
                  <c:v>Rocky Mount</c:v>
                </c:pt>
                <c:pt idx="8">
                  <c:v>Goldsboro</c:v>
                </c:pt>
                <c:pt idx="9">
                  <c:v>Fayetteville</c:v>
                </c:pt>
                <c:pt idx="10">
                  <c:v>Greenville</c:v>
                </c:pt>
                <c:pt idx="11">
                  <c:v>Hickory-Lenoir-Morganton</c:v>
                </c:pt>
                <c:pt idx="12">
                  <c:v>Wilmington</c:v>
                </c:pt>
                <c:pt idx="13">
                  <c:v>New Bern</c:v>
                </c:pt>
                <c:pt idx="14">
                  <c:v>Asheville</c:v>
                </c:pt>
              </c:strCache>
              <c:extLst/>
            </c:strRef>
          </c:cat>
          <c:val>
            <c:numRef>
              <c:f>'[MSA Work from Home 2021-2019 ACS.xlsx]Sheet6'!$O$3:$O$18</c:f>
              <c:numCache>
                <c:formatCode>0%</c:formatCode>
                <c:ptCount val="15"/>
                <c:pt idx="0">
                  <c:v>2.7863447879459704</c:v>
                </c:pt>
                <c:pt idx="1">
                  <c:v>2.1463540155888876</c:v>
                </c:pt>
                <c:pt idx="2">
                  <c:v>2.1049160589434508</c:v>
                </c:pt>
                <c:pt idx="3">
                  <c:v>2.012372634643377</c:v>
                </c:pt>
                <c:pt idx="4">
                  <c:v>1.9810816826174049</c:v>
                </c:pt>
                <c:pt idx="5">
                  <c:v>1.9194386984961145</c:v>
                </c:pt>
                <c:pt idx="6">
                  <c:v>1.7457661290322581</c:v>
                </c:pt>
                <c:pt idx="7">
                  <c:v>1.588235294117647</c:v>
                </c:pt>
                <c:pt idx="8">
                  <c:v>1.5801801801801802</c:v>
                </c:pt>
                <c:pt idx="9">
                  <c:v>1.4902189402772379</c:v>
                </c:pt>
                <c:pt idx="10">
                  <c:v>1.2011041009463723</c:v>
                </c:pt>
                <c:pt idx="11">
                  <c:v>0.7711503347534997</c:v>
                </c:pt>
                <c:pt idx="12">
                  <c:v>0.61111111111111116</c:v>
                </c:pt>
                <c:pt idx="13">
                  <c:v>0.60158675405312179</c:v>
                </c:pt>
                <c:pt idx="14">
                  <c:v>0.5503255365324331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8BA4-404B-B6E5-55AF485774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390544992"/>
        <c:axId val="1390556992"/>
      </c:barChart>
      <c:catAx>
        <c:axId val="139054499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0556992"/>
        <c:crosses val="autoZero"/>
        <c:auto val="1"/>
        <c:lblAlgn val="ctr"/>
        <c:lblOffset val="100"/>
        <c:noMultiLvlLbl val="0"/>
      </c:catAx>
      <c:valAx>
        <c:axId val="139055699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390544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298965346722969"/>
          <c:y val="2.8089979724402609E-4"/>
          <c:w val="0.67701034653277037"/>
          <c:h val="0.9988929966414956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'[MSA Work from Home 2021-2019 ACS.xlsx]Sheet6'!$O$2</c:f>
              <c:strCache>
                <c:ptCount val="1"/>
                <c:pt idx="0">
                  <c:v>Growth %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7"/>
            <c:invertIfNegative val="0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8BA4-404B-B6E5-55AF485774C1}"/>
              </c:ext>
            </c:extLst>
          </c:dPt>
          <c:dLbls>
            <c:dLbl>
              <c:idx val="5"/>
              <c:layout>
                <c:manualLayout>
                  <c:x val="-4.1604378257065693E-2"/>
                  <c:y val="2.518099334499486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BA4-404B-B6E5-55AF485774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'[MSA Work from Home 2021-2019 ACS.xlsx]Sheet6'!$K$3:$K$18</c:f>
              <c:strCache>
                <c:ptCount val="15"/>
                <c:pt idx="0">
                  <c:v>Durham-Chapel Hill</c:v>
                </c:pt>
                <c:pt idx="1">
                  <c:v>Charlotte-Concord-Gastonia</c:v>
                </c:pt>
                <c:pt idx="2">
                  <c:v>Raleigh-Cary</c:v>
                </c:pt>
                <c:pt idx="3">
                  <c:v>Burlington</c:v>
                </c:pt>
                <c:pt idx="4">
                  <c:v>Winston-Salem</c:v>
                </c:pt>
                <c:pt idx="5">
                  <c:v>Greensboro-High Point</c:v>
                </c:pt>
                <c:pt idx="6">
                  <c:v>Jacksonville</c:v>
                </c:pt>
                <c:pt idx="7">
                  <c:v>Rocky Mount</c:v>
                </c:pt>
                <c:pt idx="8">
                  <c:v>Goldsboro</c:v>
                </c:pt>
                <c:pt idx="9">
                  <c:v>Fayetteville</c:v>
                </c:pt>
                <c:pt idx="10">
                  <c:v>Greenville</c:v>
                </c:pt>
                <c:pt idx="11">
                  <c:v>Hickory-Lenoir-Morganton</c:v>
                </c:pt>
                <c:pt idx="12">
                  <c:v>Wilmington</c:v>
                </c:pt>
                <c:pt idx="13">
                  <c:v>New Bern</c:v>
                </c:pt>
                <c:pt idx="14">
                  <c:v>Asheville</c:v>
                </c:pt>
              </c:strCache>
              <c:extLst/>
            </c:strRef>
          </c:cat>
          <c:val>
            <c:numRef>
              <c:f>'[MSA Work from Home 2021-2019 ACS.xlsx]Sheet6'!$O$3:$O$18</c:f>
              <c:numCache>
                <c:formatCode>0%</c:formatCode>
                <c:ptCount val="15"/>
                <c:pt idx="0">
                  <c:v>2.7863447879459704</c:v>
                </c:pt>
                <c:pt idx="1">
                  <c:v>2.1463540155888876</c:v>
                </c:pt>
                <c:pt idx="2">
                  <c:v>2.1049160589434508</c:v>
                </c:pt>
                <c:pt idx="3">
                  <c:v>2.012372634643377</c:v>
                </c:pt>
                <c:pt idx="4">
                  <c:v>1.9810816826174049</c:v>
                </c:pt>
                <c:pt idx="5">
                  <c:v>1.9194386984961145</c:v>
                </c:pt>
                <c:pt idx="6">
                  <c:v>1.7457661290322581</c:v>
                </c:pt>
                <c:pt idx="7">
                  <c:v>1.588235294117647</c:v>
                </c:pt>
                <c:pt idx="8">
                  <c:v>1.5801801801801802</c:v>
                </c:pt>
                <c:pt idx="9">
                  <c:v>1.4902189402772379</c:v>
                </c:pt>
                <c:pt idx="10">
                  <c:v>1.2011041009463723</c:v>
                </c:pt>
                <c:pt idx="11">
                  <c:v>0.7711503347534997</c:v>
                </c:pt>
                <c:pt idx="12">
                  <c:v>0.61111111111111116</c:v>
                </c:pt>
                <c:pt idx="13">
                  <c:v>0.60158675405312179</c:v>
                </c:pt>
                <c:pt idx="14">
                  <c:v>0.5503255365324331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8BA4-404B-B6E5-55AF485774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390544992"/>
        <c:axId val="1390556992"/>
      </c:barChart>
      <c:catAx>
        <c:axId val="139054499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0556992"/>
        <c:crosses val="autoZero"/>
        <c:auto val="1"/>
        <c:lblAlgn val="ctr"/>
        <c:lblOffset val="100"/>
        <c:noMultiLvlLbl val="0"/>
      </c:catAx>
      <c:valAx>
        <c:axId val="139055699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390544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2.7943329168237103E-3"/>
          <c:w val="0.9961822148729288"/>
          <c:h val="0.8283535900467181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4A7-49E6-9866-D9E02D008B9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3ECF-4A52-8850-0DCB2FAF100A}"/>
              </c:ext>
            </c:extLst>
          </c:dPt>
          <c:dLbls>
            <c:dLbl>
              <c:idx val="0"/>
              <c:layout>
                <c:manualLayout>
                  <c:x val="1.8301603842751157E-7"/>
                  <c:y val="3.8813959821637337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800" b="1" i="0" u="none" strike="noStrike" kern="1200" baseline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7D4EF7B7-D266-4545-A6BB-3DDC1729B4DB}" type="VALUE">
                      <a:rPr lang="en-US" b="1">
                        <a:solidFill>
                          <a:schemeClr val="accent2">
                            <a:lumMod val="50000"/>
                          </a:schemeClr>
                        </a:solidFill>
                      </a:rPr>
                      <a:pPr>
                        <a:defRPr sz="1800" b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accent2">
                          <a:lumMod val="50000"/>
                        </a:schemeClr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4A7-49E6-9866-D9E02D008B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Sheet2!$B$8:$B$11</c:f>
              <c:strCache>
                <c:ptCount val="4"/>
                <c:pt idx="0">
                  <c:v>Bachelor's degree
or higher</c:v>
                </c:pt>
                <c:pt idx="1">
                  <c:v>Associate degree</c:v>
                </c:pt>
                <c:pt idx="2">
                  <c:v>Postsecondary credential or some college</c:v>
                </c:pt>
                <c:pt idx="3">
                  <c:v>High school diploma or less</c:v>
                </c:pt>
              </c:strCache>
            </c:strRef>
          </c:cat>
          <c:val>
            <c:numRef>
              <c:f>Sheet2!$C$8:$C$11</c:f>
              <c:numCache>
                <c:formatCode>0.0%</c:formatCode>
                <c:ptCount val="4"/>
                <c:pt idx="0">
                  <c:v>2.1477823332090942E-2</c:v>
                </c:pt>
                <c:pt idx="1">
                  <c:v>0.18767802510813378</c:v>
                </c:pt>
                <c:pt idx="2">
                  <c:v>0.47052114167775577</c:v>
                </c:pt>
                <c:pt idx="3">
                  <c:v>0.61306524669829521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4A7-49E6-9866-D9E02D008B9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7"/>
        <c:axId val="1970074640"/>
        <c:axId val="1970075056"/>
      </c:barChart>
      <c:catAx>
        <c:axId val="1970074640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333333"/>
                </a:solidFill>
                <a:latin typeface="Avenir Next LT Pro Demi" panose="020B0704020202020204" pitchFamily="34" charset="0"/>
                <a:ea typeface="+mn-ea"/>
                <a:cs typeface="+mn-cs"/>
              </a:defRPr>
            </a:pPr>
            <a:endParaRPr lang="en-US"/>
          </a:p>
        </c:txPr>
        <c:crossAx val="1970075056"/>
        <c:crosses val="autoZero"/>
        <c:auto val="1"/>
        <c:lblAlgn val="ctr"/>
        <c:lblOffset val="100"/>
        <c:noMultiLvlLbl val="0"/>
      </c:catAx>
      <c:valAx>
        <c:axId val="1970075056"/>
        <c:scaling>
          <c:orientation val="minMax"/>
          <c:max val="0.63000000000000012"/>
          <c:min val="0"/>
        </c:scaling>
        <c:delete val="1"/>
        <c:axPos val="r"/>
        <c:numFmt formatCode="0.0%" sourceLinked="1"/>
        <c:majorTickMark val="out"/>
        <c:minorTickMark val="none"/>
        <c:tickLblPos val="nextTo"/>
        <c:crossAx val="1970074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Century Gothic Bold" panose="020B0702020202020204" pitchFamily="34" charset="0"/>
        </a:defRPr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285024154589372E-2"/>
          <c:y val="0"/>
          <c:w val="0.97342995169082125"/>
          <c:h val="0.8198865541710960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venir Next LT Pro Demi" panose="020B07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'[CPS Geog Profile 2022.xlsx]Education'!$A$196:$A$199</c:f>
              <c:strCache>
                <c:ptCount val="4"/>
                <c:pt idx="0">
                  <c:v>Less than
High School</c:v>
                </c:pt>
                <c:pt idx="1">
                  <c:v>High School
or Equivalent</c:v>
                </c:pt>
                <c:pt idx="2">
                  <c:v>Some College or
Associate's Degree</c:v>
                </c:pt>
                <c:pt idx="3">
                  <c:v>Bachelor's
and Above</c:v>
                </c:pt>
              </c:strCache>
            </c:strRef>
          </c:cat>
          <c:val>
            <c:numRef>
              <c:f>'[CPS Geog Profile 2022.xlsx]Education'!$H$196:$H$199</c:f>
              <c:numCache>
                <c:formatCode>0.0"%"</c:formatCode>
                <c:ptCount val="4"/>
                <c:pt idx="0">
                  <c:v>4.3</c:v>
                </c:pt>
                <c:pt idx="1">
                  <c:v>3.3</c:v>
                </c:pt>
                <c:pt idx="2">
                  <c:v>2.7</c:v>
                </c:pt>
                <c:pt idx="3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DB-4394-AD98-628CC42961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170517888"/>
        <c:axId val="3656336"/>
      </c:barChart>
      <c:catAx>
        <c:axId val="170517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ea typeface="+mn-ea"/>
                <a:cs typeface="+mn-cs"/>
              </a:defRPr>
            </a:pPr>
            <a:endParaRPr lang="en-US"/>
          </a:p>
        </c:txPr>
        <c:crossAx val="3656336"/>
        <c:crosses val="autoZero"/>
        <c:auto val="1"/>
        <c:lblAlgn val="ctr"/>
        <c:lblOffset val="100"/>
        <c:noMultiLvlLbl val="0"/>
      </c:catAx>
      <c:valAx>
        <c:axId val="3656336"/>
        <c:scaling>
          <c:orientation val="minMax"/>
          <c:max val="4.5"/>
        </c:scaling>
        <c:delete val="1"/>
        <c:axPos val="l"/>
        <c:numFmt formatCode="0.0&quot;%&quot;" sourceLinked="1"/>
        <c:majorTickMark val="none"/>
        <c:minorTickMark val="none"/>
        <c:tickLblPos val="nextTo"/>
        <c:crossAx val="170517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'[CPS Geog Profile 2022.xlsx]Education'!$A$196:$A$199</c:f>
              <c:strCache>
                <c:ptCount val="4"/>
                <c:pt idx="0">
                  <c:v>Less than
High School</c:v>
                </c:pt>
                <c:pt idx="1">
                  <c:v>High School
or Equivalent</c:v>
                </c:pt>
                <c:pt idx="2">
                  <c:v>Some College or
Associate's Degree</c:v>
                </c:pt>
                <c:pt idx="3">
                  <c:v>Bachelor's
and Above</c:v>
                </c:pt>
              </c:strCache>
            </c:strRef>
          </c:cat>
          <c:val>
            <c:numRef>
              <c:f>'[CPS Geog Profile 2022.xlsx]Education'!$I$196:$I$199</c:f>
              <c:numCache>
                <c:formatCode>0.0%</c:formatCode>
                <c:ptCount val="4"/>
                <c:pt idx="0">
                  <c:v>0.16900000000000001</c:v>
                </c:pt>
                <c:pt idx="1">
                  <c:v>0.11799999999999999</c:v>
                </c:pt>
                <c:pt idx="2">
                  <c:v>8.8999999999999996E-2</c:v>
                </c:pt>
                <c:pt idx="3">
                  <c:v>4.2000000000000003E-2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DC-4E36-99BA-83B8A762A6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170517888"/>
        <c:axId val="3656336"/>
      </c:barChart>
      <c:catAx>
        <c:axId val="170517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ea typeface="+mn-ea"/>
                <a:cs typeface="+mn-cs"/>
              </a:defRPr>
            </a:pPr>
            <a:endParaRPr lang="en-US"/>
          </a:p>
        </c:txPr>
        <c:crossAx val="3656336"/>
        <c:crosses val="autoZero"/>
        <c:auto val="1"/>
        <c:lblAlgn val="ctr"/>
        <c:lblOffset val="100"/>
        <c:noMultiLvlLbl val="0"/>
      </c:catAx>
      <c:valAx>
        <c:axId val="3656336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70517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129750085587129E-2"/>
          <c:y val="6.1222887319629118E-2"/>
          <c:w val="0.93327589486096851"/>
          <c:h val="0.79228738540648269"/>
        </c:manualLayout>
      </c:layout>
      <c:lineChart>
        <c:grouping val="standard"/>
        <c:varyColors val="0"/>
        <c:ser>
          <c:idx val="0"/>
          <c:order val="0"/>
          <c:tx>
            <c:strRef>
              <c:f>'Sheet1 (2)'!$P$1</c:f>
              <c:strCache>
                <c:ptCount val="1"/>
                <c:pt idx="0">
                  <c:v>1990</c:v>
                </c:pt>
              </c:strCache>
            </c:strRef>
          </c:tx>
          <c:spPr>
            <a:ln w="5715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dLbl>
              <c:idx val="15"/>
              <c:layout>
                <c:manualLayout>
                  <c:x val="-5.2744473169342387E-2"/>
                  <c:y val="3.71424722966217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6F8-4F4A-9E89-C6F0FF3DF6AA}"/>
                </c:ext>
              </c:extLst>
            </c:dLbl>
            <c:dLbl>
              <c:idx val="25"/>
              <c:layout>
                <c:manualLayout>
                  <c:x val="0"/>
                  <c:y val="-8.929172750814283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6F8-4F4A-9E89-C6F0FF3DF6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'Sheet1 (2)'!$O$2:$O$83</c:f>
              <c:numCache>
                <c:formatCode>General</c:formatCode>
                <c:ptCount val="8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</c:numCache>
            </c:numRef>
          </c:cat>
          <c:val>
            <c:numRef>
              <c:f>'Sheet1 (2)'!$P$2:$P$83</c:f>
              <c:numCache>
                <c:formatCode>0.0%</c:formatCode>
                <c:ptCount val="82"/>
                <c:pt idx="0">
                  <c:v>0</c:v>
                </c:pt>
                <c:pt idx="1">
                  <c:v>-5.4167728778995664E-4</c:v>
                </c:pt>
                <c:pt idx="2">
                  <c:v>-1.7206219729798623E-3</c:v>
                </c:pt>
                <c:pt idx="3">
                  <c:v>-2.1667091511598266E-3</c:v>
                </c:pt>
                <c:pt idx="4">
                  <c:v>-3.5049706856997197E-3</c:v>
                </c:pt>
                <c:pt idx="5">
                  <c:v>-7.2011215906194236E-3</c:v>
                </c:pt>
                <c:pt idx="6">
                  <c:v>-6.8506245220494519E-3</c:v>
                </c:pt>
                <c:pt idx="7">
                  <c:v>-1.1948763701249044E-2</c:v>
                </c:pt>
                <c:pt idx="8">
                  <c:v>-1.0387458577619168E-2</c:v>
                </c:pt>
                <c:pt idx="9">
                  <c:v>-1.3382615345398929E-2</c:v>
                </c:pt>
                <c:pt idx="10">
                  <c:v>-1.7333673209278613E-2</c:v>
                </c:pt>
                <c:pt idx="11">
                  <c:v>-2.0934234004588326E-2</c:v>
                </c:pt>
                <c:pt idx="12">
                  <c:v>-2.3547030333928118E-2</c:v>
                </c:pt>
                <c:pt idx="13">
                  <c:v>-2.3228396635228143E-2</c:v>
                </c:pt>
                <c:pt idx="14">
                  <c:v>-2.3578893703798114E-2</c:v>
                </c:pt>
                <c:pt idx="15">
                  <c:v>-2.4949018608208005E-2</c:v>
                </c:pt>
                <c:pt idx="16">
                  <c:v>-2.1603364771858272E-2</c:v>
                </c:pt>
                <c:pt idx="17">
                  <c:v>-2.0774917155238336E-2</c:v>
                </c:pt>
                <c:pt idx="18">
                  <c:v>-1.911802192199847E-2</c:v>
                </c:pt>
                <c:pt idx="19">
                  <c:v>-1.6505225592658681E-2</c:v>
                </c:pt>
                <c:pt idx="20">
                  <c:v>-1.7429263318888607E-2</c:v>
                </c:pt>
                <c:pt idx="21">
                  <c:v>-1.7397399949018608E-2</c:v>
                </c:pt>
                <c:pt idx="22">
                  <c:v>-1.3764975783838899E-2</c:v>
                </c:pt>
                <c:pt idx="23">
                  <c:v>-1.2203670660209024E-2</c:v>
                </c:pt>
                <c:pt idx="24">
                  <c:v>-9.8457812898292123E-3</c:v>
                </c:pt>
                <c:pt idx="25">
                  <c:v>-7.3923018098394086E-3</c:v>
                </c:pt>
                <c:pt idx="26">
                  <c:v>-2.9951567677797605E-3</c:v>
                </c:pt>
                <c:pt idx="27">
                  <c:v>3.5049706856997198E-4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6F8-4F4A-9E89-C6F0FF3DF6AA}"/>
            </c:ext>
          </c:extLst>
        </c:ser>
        <c:ser>
          <c:idx val="1"/>
          <c:order val="1"/>
          <c:tx>
            <c:strRef>
              <c:f>'Sheet1 (2)'!$Q$1</c:f>
              <c:strCache>
                <c:ptCount val="1"/>
                <c:pt idx="0">
                  <c:v>2001</c:v>
                </c:pt>
              </c:strCache>
            </c:strRef>
          </c:tx>
          <c:spPr>
            <a:ln w="57150" cap="rnd">
              <a:solidFill>
                <a:schemeClr val="bg1">
                  <a:lumMod val="50000"/>
                </a:schemeClr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dLbl>
              <c:idx val="30"/>
              <c:layout>
                <c:manualLayout>
                  <c:x val="-5.5605992574629753E-2"/>
                  <c:y val="3.289695223984209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8.2241263017877334E-2"/>
                      <c:h val="8.915074056997207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C6F8-4F4A-9E89-C6F0FF3DF6AA}"/>
                </c:ext>
              </c:extLst>
            </c:dLbl>
            <c:dLbl>
              <c:idx val="46"/>
              <c:layout>
                <c:manualLayout>
                  <c:x val="5.0045393317166627E-2"/>
                  <c:y val="-0.1644847611992104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6F8-4F4A-9E89-C6F0FF3DF6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'Sheet1 (2)'!$O$2:$O$83</c:f>
              <c:numCache>
                <c:formatCode>General</c:formatCode>
                <c:ptCount val="8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</c:numCache>
            </c:numRef>
          </c:cat>
          <c:val>
            <c:numRef>
              <c:f>'Sheet1 (2)'!$Q$2:$Q$83</c:f>
              <c:numCache>
                <c:formatCode>0.0%</c:formatCode>
                <c:ptCount val="82"/>
                <c:pt idx="0">
                  <c:v>0</c:v>
                </c:pt>
                <c:pt idx="1">
                  <c:v>-6.3519487778850546E-4</c:v>
                </c:pt>
                <c:pt idx="2">
                  <c:v>-2.8964886427155852E-3</c:v>
                </c:pt>
                <c:pt idx="3">
                  <c:v>-6.5806189338889175E-3</c:v>
                </c:pt>
                <c:pt idx="4">
                  <c:v>-8.5624269525890542E-3</c:v>
                </c:pt>
                <c:pt idx="5">
                  <c:v>-1.15605467757508E-2</c:v>
                </c:pt>
                <c:pt idx="6">
                  <c:v>-1.2449819604654707E-2</c:v>
                </c:pt>
                <c:pt idx="7">
                  <c:v>-1.493978352558565E-2</c:v>
                </c:pt>
                <c:pt idx="8">
                  <c:v>-1.9259108694547486E-2</c:v>
                </c:pt>
                <c:pt idx="9">
                  <c:v>-2.1469586869251486E-2</c:v>
                </c:pt>
                <c:pt idx="10">
                  <c:v>-2.421362874129783E-2</c:v>
                </c:pt>
                <c:pt idx="11">
                  <c:v>-2.6983078408455714E-2</c:v>
                </c:pt>
                <c:pt idx="12">
                  <c:v>-2.5687280857767163E-2</c:v>
                </c:pt>
                <c:pt idx="13">
                  <c:v>-2.5687280857767163E-2</c:v>
                </c:pt>
                <c:pt idx="14">
                  <c:v>-2.5077493775090196E-2</c:v>
                </c:pt>
                <c:pt idx="15">
                  <c:v>-2.32481325270593E-2</c:v>
                </c:pt>
                <c:pt idx="16">
                  <c:v>-2.436607551196707E-2</c:v>
                </c:pt>
                <c:pt idx="17">
                  <c:v>-2.7389603130240359E-2</c:v>
                </c:pt>
                <c:pt idx="18">
                  <c:v>-2.4975862594644037E-2</c:v>
                </c:pt>
                <c:pt idx="19">
                  <c:v>-2.6220844555109507E-2</c:v>
                </c:pt>
                <c:pt idx="20">
                  <c:v>-2.8177244778698103E-2</c:v>
                </c:pt>
                <c:pt idx="21">
                  <c:v>-2.8151836983586566E-2</c:v>
                </c:pt>
                <c:pt idx="22">
                  <c:v>-2.990497484628284E-2</c:v>
                </c:pt>
                <c:pt idx="23">
                  <c:v>-3.1734336094313732E-2</c:v>
                </c:pt>
                <c:pt idx="24">
                  <c:v>-3.4503785761471617E-2</c:v>
                </c:pt>
                <c:pt idx="25">
                  <c:v>-3.6155292443721732E-2</c:v>
                </c:pt>
                <c:pt idx="26">
                  <c:v>-3.8010061486864172E-2</c:v>
                </c:pt>
                <c:pt idx="27">
                  <c:v>-3.7552721174856446E-2</c:v>
                </c:pt>
                <c:pt idx="28">
                  <c:v>-3.7552721174856446E-2</c:v>
                </c:pt>
                <c:pt idx="29">
                  <c:v>-3.8797703135321916E-2</c:v>
                </c:pt>
                <c:pt idx="30">
                  <c:v>-4.3675999796737641E-2</c:v>
                </c:pt>
                <c:pt idx="31">
                  <c:v>-4.3193251689618378E-2</c:v>
                </c:pt>
                <c:pt idx="32">
                  <c:v>-4.1948269729152901E-2</c:v>
                </c:pt>
                <c:pt idx="33">
                  <c:v>-3.834036282331419E-2</c:v>
                </c:pt>
                <c:pt idx="34">
                  <c:v>-3.9788607144671986E-2</c:v>
                </c:pt>
                <c:pt idx="35">
                  <c:v>-3.8772295340210379E-2</c:v>
                </c:pt>
                <c:pt idx="36">
                  <c:v>-3.8492809593983435E-2</c:v>
                </c:pt>
                <c:pt idx="37">
                  <c:v>-3.7857614716194928E-2</c:v>
                </c:pt>
                <c:pt idx="38">
                  <c:v>-3.610447685349865E-2</c:v>
                </c:pt>
                <c:pt idx="39">
                  <c:v>-3.348747395701001E-2</c:v>
                </c:pt>
                <c:pt idx="40">
                  <c:v>-3.0362315158290562E-2</c:v>
                </c:pt>
                <c:pt idx="41">
                  <c:v>-2.9117333197825092E-2</c:v>
                </c:pt>
                <c:pt idx="42">
                  <c:v>-2.4848823619086337E-2</c:v>
                </c:pt>
                <c:pt idx="43">
                  <c:v>-2.2485898673713096E-2</c:v>
                </c:pt>
                <c:pt idx="44">
                  <c:v>-2.0046750343005234E-2</c:v>
                </c:pt>
                <c:pt idx="45">
                  <c:v>-2.0605721835459119E-2</c:v>
                </c:pt>
                <c:pt idx="46">
                  <c:v>-1.9436963260328267E-2</c:v>
                </c:pt>
                <c:pt idx="47">
                  <c:v>-1.6642105798058845E-2</c:v>
                </c:pt>
                <c:pt idx="48">
                  <c:v>-1.4482443213577926E-2</c:v>
                </c:pt>
                <c:pt idx="49">
                  <c:v>-1.2475227399766248E-2</c:v>
                </c:pt>
                <c:pt idx="50">
                  <c:v>-1.2449819604654707E-2</c:v>
                </c:pt>
                <c:pt idx="51">
                  <c:v>-1.1357284414858478E-2</c:v>
                </c:pt>
                <c:pt idx="52">
                  <c:v>-1.1331876619746939E-2</c:v>
                </c:pt>
                <c:pt idx="53">
                  <c:v>-1.2119518268204685E-2</c:v>
                </c:pt>
                <c:pt idx="54">
                  <c:v>-8.0542710503582506E-3</c:v>
                </c:pt>
                <c:pt idx="55">
                  <c:v>-5.6151227196503889E-3</c:v>
                </c:pt>
                <c:pt idx="56">
                  <c:v>-1.8293612480308958E-3</c:v>
                </c:pt>
                <c:pt idx="57">
                  <c:v>-1.5752832969154937E-3</c:v>
                </c:pt>
                <c:pt idx="58">
                  <c:v>4.5734031200772395E-4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6F8-4F4A-9E89-C6F0FF3DF6AA}"/>
            </c:ext>
          </c:extLst>
        </c:ser>
        <c:ser>
          <c:idx val="2"/>
          <c:order val="2"/>
          <c:tx>
            <c:strRef>
              <c:f>'Sheet1 (2)'!$R$1</c:f>
              <c:strCache>
                <c:ptCount val="1"/>
                <c:pt idx="0">
                  <c:v>2008</c:v>
                </c:pt>
              </c:strCache>
            </c:strRef>
          </c:tx>
          <c:spPr>
            <a:ln w="57150" cap="rnd">
              <a:solidFill>
                <a:schemeClr val="bg1">
                  <a:lumMod val="75000"/>
                </a:schemeClr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dLbl>
              <c:idx val="24"/>
              <c:layout>
                <c:manualLayout>
                  <c:x val="-6.1166591832092672E-2"/>
                  <c:y val="4.229608145122554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6F8-4F4A-9E89-C6F0FF3DF6AA}"/>
                </c:ext>
              </c:extLst>
            </c:dLbl>
            <c:dLbl>
              <c:idx val="62"/>
              <c:layout>
                <c:manualLayout>
                  <c:x val="0.13623468180784287"/>
                  <c:y val="-0.2302786656788946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6F8-4F4A-9E89-C6F0FF3DF6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'Sheet1 (2)'!$O$2:$O$83</c:f>
              <c:numCache>
                <c:formatCode>General</c:formatCode>
                <c:ptCount val="8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</c:numCache>
            </c:numRef>
          </c:cat>
          <c:val>
            <c:numRef>
              <c:f>'Sheet1 (2)'!$R$2:$R$83</c:f>
              <c:numCache>
                <c:formatCode>0.0%</c:formatCode>
                <c:ptCount val="82"/>
                <c:pt idx="0">
                  <c:v>0</c:v>
                </c:pt>
                <c:pt idx="1">
                  <c:v>-1.3427646565160052E-3</c:v>
                </c:pt>
                <c:pt idx="2">
                  <c:v>-4.0043160292530869E-3</c:v>
                </c:pt>
                <c:pt idx="3">
                  <c:v>-5.3710586260640207E-3</c:v>
                </c:pt>
                <c:pt idx="4">
                  <c:v>-7.1933820884785993E-3</c:v>
                </c:pt>
                <c:pt idx="5">
                  <c:v>-9.6631099388562527E-3</c:v>
                </c:pt>
                <c:pt idx="6">
                  <c:v>-1.1269631938616473E-2</c:v>
                </c:pt>
                <c:pt idx="7">
                  <c:v>-1.2444551013067977E-2</c:v>
                </c:pt>
                <c:pt idx="8">
                  <c:v>-1.9350197818007432E-2</c:v>
                </c:pt>
                <c:pt idx="9">
                  <c:v>-2.5056947608200455E-2</c:v>
                </c:pt>
                <c:pt idx="10">
                  <c:v>-2.9588778323941974E-2</c:v>
                </c:pt>
                <c:pt idx="11">
                  <c:v>-4.1505814650521521E-2</c:v>
                </c:pt>
                <c:pt idx="12">
                  <c:v>-4.6900851216880472E-2</c:v>
                </c:pt>
                <c:pt idx="13">
                  <c:v>-5.517324061863086E-2</c:v>
                </c:pt>
                <c:pt idx="14">
                  <c:v>-6.1623306557966669E-2</c:v>
                </c:pt>
                <c:pt idx="15">
                  <c:v>-6.3181872677137027E-2</c:v>
                </c:pt>
                <c:pt idx="16">
                  <c:v>-6.6706629900491546E-2</c:v>
                </c:pt>
                <c:pt idx="17">
                  <c:v>-6.9895695959717064E-2</c:v>
                </c:pt>
                <c:pt idx="18">
                  <c:v>-7.1574151780362069E-2</c:v>
                </c:pt>
                <c:pt idx="19">
                  <c:v>-7.2173600287735284E-2</c:v>
                </c:pt>
                <c:pt idx="20">
                  <c:v>-7.7041122167605808E-2</c:v>
                </c:pt>
                <c:pt idx="21">
                  <c:v>-7.7280901570555088E-2</c:v>
                </c:pt>
                <c:pt idx="22">
                  <c:v>-7.8503776525596453E-2</c:v>
                </c:pt>
                <c:pt idx="23">
                  <c:v>-7.8887423570315307E-2</c:v>
                </c:pt>
                <c:pt idx="24">
                  <c:v>-8.0541901450665393E-2</c:v>
                </c:pt>
                <c:pt idx="25">
                  <c:v>-7.8096151540582665E-2</c:v>
                </c:pt>
                <c:pt idx="26">
                  <c:v>-7.5410622227550655E-2</c:v>
                </c:pt>
                <c:pt idx="27">
                  <c:v>-7.0758901810334493E-2</c:v>
                </c:pt>
                <c:pt idx="28">
                  <c:v>-7.1981776765375857E-2</c:v>
                </c:pt>
                <c:pt idx="29">
                  <c:v>-7.1837909123606283E-2</c:v>
                </c:pt>
                <c:pt idx="30">
                  <c:v>-7.2005754705670777E-2</c:v>
                </c:pt>
                <c:pt idx="31">
                  <c:v>-7.3180673780122288E-2</c:v>
                </c:pt>
                <c:pt idx="32">
                  <c:v>-6.8720776885265553E-2</c:v>
                </c:pt>
                <c:pt idx="33">
                  <c:v>-6.8385085721136551E-2</c:v>
                </c:pt>
                <c:pt idx="34">
                  <c:v>-6.8337129840546698E-2</c:v>
                </c:pt>
                <c:pt idx="35">
                  <c:v>-6.9727850377652556E-2</c:v>
                </c:pt>
                <c:pt idx="36">
                  <c:v>-6.5196019661911048E-2</c:v>
                </c:pt>
                <c:pt idx="37">
                  <c:v>-6.4284857930703751E-2</c:v>
                </c:pt>
                <c:pt idx="38">
                  <c:v>-6.3014027095072533E-2</c:v>
                </c:pt>
                <c:pt idx="39">
                  <c:v>-6.2702313871238466E-2</c:v>
                </c:pt>
                <c:pt idx="40">
                  <c:v>-6.0999880110298527E-2</c:v>
                </c:pt>
                <c:pt idx="41">
                  <c:v>-6.0448387483515165E-2</c:v>
                </c:pt>
                <c:pt idx="42">
                  <c:v>-5.9489269871718022E-2</c:v>
                </c:pt>
                <c:pt idx="43">
                  <c:v>-5.8745953722575232E-2</c:v>
                </c:pt>
                <c:pt idx="44">
                  <c:v>-5.9129600767294087E-2</c:v>
                </c:pt>
                <c:pt idx="45">
                  <c:v>-5.7666946409303442E-2</c:v>
                </c:pt>
                <c:pt idx="46">
                  <c:v>-5.6276225872197577E-2</c:v>
                </c:pt>
                <c:pt idx="47">
                  <c:v>-5.1696439275866202E-2</c:v>
                </c:pt>
                <c:pt idx="48">
                  <c:v>-5.0881189305838626E-2</c:v>
                </c:pt>
                <c:pt idx="49">
                  <c:v>-4.8243615873396477E-2</c:v>
                </c:pt>
                <c:pt idx="50">
                  <c:v>-4.730847620189426E-2</c:v>
                </c:pt>
                <c:pt idx="51">
                  <c:v>-4.5486152739479681E-2</c:v>
                </c:pt>
                <c:pt idx="52">
                  <c:v>-4.7931902649562402E-2</c:v>
                </c:pt>
                <c:pt idx="53">
                  <c:v>-4.6733005634815972E-2</c:v>
                </c:pt>
                <c:pt idx="54">
                  <c:v>-4.423929984414339E-2</c:v>
                </c:pt>
                <c:pt idx="55">
                  <c:v>-4.2129241098189663E-2</c:v>
                </c:pt>
                <c:pt idx="56">
                  <c:v>-4.0282939695480156E-2</c:v>
                </c:pt>
                <c:pt idx="57">
                  <c:v>-3.8100947128641649E-2</c:v>
                </c:pt>
                <c:pt idx="58">
                  <c:v>-3.6997961875074932E-2</c:v>
                </c:pt>
                <c:pt idx="59">
                  <c:v>-3.5727131039443714E-2</c:v>
                </c:pt>
                <c:pt idx="60">
                  <c:v>-3.3928785517324062E-2</c:v>
                </c:pt>
                <c:pt idx="61">
                  <c:v>-3.1938616472844981E-2</c:v>
                </c:pt>
                <c:pt idx="62">
                  <c:v>-3.0859609159573191E-2</c:v>
                </c:pt>
                <c:pt idx="63">
                  <c:v>-3.0835631219278264E-2</c:v>
                </c:pt>
                <c:pt idx="64">
                  <c:v>-3.1459057666946406E-2</c:v>
                </c:pt>
                <c:pt idx="65">
                  <c:v>-2.9540822443352117E-2</c:v>
                </c:pt>
                <c:pt idx="66">
                  <c:v>-2.7071094592974465E-2</c:v>
                </c:pt>
                <c:pt idx="67">
                  <c:v>-2.3426447668145306E-2</c:v>
                </c:pt>
                <c:pt idx="68">
                  <c:v>-2.1604124205730726E-2</c:v>
                </c:pt>
                <c:pt idx="69">
                  <c:v>-2.0333293370099509E-2</c:v>
                </c:pt>
                <c:pt idx="70">
                  <c:v>-1.8582903728569716E-2</c:v>
                </c:pt>
                <c:pt idx="71">
                  <c:v>-1.8295168445030572E-2</c:v>
                </c:pt>
                <c:pt idx="72">
                  <c:v>-2.1771969787795227E-2</c:v>
                </c:pt>
                <c:pt idx="73">
                  <c:v>-1.5753506773768133E-2</c:v>
                </c:pt>
                <c:pt idx="74">
                  <c:v>-1.0909962834192544E-2</c:v>
                </c:pt>
                <c:pt idx="75">
                  <c:v>-9.2075290732526079E-3</c:v>
                </c:pt>
                <c:pt idx="76">
                  <c:v>-8.9677496703033203E-3</c:v>
                </c:pt>
                <c:pt idx="77">
                  <c:v>-7.2173600287735286E-3</c:v>
                </c:pt>
                <c:pt idx="78">
                  <c:v>-5.7067497901930227E-3</c:v>
                </c:pt>
                <c:pt idx="79">
                  <c:v>-3.2609998801102985E-3</c:v>
                </c:pt>
                <c:pt idx="80">
                  <c:v>-5.5149262678335926E-4</c:v>
                </c:pt>
                <c:pt idx="81">
                  <c:v>1.8942572832993645E-3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C6F8-4F4A-9E89-C6F0FF3DF6AA}"/>
            </c:ext>
          </c:extLst>
        </c:ser>
        <c:ser>
          <c:idx val="3"/>
          <c:order val="3"/>
          <c:tx>
            <c:strRef>
              <c:f>'Sheet1 (2)'!$S$1</c:f>
              <c:strCache>
                <c:ptCount val="1"/>
                <c:pt idx="0">
                  <c:v>2020</c:v>
                </c:pt>
              </c:strCache>
            </c:strRef>
          </c:tx>
          <c:spPr>
            <a:ln w="76200" cap="rnd">
              <a:solidFill>
                <a:schemeClr val="accent2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dLbl>
              <c:idx val="2"/>
              <c:layout>
                <c:manualLayout>
                  <c:x val="-3.336359554477783E-2"/>
                  <c:y val="4.69956460569171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6F8-4F4A-9E89-C6F0FF3DF6AA}"/>
                </c:ext>
              </c:extLst>
            </c:dLbl>
            <c:dLbl>
              <c:idx val="5"/>
              <c:layout>
                <c:manualLayout>
                  <c:x val="6.1166591832092672E-2"/>
                  <c:y val="-0.4370595083293306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6F8-4F4A-9E89-C6F0FF3DF6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'Sheet1 (2)'!$O$2:$O$83</c:f>
              <c:numCache>
                <c:formatCode>General</c:formatCode>
                <c:ptCount val="8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</c:numCache>
            </c:numRef>
          </c:cat>
          <c:val>
            <c:numRef>
              <c:f>'Sheet1 (2)'!$S$2:$S$83</c:f>
              <c:numCache>
                <c:formatCode>0.0%</c:formatCode>
                <c:ptCount val="82"/>
                <c:pt idx="0">
                  <c:v>0</c:v>
                </c:pt>
                <c:pt idx="1">
                  <c:v>-5.4908234073369503E-3</c:v>
                </c:pt>
                <c:pt idx="2">
                  <c:v>-0.12239780367063706</c:v>
                </c:pt>
                <c:pt idx="3">
                  <c:v>-0.10642253399338507</c:v>
                </c:pt>
                <c:pt idx="4">
                  <c:v>-7.6741823212780211E-2</c:v>
                </c:pt>
                <c:pt idx="5">
                  <c:v>-6.7208543202403853E-2</c:v>
                </c:pt>
                <c:pt idx="6">
                  <c:v>-5.4713677338463863E-2</c:v>
                </c:pt>
                <c:pt idx="7">
                  <c:v>-4.4207613653559311E-2</c:v>
                </c:pt>
                <c:pt idx="8">
                  <c:v>-3.7225188611945785E-2</c:v>
                </c:pt>
                <c:pt idx="9">
                  <c:v>-3.4047428608486995E-2</c:v>
                </c:pt>
                <c:pt idx="10">
                  <c:v>-2.8253961391296829E-2</c:v>
                </c:pt>
                <c:pt idx="11">
                  <c:v>-2.5465314857649322E-2</c:v>
                </c:pt>
                <c:pt idx="12">
                  <c:v>-2.3195486283750188E-2</c:v>
                </c:pt>
                <c:pt idx="13">
                  <c:v>-1.8072158931235004E-2</c:v>
                </c:pt>
                <c:pt idx="14">
                  <c:v>-1.4851164097797185E-2</c:v>
                </c:pt>
                <c:pt idx="15">
                  <c:v>-1.0916794569705355E-2</c:v>
                </c:pt>
                <c:pt idx="16">
                  <c:v>-6.7446334767288525E-3</c:v>
                </c:pt>
                <c:pt idx="17">
                  <c:v>-1.2970448993709333E-4</c:v>
                </c:pt>
                <c:pt idx="18">
                  <c:v>-7.7822693962255991E-4</c:v>
                </c:pt>
                <c:pt idx="19">
                  <c:v>-4.7558312976934221E-4</c:v>
                </c:pt>
                <c:pt idx="20">
                  <c:v>8.171382866036879E-3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C6F8-4F4A-9E89-C6F0FF3DF6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27356175"/>
        <c:axId val="1627349935"/>
      </c:lineChart>
      <c:catAx>
        <c:axId val="162735617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Months to Recovery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7349935"/>
        <c:crosses val="autoZero"/>
        <c:auto val="1"/>
        <c:lblAlgn val="ctr"/>
        <c:lblOffset val="100"/>
        <c:tickLblSkip val="9"/>
        <c:noMultiLvlLbl val="0"/>
      </c:catAx>
      <c:valAx>
        <c:axId val="1627349935"/>
        <c:scaling>
          <c:orientation val="minMax"/>
          <c:max val="5.000000000000001E-3"/>
          <c:min val="-0.13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7356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% of Total Count of 2021 ENS Responses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Sheet1!$B$2:$B$13</c:f>
              <c:strCache>
                <c:ptCount val="12"/>
                <c:pt idx="0">
                  <c:v>Drugs </c:v>
                </c:pt>
                <c:pt idx="1">
                  <c:v>Transportation </c:v>
                </c:pt>
                <c:pt idx="2">
                  <c:v>Commuting Distance </c:v>
                </c:pt>
                <c:pt idx="3">
                  <c:v>Childcare </c:v>
                </c:pt>
                <c:pt idx="4">
                  <c:v>Criminal Record </c:v>
                </c:pt>
                <c:pt idx="5">
                  <c:v>Technical Skills </c:v>
                </c:pt>
                <c:pt idx="6">
                  <c:v>Education </c:v>
                </c:pt>
                <c:pt idx="7">
                  <c:v>Experience </c:v>
                </c:pt>
                <c:pt idx="8">
                  <c:v>Soft Skills </c:v>
                </c:pt>
                <c:pt idx="9">
                  <c:v>Low Pay </c:v>
                </c:pt>
                <c:pt idx="10">
                  <c:v>Employability Skills </c:v>
                </c:pt>
                <c:pt idx="11">
                  <c:v>Too Few Applicants </c:v>
                </c:pt>
              </c:strCache>
            </c:strRef>
          </c:cat>
          <c:val>
            <c:numRef>
              <c:f>Sheet1!$C$2:$C$13</c:f>
              <c:numCache>
                <c:formatCode>0.0%</c:formatCode>
                <c:ptCount val="12"/>
                <c:pt idx="0">
                  <c:v>8.7179487180000001E-2</c:v>
                </c:pt>
                <c:pt idx="1">
                  <c:v>9.9352051839999997E-2</c:v>
                </c:pt>
                <c:pt idx="2">
                  <c:v>0.11713665944</c:v>
                </c:pt>
                <c:pt idx="3">
                  <c:v>0.13015184382</c:v>
                </c:pt>
                <c:pt idx="4">
                  <c:v>0.18620689655</c:v>
                </c:pt>
                <c:pt idx="5">
                  <c:v>0.24175824175999999</c:v>
                </c:pt>
                <c:pt idx="6">
                  <c:v>0.28411633110000001</c:v>
                </c:pt>
                <c:pt idx="7">
                  <c:v>0.32450331125999998</c:v>
                </c:pt>
                <c:pt idx="8">
                  <c:v>0.34193548387</c:v>
                </c:pt>
                <c:pt idx="9">
                  <c:v>0.50955414013</c:v>
                </c:pt>
                <c:pt idx="10">
                  <c:v>0.52903225805999998</c:v>
                </c:pt>
                <c:pt idx="11">
                  <c:v>0.82105263157999997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D1-4E2E-AC0D-27F883F2E1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581505519"/>
        <c:axId val="114605087"/>
      </c:barChart>
      <c:catAx>
        <c:axId val="158150551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4605087"/>
        <c:crosses val="autoZero"/>
        <c:auto val="1"/>
        <c:lblAlgn val="ctr"/>
        <c:lblOffset val="100"/>
        <c:noMultiLvlLbl val="0"/>
      </c:catAx>
      <c:valAx>
        <c:axId val="114605087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extTo"/>
        <c:crossAx val="15815055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% of Total Count of 2021 ENS Responses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9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7EF-4E37-AF8C-13AA8AEF0CEB}"/>
              </c:ext>
            </c:extLst>
          </c:dPt>
          <c:dPt>
            <c:idx val="1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97EF-4E37-AF8C-13AA8AEF0CEB}"/>
              </c:ext>
            </c:extLst>
          </c:dPt>
          <c:dLbls>
            <c:dLbl>
              <c:idx val="9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7EF-4E37-AF8C-13AA8AEF0CEB}"/>
                </c:ext>
              </c:extLst>
            </c:dLbl>
            <c:dLbl>
              <c:idx val="11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7EF-4E37-AF8C-13AA8AEF0CEB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Sheet1!$B$2:$B$13</c:f>
              <c:strCache>
                <c:ptCount val="12"/>
                <c:pt idx="0">
                  <c:v>Drugs </c:v>
                </c:pt>
                <c:pt idx="1">
                  <c:v>Transportation </c:v>
                </c:pt>
                <c:pt idx="2">
                  <c:v>Commuting Distance </c:v>
                </c:pt>
                <c:pt idx="3">
                  <c:v>Childcare </c:v>
                </c:pt>
                <c:pt idx="4">
                  <c:v>Criminal Record </c:v>
                </c:pt>
                <c:pt idx="5">
                  <c:v>Technical Skills </c:v>
                </c:pt>
                <c:pt idx="6">
                  <c:v>Education </c:v>
                </c:pt>
                <c:pt idx="7">
                  <c:v>Experience </c:v>
                </c:pt>
                <c:pt idx="8">
                  <c:v>Soft Skills </c:v>
                </c:pt>
                <c:pt idx="9">
                  <c:v>Low Pay </c:v>
                </c:pt>
                <c:pt idx="10">
                  <c:v>Employability Skills </c:v>
                </c:pt>
                <c:pt idx="11">
                  <c:v>Too Few Applicants </c:v>
                </c:pt>
              </c:strCache>
            </c:strRef>
          </c:cat>
          <c:val>
            <c:numRef>
              <c:f>Sheet1!$C$2:$C$13</c:f>
              <c:numCache>
                <c:formatCode>0.0%</c:formatCode>
                <c:ptCount val="12"/>
                <c:pt idx="0">
                  <c:v>8.7179487180000001E-2</c:v>
                </c:pt>
                <c:pt idx="1">
                  <c:v>9.9352051839999997E-2</c:v>
                </c:pt>
                <c:pt idx="2">
                  <c:v>0.11713665944</c:v>
                </c:pt>
                <c:pt idx="3">
                  <c:v>0.13015184382</c:v>
                </c:pt>
                <c:pt idx="4">
                  <c:v>0.18620689655</c:v>
                </c:pt>
                <c:pt idx="5">
                  <c:v>0.24175824175999999</c:v>
                </c:pt>
                <c:pt idx="6">
                  <c:v>0.28411633110000001</c:v>
                </c:pt>
                <c:pt idx="7">
                  <c:v>0.32450331125999998</c:v>
                </c:pt>
                <c:pt idx="8">
                  <c:v>0.34193548387</c:v>
                </c:pt>
                <c:pt idx="9">
                  <c:v>0.50955414013</c:v>
                </c:pt>
                <c:pt idx="10">
                  <c:v>0.52903225805999998</c:v>
                </c:pt>
                <c:pt idx="11">
                  <c:v>0.82105263157999997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D1-4E2E-AC0D-27F883F2E1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581505519"/>
        <c:axId val="114605087"/>
      </c:barChart>
      <c:catAx>
        <c:axId val="158150551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4605087"/>
        <c:crosses val="autoZero"/>
        <c:auto val="1"/>
        <c:lblAlgn val="ctr"/>
        <c:lblOffset val="100"/>
        <c:noMultiLvlLbl val="0"/>
      </c:catAx>
      <c:valAx>
        <c:axId val="114605087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extTo"/>
        <c:crossAx val="15815055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% of Total Count of 2021 ENS Responses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8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DD1F-4928-A222-5183221EEB18}"/>
              </c:ext>
            </c:extLst>
          </c:dPt>
          <c:dPt>
            <c:idx val="1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DD1F-4928-A222-5183221EEB18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D1F-4928-A222-5183221EEB18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D1F-4928-A222-5183221EEB18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D1F-4928-A222-5183221EEB18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D1F-4928-A222-5183221EEB18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D1F-4928-A222-5183221EEB18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D1F-4928-A222-5183221EEB18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D1F-4928-A222-5183221EEB18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D1F-4928-A222-5183221EEB18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D1F-4928-A222-5183221EEB18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D1F-4928-A222-5183221EEB18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Sheet1!$B$2:$B$13</c:f>
              <c:strCache>
                <c:ptCount val="12"/>
                <c:pt idx="0">
                  <c:v>Drugs </c:v>
                </c:pt>
                <c:pt idx="1">
                  <c:v>Transportation </c:v>
                </c:pt>
                <c:pt idx="2">
                  <c:v>Commuting Distance </c:v>
                </c:pt>
                <c:pt idx="3">
                  <c:v>Childcare </c:v>
                </c:pt>
                <c:pt idx="4">
                  <c:v>Criminal Record </c:v>
                </c:pt>
                <c:pt idx="5">
                  <c:v>Technical Skills </c:v>
                </c:pt>
                <c:pt idx="6">
                  <c:v>Education </c:v>
                </c:pt>
                <c:pt idx="7">
                  <c:v>Experience </c:v>
                </c:pt>
                <c:pt idx="8">
                  <c:v>Soft Skills </c:v>
                </c:pt>
                <c:pt idx="9">
                  <c:v>Low Pay </c:v>
                </c:pt>
                <c:pt idx="10">
                  <c:v>Employability Skills </c:v>
                </c:pt>
                <c:pt idx="11">
                  <c:v>Too Few Applicants </c:v>
                </c:pt>
              </c:strCache>
            </c:strRef>
          </c:cat>
          <c:val>
            <c:numRef>
              <c:f>Sheet1!$C$2:$C$13</c:f>
              <c:numCache>
                <c:formatCode>0.0%</c:formatCode>
                <c:ptCount val="12"/>
                <c:pt idx="0">
                  <c:v>8.7179487180000001E-2</c:v>
                </c:pt>
                <c:pt idx="1">
                  <c:v>9.9352051839999997E-2</c:v>
                </c:pt>
                <c:pt idx="2">
                  <c:v>0.11713665944</c:v>
                </c:pt>
                <c:pt idx="3">
                  <c:v>0.13015184382</c:v>
                </c:pt>
                <c:pt idx="4">
                  <c:v>0.18620689655</c:v>
                </c:pt>
                <c:pt idx="5">
                  <c:v>0.24175824175999999</c:v>
                </c:pt>
                <c:pt idx="6">
                  <c:v>0.28411633110000001</c:v>
                </c:pt>
                <c:pt idx="7">
                  <c:v>0.32450331125999998</c:v>
                </c:pt>
                <c:pt idx="8">
                  <c:v>0.34193548387</c:v>
                </c:pt>
                <c:pt idx="9">
                  <c:v>0.50955414013</c:v>
                </c:pt>
                <c:pt idx="10">
                  <c:v>0.52903225805999998</c:v>
                </c:pt>
                <c:pt idx="11">
                  <c:v>0.82105263157999997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D1-4E2E-AC0D-27F883F2E1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581505519"/>
        <c:axId val="114605087"/>
      </c:barChart>
      <c:catAx>
        <c:axId val="158150551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4605087"/>
        <c:crosses val="autoZero"/>
        <c:auto val="1"/>
        <c:lblAlgn val="ctr"/>
        <c:lblOffset val="100"/>
        <c:noMultiLvlLbl val="0"/>
      </c:catAx>
      <c:valAx>
        <c:axId val="114605087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extTo"/>
        <c:crossAx val="15815055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% of Total Count of 2021 ENS Responses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5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8795-41D3-A836-BA21435E4FC2}"/>
              </c:ext>
            </c:extLst>
          </c:dPt>
          <c:dPt>
            <c:idx val="6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8795-41D3-A836-BA21435E4FC2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795-41D3-A836-BA21435E4FC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795-41D3-A836-BA21435E4FC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795-41D3-A836-BA21435E4FC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795-41D3-A836-BA21435E4FC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795-41D3-A836-BA21435E4FC2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795-41D3-A836-BA21435E4FC2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795-41D3-A836-BA21435E4FC2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795-41D3-A836-BA21435E4FC2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795-41D3-A836-BA21435E4FC2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795-41D3-A836-BA21435E4FC2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Sheet1!$B$2:$B$13</c:f>
              <c:strCache>
                <c:ptCount val="12"/>
                <c:pt idx="0">
                  <c:v>Drugs </c:v>
                </c:pt>
                <c:pt idx="1">
                  <c:v>Transportation </c:v>
                </c:pt>
                <c:pt idx="2">
                  <c:v>Commuting Distance </c:v>
                </c:pt>
                <c:pt idx="3">
                  <c:v>Childcare </c:v>
                </c:pt>
                <c:pt idx="4">
                  <c:v>Criminal Record </c:v>
                </c:pt>
                <c:pt idx="5">
                  <c:v>Technical Skills </c:v>
                </c:pt>
                <c:pt idx="6">
                  <c:v>Education </c:v>
                </c:pt>
                <c:pt idx="7">
                  <c:v>Experience </c:v>
                </c:pt>
                <c:pt idx="8">
                  <c:v>Soft Skills </c:v>
                </c:pt>
                <c:pt idx="9">
                  <c:v>Low Pay </c:v>
                </c:pt>
                <c:pt idx="10">
                  <c:v>Employability Skills </c:v>
                </c:pt>
                <c:pt idx="11">
                  <c:v>Too Few Applicants </c:v>
                </c:pt>
              </c:strCache>
            </c:strRef>
          </c:cat>
          <c:val>
            <c:numRef>
              <c:f>Sheet1!$C$2:$C$13</c:f>
              <c:numCache>
                <c:formatCode>0.0%</c:formatCode>
                <c:ptCount val="12"/>
                <c:pt idx="0">
                  <c:v>8.7179487180000001E-2</c:v>
                </c:pt>
                <c:pt idx="1">
                  <c:v>9.9352051839999997E-2</c:v>
                </c:pt>
                <c:pt idx="2">
                  <c:v>0.11713665944</c:v>
                </c:pt>
                <c:pt idx="3">
                  <c:v>0.13015184382</c:v>
                </c:pt>
                <c:pt idx="4">
                  <c:v>0.18620689655</c:v>
                </c:pt>
                <c:pt idx="5">
                  <c:v>0.24175824175999999</c:v>
                </c:pt>
                <c:pt idx="6">
                  <c:v>0.28411633110000001</c:v>
                </c:pt>
                <c:pt idx="7">
                  <c:v>0.32450331125999998</c:v>
                </c:pt>
                <c:pt idx="8">
                  <c:v>0.34193548387</c:v>
                </c:pt>
                <c:pt idx="9">
                  <c:v>0.50955414013</c:v>
                </c:pt>
                <c:pt idx="10">
                  <c:v>0.52903225805999998</c:v>
                </c:pt>
                <c:pt idx="11">
                  <c:v>0.82105263157999997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D1-4E2E-AC0D-27F883F2E1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581505519"/>
        <c:axId val="114605087"/>
      </c:barChart>
      <c:catAx>
        <c:axId val="158150551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4605087"/>
        <c:crosses val="autoZero"/>
        <c:auto val="1"/>
        <c:lblAlgn val="ctr"/>
        <c:lblOffset val="100"/>
        <c:noMultiLvlLbl val="0"/>
      </c:catAx>
      <c:valAx>
        <c:axId val="114605087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extTo"/>
        <c:crossAx val="15815055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Sheet2!$L$4:$L$9</c:f>
              <c:strCache>
                <c:ptCount val="6"/>
                <c:pt idx="0">
                  <c:v>Less than
High School</c:v>
                </c:pt>
                <c:pt idx="1">
                  <c:v>High School
or Equivalent</c:v>
                </c:pt>
                <c:pt idx="2">
                  <c:v>Postsecondary Nondegree or Some College</c:v>
                </c:pt>
                <c:pt idx="3">
                  <c:v>Associate's degree</c:v>
                </c:pt>
                <c:pt idx="4">
                  <c:v>Bachelor's degree</c:v>
                </c:pt>
                <c:pt idx="5">
                  <c:v>Master's or Above</c:v>
                </c:pt>
              </c:strCache>
            </c:strRef>
          </c:cat>
          <c:val>
            <c:numRef>
              <c:f>Sheet2!$N$4:$N$9</c:f>
              <c:numCache>
                <c:formatCode>0.0%</c:formatCode>
                <c:ptCount val="6"/>
                <c:pt idx="0">
                  <c:v>9.1028829630607266E-2</c:v>
                </c:pt>
                <c:pt idx="1">
                  <c:v>6.3471786957660967E-2</c:v>
                </c:pt>
                <c:pt idx="2">
                  <c:v>9.1969989186296702E-2</c:v>
                </c:pt>
                <c:pt idx="3">
                  <c:v>0.11107398568019093</c:v>
                </c:pt>
                <c:pt idx="4">
                  <c:v>0.12648990763554863</c:v>
                </c:pt>
                <c:pt idx="5">
                  <c:v>0.13612568161418692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DD-48D6-8CD8-B2ECAD860E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253260400"/>
        <c:axId val="237502560"/>
      </c:barChart>
      <c:catAx>
        <c:axId val="253260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ea typeface="+mn-ea"/>
                <a:cs typeface="+mn-cs"/>
              </a:defRPr>
            </a:pPr>
            <a:endParaRPr lang="en-US"/>
          </a:p>
        </c:txPr>
        <c:crossAx val="237502560"/>
        <c:crosses val="autoZero"/>
        <c:auto val="1"/>
        <c:lblAlgn val="ctr"/>
        <c:lblOffset val="100"/>
        <c:noMultiLvlLbl val="0"/>
      </c:catAx>
      <c:valAx>
        <c:axId val="237502560"/>
        <c:scaling>
          <c:orientation val="minMax"/>
          <c:max val="0.14000000000000001"/>
        </c:scaling>
        <c:delete val="0"/>
        <c:axPos val="l"/>
        <c:numFmt formatCode="0.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3260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Sheet2!$L$4:$L$9</c:f>
              <c:strCache>
                <c:ptCount val="6"/>
                <c:pt idx="0">
                  <c:v>Less than
High School</c:v>
                </c:pt>
                <c:pt idx="1">
                  <c:v>High School
or Equivalent</c:v>
                </c:pt>
                <c:pt idx="2">
                  <c:v>Postsecondary Nondegree or Some College</c:v>
                </c:pt>
                <c:pt idx="3">
                  <c:v>Associate's Degree</c:v>
                </c:pt>
                <c:pt idx="4">
                  <c:v>Bachelor's Degree</c:v>
                </c:pt>
                <c:pt idx="5">
                  <c:v>Master's or Above</c:v>
                </c:pt>
              </c:strCache>
            </c:strRef>
          </c:cat>
          <c:val>
            <c:numRef>
              <c:f>Sheet2!$N$4:$N$9</c:f>
              <c:numCache>
                <c:formatCode>0.0%</c:formatCode>
                <c:ptCount val="6"/>
                <c:pt idx="0">
                  <c:v>9.1028829630607266E-2</c:v>
                </c:pt>
                <c:pt idx="1">
                  <c:v>6.3471786957660967E-2</c:v>
                </c:pt>
                <c:pt idx="2">
                  <c:v>9.1969989186296702E-2</c:v>
                </c:pt>
                <c:pt idx="3">
                  <c:v>0.11107398568019093</c:v>
                </c:pt>
                <c:pt idx="4">
                  <c:v>0.12648990763554863</c:v>
                </c:pt>
                <c:pt idx="5">
                  <c:v>0.13612568161418692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DD-48D6-8CD8-B2ECAD860E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253260400"/>
        <c:axId val="237502560"/>
      </c:barChar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Sheet2!$L$4:$L$9</c:f>
              <c:strCache>
                <c:ptCount val="6"/>
                <c:pt idx="0">
                  <c:v>Less than
High School</c:v>
                </c:pt>
                <c:pt idx="1">
                  <c:v>High School
or Equivalent</c:v>
                </c:pt>
                <c:pt idx="2">
                  <c:v>Postsecondary Nondegree or Some College</c:v>
                </c:pt>
                <c:pt idx="3">
                  <c:v>Associate's Degree</c:v>
                </c:pt>
                <c:pt idx="4">
                  <c:v>Bachelor's Degree</c:v>
                </c:pt>
                <c:pt idx="5">
                  <c:v>Master's or Above</c:v>
                </c:pt>
              </c:strCache>
            </c:strRef>
          </c:cat>
          <c:val>
            <c:numRef>
              <c:f>Sheet2!$M$4:$M$9</c:f>
              <c:numCache>
                <c:formatCode>_(* #,##0_);_(* \(#,##0\);_(* "-"??_);_(@_)</c:formatCode>
                <c:ptCount val="6"/>
                <c:pt idx="0">
                  <c:v>102078</c:v>
                </c:pt>
                <c:pt idx="1">
                  <c:v>116517</c:v>
                </c:pt>
                <c:pt idx="2">
                  <c:v>41249</c:v>
                </c:pt>
                <c:pt idx="3">
                  <c:v>23270</c:v>
                </c:pt>
                <c:pt idx="4">
                  <c:v>135221</c:v>
                </c:pt>
                <c:pt idx="5">
                  <c:v>26237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DD-48D6-8CD8-B2ECAD860E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5"/>
        <c:overlap val="-27"/>
        <c:axId val="194953376"/>
        <c:axId val="1283002927"/>
      </c:barChart>
      <c:catAx>
        <c:axId val="253260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ea typeface="+mn-ea"/>
                <a:cs typeface="+mn-cs"/>
              </a:defRPr>
            </a:pPr>
            <a:endParaRPr lang="en-US"/>
          </a:p>
        </c:txPr>
        <c:crossAx val="237502560"/>
        <c:crosses val="autoZero"/>
        <c:auto val="1"/>
        <c:lblAlgn val="ctr"/>
        <c:lblOffset val="100"/>
        <c:noMultiLvlLbl val="0"/>
      </c:catAx>
      <c:valAx>
        <c:axId val="237502560"/>
        <c:scaling>
          <c:orientation val="minMax"/>
          <c:max val="0.14000000000000001"/>
        </c:scaling>
        <c:delete val="0"/>
        <c:axPos val="l"/>
        <c:numFmt formatCode="0.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3260400"/>
        <c:crosses val="autoZero"/>
        <c:crossBetween val="between"/>
      </c:valAx>
      <c:valAx>
        <c:axId val="1283002927"/>
        <c:scaling>
          <c:orientation val="minMax"/>
          <c:max val="140000"/>
        </c:scaling>
        <c:delete val="0"/>
        <c:axPos val="r"/>
        <c:numFmt formatCode="_(* #,##0_);_(* \(#,##0\);_(* &quot;-&quot;??_);_(@_)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953376"/>
        <c:crosses val="max"/>
        <c:crossBetween val="between"/>
      </c:valAx>
      <c:catAx>
        <c:axId val="1949533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8300292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220120582753244"/>
          <c:y val="4.6296296296296294E-3"/>
          <c:w val="0.53779879417246756"/>
          <c:h val="0.9953703703703703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'[Employment Projections by Industry and Occupation.xlsx]by Industry'!$H$2</c:f>
              <c:strCache>
                <c:ptCount val="1"/>
                <c:pt idx="0">
                  <c:v>Average Annual Net Growth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'[Employment Projections by Industry and Occupation.xlsx]by Industry'!$D$3:$D$10</c:f>
              <c:strCache>
                <c:ptCount val="8"/>
                <c:pt idx="0">
                  <c:v>Construction</c:v>
                </c:pt>
                <c:pt idx="1">
                  <c:v>Manufacturing</c:v>
                </c:pt>
                <c:pt idx="2">
                  <c:v>Educational Services</c:v>
                </c:pt>
                <c:pt idx="3">
                  <c:v>Admin &amp; Support Services</c:v>
                </c:pt>
                <c:pt idx="4">
                  <c:v>Transportation &amp; Warehousing</c:v>
                </c:pt>
                <c:pt idx="5">
                  <c:v>Professional, Scientific, &amp; Technical Services</c:v>
                </c:pt>
                <c:pt idx="6">
                  <c:v>Accommodation &amp; Food Services</c:v>
                </c:pt>
                <c:pt idx="7">
                  <c:v>Health Care &amp; Social Assistance</c:v>
                </c:pt>
              </c:strCache>
            </c:strRef>
          </c:cat>
          <c:val>
            <c:numRef>
              <c:f>'[Employment Projections by Industry and Occupation.xlsx]by Industry'!$H$3:$H$10</c:f>
              <c:numCache>
                <c:formatCode>#,##0</c:formatCode>
                <c:ptCount val="8"/>
                <c:pt idx="0">
                  <c:v>2333</c:v>
                </c:pt>
                <c:pt idx="1">
                  <c:v>2471.7777777777778</c:v>
                </c:pt>
                <c:pt idx="2">
                  <c:v>2764.4444444444443</c:v>
                </c:pt>
                <c:pt idx="3">
                  <c:v>3467.1111111111113</c:v>
                </c:pt>
                <c:pt idx="4">
                  <c:v>3546.4444444444443</c:v>
                </c:pt>
                <c:pt idx="5">
                  <c:v>5941.7777777777774</c:v>
                </c:pt>
                <c:pt idx="6">
                  <c:v>7413.1111111111113</c:v>
                </c:pt>
                <c:pt idx="7">
                  <c:v>8445.3333333333339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25-42D0-A112-C80FFA456E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46650192"/>
        <c:axId val="249632800"/>
      </c:barChart>
      <c:catAx>
        <c:axId val="2466501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ea typeface="+mn-ea"/>
                <a:cs typeface="+mn-cs"/>
              </a:defRPr>
            </a:pPr>
            <a:endParaRPr lang="en-US"/>
          </a:p>
        </c:txPr>
        <c:crossAx val="249632800"/>
        <c:crosses val="autoZero"/>
        <c:auto val="1"/>
        <c:lblAlgn val="ctr"/>
        <c:lblOffset val="100"/>
        <c:noMultiLvlLbl val="0"/>
      </c:catAx>
      <c:valAx>
        <c:axId val="249632800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246650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647112860892387"/>
          <c:y val="1.1037895317496516E-2"/>
          <c:w val="0.65352883608899115"/>
          <c:h val="0.999433158151428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'[CES_allGeos_PresTool.xlsx]MSA level job growth'!$G$10</c:f>
              <c:strCache>
                <c:ptCount val="1"/>
                <c:pt idx="0">
                  <c:v>% Change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651-468E-9D66-1D89A2BC1C83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651-468E-9D66-1D89A2BC1C83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651-468E-9D66-1D89A2BC1C83}"/>
              </c:ext>
            </c:extLst>
          </c:dPt>
          <c:dLbls>
            <c:dLbl>
              <c:idx val="0"/>
              <c:layout>
                <c:manualLayout>
                  <c:x val="-0.15474011268542315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entury Gothic bold" panose="020B07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651-468E-9D66-1D89A2BC1C83}"/>
                </c:ext>
              </c:extLst>
            </c:dLbl>
            <c:dLbl>
              <c:idx val="1"/>
              <c:layout>
                <c:manualLayout>
                  <c:x val="-0.1528196475326089"/>
                  <c:y val="1.956324552967077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entury Gothic bold" panose="020B07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651-468E-9D66-1D89A2BC1C83}"/>
                </c:ext>
              </c:extLst>
            </c:dLbl>
            <c:dLbl>
              <c:idx val="2"/>
              <c:layout>
                <c:manualLayout>
                  <c:x val="-8.2117302422328583E-4"/>
                  <c:y val="-2.413272772221532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2"/>
                      </a:solidFill>
                      <a:latin typeface="Century Gothic bold" panose="020B07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651-468E-9D66-1D89A2BC1C83}"/>
                </c:ext>
              </c:extLst>
            </c:dLbl>
            <c:dLbl>
              <c:idx val="3"/>
              <c:layout>
                <c:manualLayout>
                  <c:x val="-5.1360438195800842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2"/>
                      </a:solidFill>
                      <a:latin typeface="Century Gothic bold" panose="020B07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651-468E-9D66-1D89A2BC1C83}"/>
                </c:ext>
              </c:extLst>
            </c:dLbl>
            <c:dLbl>
              <c:idx val="4"/>
              <c:layout>
                <c:manualLayout>
                  <c:x val="-7.1190996490758579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651-468E-9D66-1D89A2BC1C83}"/>
                </c:ext>
              </c:extLst>
            </c:dLbl>
            <c:dLbl>
              <c:idx val="11"/>
              <c:layout>
                <c:manualLayout>
                  <c:x val="-7.3198759726026533E-2"/>
                  <c:y val="1.107868535957795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9883282460205642E-2"/>
                      <c:h val="5.233570963864817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10E2-4AB1-BF34-4B2D3C1B70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Century Gothic bold" panose="020B07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'[CES_allGeos_PresTool.xlsx]MSA level job growth'!$F$11:$F$25</c:f>
              <c:strCache>
                <c:ptCount val="15"/>
                <c:pt idx="0">
                  <c:v>Goldsboro</c:v>
                </c:pt>
                <c:pt idx="1">
                  <c:v>Rocky Mount</c:v>
                </c:pt>
                <c:pt idx="2">
                  <c:v>Fayetteville</c:v>
                </c:pt>
                <c:pt idx="3">
                  <c:v>Greensboro-High Point</c:v>
                </c:pt>
                <c:pt idx="4">
                  <c:v>Greenville</c:v>
                </c:pt>
                <c:pt idx="5">
                  <c:v>Hickory-Lenoir-Morganton</c:v>
                </c:pt>
                <c:pt idx="6">
                  <c:v>Burlington</c:v>
                </c:pt>
                <c:pt idx="7">
                  <c:v>Winston-Salem</c:v>
                </c:pt>
                <c:pt idx="8">
                  <c:v>New Bern</c:v>
                </c:pt>
                <c:pt idx="9">
                  <c:v>Asheville</c:v>
                </c:pt>
                <c:pt idx="10">
                  <c:v>Wilmington</c:v>
                </c:pt>
                <c:pt idx="11">
                  <c:v>Durham-Chapel Hill</c:v>
                </c:pt>
                <c:pt idx="12">
                  <c:v>Charlotte-Concord-Gastonia</c:v>
                </c:pt>
                <c:pt idx="13">
                  <c:v>Jacksonville</c:v>
                </c:pt>
                <c:pt idx="14">
                  <c:v>Raleigh</c:v>
                </c:pt>
              </c:strCache>
            </c:strRef>
          </c:cat>
          <c:val>
            <c:numRef>
              <c:f>'[CES_allGeos_PresTool.xlsx]MSA level job growth'!$G$11:$G$25</c:f>
              <c:numCache>
                <c:formatCode>0.0%</c:formatCode>
                <c:ptCount val="15"/>
                <c:pt idx="0">
                  <c:v>-1.4388489208633094E-2</c:v>
                </c:pt>
                <c:pt idx="1">
                  <c:v>-1.2477718360071301E-2</c:v>
                </c:pt>
                <c:pt idx="2">
                  <c:v>3.0211480362537764E-3</c:v>
                </c:pt>
                <c:pt idx="3">
                  <c:v>6.034009873834339E-3</c:v>
                </c:pt>
                <c:pt idx="4">
                  <c:v>1.6069221260815822E-2</c:v>
                </c:pt>
                <c:pt idx="5">
                  <c:v>2.8259473346178548E-2</c:v>
                </c:pt>
                <c:pt idx="6">
                  <c:v>2.9411764705882353E-2</c:v>
                </c:pt>
                <c:pt idx="7">
                  <c:v>3.1352533722201967E-2</c:v>
                </c:pt>
                <c:pt idx="8">
                  <c:v>3.2967032967032968E-2</c:v>
                </c:pt>
                <c:pt idx="9">
                  <c:v>3.6554832248372561E-2</c:v>
                </c:pt>
                <c:pt idx="10">
                  <c:v>6.1435973353071799E-2</c:v>
                </c:pt>
                <c:pt idx="11">
                  <c:v>7.8191814294441053E-2</c:v>
                </c:pt>
                <c:pt idx="12">
                  <c:v>8.0470662560214803E-2</c:v>
                </c:pt>
                <c:pt idx="13">
                  <c:v>9.270216962524655E-2</c:v>
                </c:pt>
                <c:pt idx="14">
                  <c:v>0.10679021722618867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651-468E-9D66-1D89A2BC1C8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1273888872"/>
        <c:axId val="1273889856"/>
      </c:barChart>
      <c:catAx>
        <c:axId val="12738888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pPr>
            <a:endParaRPr lang="en-US"/>
          </a:p>
        </c:txPr>
        <c:crossAx val="1273889856"/>
        <c:crosses val="autoZero"/>
        <c:auto val="1"/>
        <c:lblAlgn val="ctr"/>
        <c:lblOffset val="100"/>
        <c:noMultiLvlLbl val="0"/>
      </c:catAx>
      <c:valAx>
        <c:axId val="1273889856"/>
        <c:scaling>
          <c:orientation val="minMax"/>
          <c:max val="0.11000000000000001"/>
          <c:min val="-1.5000000000000003E-2"/>
        </c:scaling>
        <c:delete val="1"/>
        <c:axPos val="b"/>
        <c:numFmt formatCode="0.0%" sourceLinked="1"/>
        <c:majorTickMark val="out"/>
        <c:minorTickMark val="none"/>
        <c:tickLblPos val="nextTo"/>
        <c:crossAx val="1273888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Century Gothic bold" panose="020B0702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647112860892387"/>
          <c:y val="1.1037895317496516E-2"/>
          <c:w val="0.65352883608899115"/>
          <c:h val="0.999433158151428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'[CES_allGeos_PresTool.xlsx]MSA level job growth'!$G$10</c:f>
              <c:strCache>
                <c:ptCount val="1"/>
                <c:pt idx="0">
                  <c:v>% Change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651-468E-9D66-1D89A2BC1C83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651-468E-9D66-1D89A2BC1C83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651-468E-9D66-1D89A2BC1C83}"/>
              </c:ext>
            </c:extLst>
          </c:dPt>
          <c:dPt>
            <c:idx val="11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10E2-4AB1-BF34-4B2D3C1B702B}"/>
              </c:ext>
            </c:extLst>
          </c:dPt>
          <c:dPt>
            <c:idx val="12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6D2-4C8D-820B-C5EE273ED44B}"/>
              </c:ext>
            </c:extLst>
          </c:dPt>
          <c:dPt>
            <c:idx val="14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46D2-4C8D-820B-C5EE273ED44B}"/>
              </c:ext>
            </c:extLst>
          </c:dPt>
          <c:dLbls>
            <c:dLbl>
              <c:idx val="0"/>
              <c:layout>
                <c:manualLayout>
                  <c:x val="-0.15474011268542315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entury Gothic bold" panose="020B07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651-468E-9D66-1D89A2BC1C83}"/>
                </c:ext>
              </c:extLst>
            </c:dLbl>
            <c:dLbl>
              <c:idx val="1"/>
              <c:layout>
                <c:manualLayout>
                  <c:x val="-0.1528196475326089"/>
                  <c:y val="1.956324552967077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entury Gothic bold" panose="020B07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651-468E-9D66-1D89A2BC1C83}"/>
                </c:ext>
              </c:extLst>
            </c:dLbl>
            <c:dLbl>
              <c:idx val="2"/>
              <c:layout>
                <c:manualLayout>
                  <c:x val="-8.2117302422328583E-4"/>
                  <c:y val="-2.413272772221532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2"/>
                      </a:solidFill>
                      <a:latin typeface="Century Gothic bold" panose="020B07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651-468E-9D66-1D89A2BC1C83}"/>
                </c:ext>
              </c:extLst>
            </c:dLbl>
            <c:dLbl>
              <c:idx val="3"/>
              <c:layout>
                <c:manualLayout>
                  <c:x val="-5.1360438195800842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2"/>
                      </a:solidFill>
                      <a:latin typeface="Century Gothic bold" panose="020B07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651-468E-9D66-1D89A2BC1C83}"/>
                </c:ext>
              </c:extLst>
            </c:dLbl>
            <c:dLbl>
              <c:idx val="4"/>
              <c:layout>
                <c:manualLayout>
                  <c:x val="-7.1190996490758579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651-468E-9D66-1D89A2BC1C83}"/>
                </c:ext>
              </c:extLst>
            </c:dLbl>
            <c:dLbl>
              <c:idx val="11"/>
              <c:layout>
                <c:manualLayout>
                  <c:x val="-7.3198759726026533E-2"/>
                  <c:y val="1.107868535957795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9883282460205642E-2"/>
                      <c:h val="5.233570963864817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10E2-4AB1-BF34-4B2D3C1B70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Century Gothic bold" panose="020B07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'[CES_allGeos_PresTool.xlsx]MSA level job growth'!$F$11:$F$25</c:f>
              <c:strCache>
                <c:ptCount val="15"/>
                <c:pt idx="0">
                  <c:v>Goldsboro</c:v>
                </c:pt>
                <c:pt idx="1">
                  <c:v>Rocky Mount</c:v>
                </c:pt>
                <c:pt idx="2">
                  <c:v>Fayetteville</c:v>
                </c:pt>
                <c:pt idx="3">
                  <c:v>Greensboro-High Point</c:v>
                </c:pt>
                <c:pt idx="4">
                  <c:v>Greenville</c:v>
                </c:pt>
                <c:pt idx="5">
                  <c:v>Hickory-Lenoir-Morganton</c:v>
                </c:pt>
                <c:pt idx="6">
                  <c:v>Burlington</c:v>
                </c:pt>
                <c:pt idx="7">
                  <c:v>Winston-Salem</c:v>
                </c:pt>
                <c:pt idx="8">
                  <c:v>New Bern</c:v>
                </c:pt>
                <c:pt idx="9">
                  <c:v>Asheville</c:v>
                </c:pt>
                <c:pt idx="10">
                  <c:v>Wilmington</c:v>
                </c:pt>
                <c:pt idx="11">
                  <c:v>Durham-Chapel Hill</c:v>
                </c:pt>
                <c:pt idx="12">
                  <c:v>Charlotte-Concord-Gastonia</c:v>
                </c:pt>
                <c:pt idx="13">
                  <c:v>Jacksonville</c:v>
                </c:pt>
                <c:pt idx="14">
                  <c:v>Raleigh</c:v>
                </c:pt>
              </c:strCache>
            </c:strRef>
          </c:cat>
          <c:val>
            <c:numRef>
              <c:f>'[CES_allGeos_PresTool.xlsx]MSA level job growth'!$G$11:$G$25</c:f>
              <c:numCache>
                <c:formatCode>0.0%</c:formatCode>
                <c:ptCount val="15"/>
                <c:pt idx="0">
                  <c:v>-1.4388489208633094E-2</c:v>
                </c:pt>
                <c:pt idx="1">
                  <c:v>-1.2477718360071301E-2</c:v>
                </c:pt>
                <c:pt idx="2">
                  <c:v>3.0211480362537764E-3</c:v>
                </c:pt>
                <c:pt idx="3">
                  <c:v>6.034009873834339E-3</c:v>
                </c:pt>
                <c:pt idx="4">
                  <c:v>1.6069221260815822E-2</c:v>
                </c:pt>
                <c:pt idx="5">
                  <c:v>2.8259473346178548E-2</c:v>
                </c:pt>
                <c:pt idx="6">
                  <c:v>2.9411764705882353E-2</c:v>
                </c:pt>
                <c:pt idx="7">
                  <c:v>3.1352533722201967E-2</c:v>
                </c:pt>
                <c:pt idx="8">
                  <c:v>3.2967032967032968E-2</c:v>
                </c:pt>
                <c:pt idx="9">
                  <c:v>3.6554832248372561E-2</c:v>
                </c:pt>
                <c:pt idx="10">
                  <c:v>6.1435973353071799E-2</c:v>
                </c:pt>
                <c:pt idx="11">
                  <c:v>7.8191814294441053E-2</c:v>
                </c:pt>
                <c:pt idx="12">
                  <c:v>8.0470662560214803E-2</c:v>
                </c:pt>
                <c:pt idx="13">
                  <c:v>9.270216962524655E-2</c:v>
                </c:pt>
                <c:pt idx="14">
                  <c:v>0.10679021722618867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651-468E-9D66-1D89A2BC1C8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1273888872"/>
        <c:axId val="1273889856"/>
      </c:barChart>
      <c:catAx>
        <c:axId val="12738888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pPr>
            <a:endParaRPr lang="en-US"/>
          </a:p>
        </c:txPr>
        <c:crossAx val="1273889856"/>
        <c:crosses val="autoZero"/>
        <c:auto val="1"/>
        <c:lblAlgn val="ctr"/>
        <c:lblOffset val="100"/>
        <c:noMultiLvlLbl val="0"/>
      </c:catAx>
      <c:valAx>
        <c:axId val="1273889856"/>
        <c:scaling>
          <c:orientation val="minMax"/>
          <c:max val="0.11000000000000001"/>
          <c:min val="-1.5000000000000003E-2"/>
        </c:scaling>
        <c:delete val="1"/>
        <c:axPos val="b"/>
        <c:numFmt formatCode="0.0%" sourceLinked="1"/>
        <c:majorTickMark val="out"/>
        <c:minorTickMark val="none"/>
        <c:tickLblPos val="nextTo"/>
        <c:crossAx val="1273888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Century Gothic bold" panose="020B0702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185461776702116"/>
          <c:y val="2.0090447943597076E-2"/>
          <c:w val="0.49155596067891466"/>
          <c:h val="0.9514427110886495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'[CES_allGeos_PresTool.xlsx]Employment by Industry (3)'!$W$1</c:f>
              <c:strCache>
                <c:ptCount val="1"/>
                <c:pt idx="0">
                  <c:v>Growth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B95-4BD0-90B6-31C61106235D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B95-4BD0-90B6-31C61106235D}"/>
              </c:ext>
            </c:extLst>
          </c:dPt>
          <c:dLbls>
            <c:dLbl>
              <c:idx val="0"/>
              <c:layout>
                <c:manualLayout>
                  <c:x val="-0.12583435577406843"/>
                  <c:y val="-2.207149495970636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B95-4BD0-90B6-31C61106235D}"/>
                </c:ext>
              </c:extLst>
            </c:dLbl>
            <c:dLbl>
              <c:idx val="1"/>
              <c:layout>
                <c:manualLayout>
                  <c:x val="-9.5377895356710859E-2"/>
                  <c:y val="-1.6185575993295107E-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95-4BD0-90B6-31C61106235D}"/>
                </c:ext>
              </c:extLst>
            </c:dLbl>
            <c:dLbl>
              <c:idx val="2"/>
              <c:layout>
                <c:manualLayout>
                  <c:x val="-1.4894639216076931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B95-4BD0-90B6-31C61106235D}"/>
                </c:ext>
              </c:extLst>
            </c:dLbl>
            <c:dLbl>
              <c:idx val="3"/>
              <c:layout>
                <c:manualLayout>
                  <c:x val="-4.9552542945664494E-3"/>
                  <c:y val="-2.20714949597047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95-4BD0-90B6-31C61106235D}"/>
                </c:ext>
              </c:extLst>
            </c:dLbl>
            <c:dLbl>
              <c:idx val="11"/>
              <c:layout>
                <c:manualLayout>
                  <c:x val="-7.5339738246765278E-2"/>
                  <c:y val="4.4142989919409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B95-4BD0-90B6-31C6110623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'[CES_allGeos_PresTool.xlsx]Employment by Industry (3)'!$T$2:$T$18</c:f>
              <c:strCache>
                <c:ptCount val="17"/>
                <c:pt idx="0">
                  <c:v>Management of companies</c:v>
                </c:pt>
                <c:pt idx="1">
                  <c:v>Government</c:v>
                </c:pt>
                <c:pt idx="2">
                  <c:v>Manufacturing</c:v>
                </c:pt>
                <c:pt idx="3">
                  <c:v>Accommodation &amp; food services</c:v>
                </c:pt>
                <c:pt idx="4">
                  <c:v>Other services</c:v>
                </c:pt>
                <c:pt idx="5">
                  <c:v>Retail trade</c:v>
                </c:pt>
                <c:pt idx="6">
                  <c:v>Construction</c:v>
                </c:pt>
                <c:pt idx="7">
                  <c:v>Arts, entertainment, &amp; recreation</c:v>
                </c:pt>
                <c:pt idx="8">
                  <c:v>Real estate &amp; rental &amp; leasing</c:v>
                </c:pt>
                <c:pt idx="9">
                  <c:v>Health care &amp; social assistance</c:v>
                </c:pt>
                <c:pt idx="10">
                  <c:v>Information</c:v>
                </c:pt>
                <c:pt idx="11">
                  <c:v>Educational services</c:v>
                </c:pt>
                <c:pt idx="12">
                  <c:v>Wholesale trade</c:v>
                </c:pt>
                <c:pt idx="13">
                  <c:v>Administrative &amp; waste services</c:v>
                </c:pt>
                <c:pt idx="14">
                  <c:v>Finance &amp; insurance</c:v>
                </c:pt>
                <c:pt idx="15">
                  <c:v>Transportation &amp; warehousing</c:v>
                </c:pt>
                <c:pt idx="16">
                  <c:v>Professional &amp; technical services</c:v>
                </c:pt>
              </c:strCache>
            </c:strRef>
          </c:cat>
          <c:val>
            <c:numRef>
              <c:f>'[CES_allGeos_PresTool.xlsx]Employment by Industry (3)'!$W$2:$W$18</c:f>
              <c:numCache>
                <c:formatCode>0.0%</c:formatCode>
                <c:ptCount val="17"/>
                <c:pt idx="0">
                  <c:v>-2.2274325908558032E-2</c:v>
                </c:pt>
                <c:pt idx="1">
                  <c:v>-1.471571906354515E-3</c:v>
                </c:pt>
                <c:pt idx="2">
                  <c:v>1.0326659641728134E-2</c:v>
                </c:pt>
                <c:pt idx="3">
                  <c:v>1.520572450805009E-2</c:v>
                </c:pt>
                <c:pt idx="4">
                  <c:v>4.0524433849821219E-2</c:v>
                </c:pt>
                <c:pt idx="5">
                  <c:v>4.7856430707876374E-2</c:v>
                </c:pt>
                <c:pt idx="6">
                  <c:v>6.1754684838160136E-2</c:v>
                </c:pt>
                <c:pt idx="7">
                  <c:v>6.7371202113606338E-2</c:v>
                </c:pt>
                <c:pt idx="8">
                  <c:v>7.9617834394904455E-2</c:v>
                </c:pt>
                <c:pt idx="9">
                  <c:v>8.4477892756349954E-2</c:v>
                </c:pt>
                <c:pt idx="10">
                  <c:v>8.6387434554973816E-2</c:v>
                </c:pt>
                <c:pt idx="11">
                  <c:v>8.932238193018481E-2</c:v>
                </c:pt>
                <c:pt idx="12">
                  <c:v>9.3617021276595741E-2</c:v>
                </c:pt>
                <c:pt idx="13">
                  <c:v>0.12199197860962567</c:v>
                </c:pt>
                <c:pt idx="14">
                  <c:v>0.18647540983606559</c:v>
                </c:pt>
                <c:pt idx="15">
                  <c:v>0.19711538461538461</c:v>
                </c:pt>
                <c:pt idx="16">
                  <c:v>0.26124117428465254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95-4BD0-90B6-31C6110623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2006783359"/>
        <c:axId val="2013704207"/>
      </c:barChart>
      <c:catAx>
        <c:axId val="20067833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pPr>
            <a:endParaRPr lang="en-US"/>
          </a:p>
        </c:txPr>
        <c:crossAx val="2013704207"/>
        <c:crosses val="autoZero"/>
        <c:auto val="1"/>
        <c:lblAlgn val="ctr"/>
        <c:lblOffset val="100"/>
        <c:noMultiLvlLbl val="0"/>
      </c:catAx>
      <c:valAx>
        <c:axId val="2013704207"/>
        <c:scaling>
          <c:orientation val="minMax"/>
          <c:max val="0.26500000000000001"/>
          <c:min val="-2.5000000000000005E-2"/>
        </c:scaling>
        <c:delete val="1"/>
        <c:axPos val="b"/>
        <c:numFmt formatCode="0.0%" sourceLinked="1"/>
        <c:majorTickMark val="none"/>
        <c:minorTickMark val="none"/>
        <c:tickLblPos val="nextTo"/>
        <c:crossAx val="20067833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185461776702116"/>
          <c:y val="2.0090447943597076E-2"/>
          <c:w val="0.49155596067891466"/>
          <c:h val="0.9514427110886495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'[CES_allGeos_PresTool.xlsx]Employment by Industry (3)'!$W$1</c:f>
              <c:strCache>
                <c:ptCount val="1"/>
                <c:pt idx="0">
                  <c:v>Growth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B95-4BD0-90B6-31C61106235D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B95-4BD0-90B6-31C61106235D}"/>
              </c:ext>
            </c:extLst>
          </c:dPt>
          <c:dPt>
            <c:idx val="10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4F4A-481A-8443-AC10CEB44F7F}"/>
              </c:ext>
            </c:extLst>
          </c:dPt>
          <c:dPt>
            <c:idx val="14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F4A-481A-8443-AC10CEB44F7F}"/>
              </c:ext>
            </c:extLst>
          </c:dPt>
          <c:dPt>
            <c:idx val="16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F4A-481A-8443-AC10CEB44F7F}"/>
              </c:ext>
            </c:extLst>
          </c:dPt>
          <c:dLbls>
            <c:dLbl>
              <c:idx val="0"/>
              <c:layout>
                <c:manualLayout>
                  <c:x val="-0.12583435577406843"/>
                  <c:y val="-2.207149495970636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B95-4BD0-90B6-31C61106235D}"/>
                </c:ext>
              </c:extLst>
            </c:dLbl>
            <c:dLbl>
              <c:idx val="1"/>
              <c:layout>
                <c:manualLayout>
                  <c:x val="-9.5377895356710859E-2"/>
                  <c:y val="-1.6185575993295107E-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95-4BD0-90B6-31C61106235D}"/>
                </c:ext>
              </c:extLst>
            </c:dLbl>
            <c:dLbl>
              <c:idx val="2"/>
              <c:layout>
                <c:manualLayout>
                  <c:x val="-1.4894639216076931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B95-4BD0-90B6-31C61106235D}"/>
                </c:ext>
              </c:extLst>
            </c:dLbl>
            <c:dLbl>
              <c:idx val="3"/>
              <c:layout>
                <c:manualLayout>
                  <c:x val="-4.9552542945664494E-3"/>
                  <c:y val="-2.20714949597047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95-4BD0-90B6-31C61106235D}"/>
                </c:ext>
              </c:extLst>
            </c:dLbl>
            <c:dLbl>
              <c:idx val="11"/>
              <c:layout>
                <c:manualLayout>
                  <c:x val="-7.5339738246765278E-2"/>
                  <c:y val="4.4142989919409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B95-4BD0-90B6-31C6110623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'[CES_allGeos_PresTool.xlsx]Employment by Industry (3)'!$T$2:$T$18</c:f>
              <c:strCache>
                <c:ptCount val="17"/>
                <c:pt idx="0">
                  <c:v>Management of companies</c:v>
                </c:pt>
                <c:pt idx="1">
                  <c:v>Government</c:v>
                </c:pt>
                <c:pt idx="2">
                  <c:v>Manufacturing</c:v>
                </c:pt>
                <c:pt idx="3">
                  <c:v>Accommodation &amp; food services</c:v>
                </c:pt>
                <c:pt idx="4">
                  <c:v>Other services</c:v>
                </c:pt>
                <c:pt idx="5">
                  <c:v>Retail trade</c:v>
                </c:pt>
                <c:pt idx="6">
                  <c:v>Construction</c:v>
                </c:pt>
                <c:pt idx="7">
                  <c:v>Arts, entertainment, &amp; recreation</c:v>
                </c:pt>
                <c:pt idx="8">
                  <c:v>Real estate &amp; rental &amp; leasing</c:v>
                </c:pt>
                <c:pt idx="9">
                  <c:v>Health care &amp; social assistance</c:v>
                </c:pt>
                <c:pt idx="10">
                  <c:v>Information</c:v>
                </c:pt>
                <c:pt idx="11">
                  <c:v>Educational services</c:v>
                </c:pt>
                <c:pt idx="12">
                  <c:v>Wholesale trade</c:v>
                </c:pt>
                <c:pt idx="13">
                  <c:v>Administrative &amp; waste services</c:v>
                </c:pt>
                <c:pt idx="14">
                  <c:v>Finance &amp; insurance</c:v>
                </c:pt>
                <c:pt idx="15">
                  <c:v>Transportation &amp; warehousing</c:v>
                </c:pt>
                <c:pt idx="16">
                  <c:v>Professional &amp; technical services</c:v>
                </c:pt>
              </c:strCache>
            </c:strRef>
          </c:cat>
          <c:val>
            <c:numRef>
              <c:f>'[CES_allGeos_PresTool.xlsx]Employment by Industry (3)'!$W$2:$W$18</c:f>
              <c:numCache>
                <c:formatCode>0.0%</c:formatCode>
                <c:ptCount val="17"/>
                <c:pt idx="0">
                  <c:v>-2.2274325908558032E-2</c:v>
                </c:pt>
                <c:pt idx="1">
                  <c:v>-1.471571906354515E-3</c:v>
                </c:pt>
                <c:pt idx="2">
                  <c:v>1.0326659641728134E-2</c:v>
                </c:pt>
                <c:pt idx="3">
                  <c:v>1.520572450805009E-2</c:v>
                </c:pt>
                <c:pt idx="4">
                  <c:v>4.0524433849821219E-2</c:v>
                </c:pt>
                <c:pt idx="5">
                  <c:v>4.7856430707876374E-2</c:v>
                </c:pt>
                <c:pt idx="6">
                  <c:v>6.1754684838160136E-2</c:v>
                </c:pt>
                <c:pt idx="7">
                  <c:v>6.7371202113606338E-2</c:v>
                </c:pt>
                <c:pt idx="8">
                  <c:v>7.9617834394904455E-2</c:v>
                </c:pt>
                <c:pt idx="9">
                  <c:v>8.4477892756349954E-2</c:v>
                </c:pt>
                <c:pt idx="10">
                  <c:v>8.6387434554973816E-2</c:v>
                </c:pt>
                <c:pt idx="11">
                  <c:v>8.932238193018481E-2</c:v>
                </c:pt>
                <c:pt idx="12">
                  <c:v>9.3617021276595741E-2</c:v>
                </c:pt>
                <c:pt idx="13">
                  <c:v>0.12199197860962567</c:v>
                </c:pt>
                <c:pt idx="14">
                  <c:v>0.18647540983606559</c:v>
                </c:pt>
                <c:pt idx="15">
                  <c:v>0.19711538461538461</c:v>
                </c:pt>
                <c:pt idx="16">
                  <c:v>0.26124117428465254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95-4BD0-90B6-31C6110623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2006783359"/>
        <c:axId val="2013704207"/>
      </c:barChart>
      <c:catAx>
        <c:axId val="20067833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pPr>
            <a:endParaRPr lang="en-US"/>
          </a:p>
        </c:txPr>
        <c:crossAx val="2013704207"/>
        <c:crosses val="autoZero"/>
        <c:auto val="1"/>
        <c:lblAlgn val="ctr"/>
        <c:lblOffset val="100"/>
        <c:noMultiLvlLbl val="0"/>
      </c:catAx>
      <c:valAx>
        <c:axId val="2013704207"/>
        <c:scaling>
          <c:orientation val="minMax"/>
          <c:max val="0.26500000000000001"/>
          <c:min val="-2.5000000000000005E-2"/>
        </c:scaling>
        <c:delete val="1"/>
        <c:axPos val="b"/>
        <c:numFmt formatCode="0.0%" sourceLinked="1"/>
        <c:majorTickMark val="none"/>
        <c:minorTickMark val="none"/>
        <c:tickLblPos val="nextTo"/>
        <c:crossAx val="20067833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185461776702116"/>
          <c:y val="2.0090447943597076E-2"/>
          <c:w val="0.49155596067891466"/>
          <c:h val="0.9514427110886495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'[CES_allGeos_PresTool.xlsx]Employment by Industry (3)'!$W$1</c:f>
              <c:strCache>
                <c:ptCount val="1"/>
                <c:pt idx="0">
                  <c:v>Growth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B95-4BD0-90B6-31C61106235D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B95-4BD0-90B6-31C61106235D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4F4A-481A-8443-AC10CEB44F7F}"/>
              </c:ext>
            </c:extLst>
          </c:dPt>
          <c:dPt>
            <c:idx val="11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B95-4BD0-90B6-31C61106235D}"/>
              </c:ext>
            </c:extLst>
          </c:dPt>
          <c:dPt>
            <c:idx val="13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5E0-4E43-9659-D159AAD582C5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F4A-481A-8443-AC10CEB44F7F}"/>
              </c:ext>
            </c:extLst>
          </c:dPt>
          <c:dPt>
            <c:idx val="15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55E0-4E43-9659-D159AAD582C5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F4A-481A-8443-AC10CEB44F7F}"/>
              </c:ext>
            </c:extLst>
          </c:dPt>
          <c:dLbls>
            <c:dLbl>
              <c:idx val="0"/>
              <c:layout>
                <c:manualLayout>
                  <c:x val="-0.12583435577406843"/>
                  <c:y val="-2.207149495970636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B95-4BD0-90B6-31C61106235D}"/>
                </c:ext>
              </c:extLst>
            </c:dLbl>
            <c:dLbl>
              <c:idx val="1"/>
              <c:layout>
                <c:manualLayout>
                  <c:x val="-9.5377895356710859E-2"/>
                  <c:y val="-1.6185575993295107E-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95-4BD0-90B6-31C61106235D}"/>
                </c:ext>
              </c:extLst>
            </c:dLbl>
            <c:dLbl>
              <c:idx val="2"/>
              <c:layout>
                <c:manualLayout>
                  <c:x val="-1.4894639216076931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B95-4BD0-90B6-31C61106235D}"/>
                </c:ext>
              </c:extLst>
            </c:dLbl>
            <c:dLbl>
              <c:idx val="3"/>
              <c:layout>
                <c:manualLayout>
                  <c:x val="-4.9552542945664494E-3"/>
                  <c:y val="-2.20714949597047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95-4BD0-90B6-31C61106235D}"/>
                </c:ext>
              </c:extLst>
            </c:dLbl>
            <c:dLbl>
              <c:idx val="11"/>
              <c:layout>
                <c:manualLayout>
                  <c:x val="-7.5339738246765278E-2"/>
                  <c:y val="4.4142989919409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B95-4BD0-90B6-31C6110623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'[CES_allGeos_PresTool.xlsx]Employment by Industry (3)'!$T$2:$T$18</c:f>
              <c:strCache>
                <c:ptCount val="17"/>
                <c:pt idx="0">
                  <c:v>Management of companies</c:v>
                </c:pt>
                <c:pt idx="1">
                  <c:v>Government</c:v>
                </c:pt>
                <c:pt idx="2">
                  <c:v>Manufacturing</c:v>
                </c:pt>
                <c:pt idx="3">
                  <c:v>Accommodation &amp; food services</c:v>
                </c:pt>
                <c:pt idx="4">
                  <c:v>Other services</c:v>
                </c:pt>
                <c:pt idx="5">
                  <c:v>Retail trade</c:v>
                </c:pt>
                <c:pt idx="6">
                  <c:v>Construction</c:v>
                </c:pt>
                <c:pt idx="7">
                  <c:v>Arts, entertainment, &amp; recreation</c:v>
                </c:pt>
                <c:pt idx="8">
                  <c:v>Real estate &amp; rental &amp; leasing</c:v>
                </c:pt>
                <c:pt idx="9">
                  <c:v>Health care &amp; social assistance</c:v>
                </c:pt>
                <c:pt idx="10">
                  <c:v>Information</c:v>
                </c:pt>
                <c:pt idx="11">
                  <c:v>Educational services</c:v>
                </c:pt>
                <c:pt idx="12">
                  <c:v>Wholesale trade</c:v>
                </c:pt>
                <c:pt idx="13">
                  <c:v>Administrative &amp; waste services</c:v>
                </c:pt>
                <c:pt idx="14">
                  <c:v>Finance &amp; insurance</c:v>
                </c:pt>
                <c:pt idx="15">
                  <c:v>Transportation &amp; warehousing</c:v>
                </c:pt>
                <c:pt idx="16">
                  <c:v>Professional &amp; technical services</c:v>
                </c:pt>
              </c:strCache>
            </c:strRef>
          </c:cat>
          <c:val>
            <c:numRef>
              <c:f>'[CES_allGeos_PresTool.xlsx]Employment by Industry (3)'!$W$2:$W$18</c:f>
              <c:numCache>
                <c:formatCode>0.0%</c:formatCode>
                <c:ptCount val="17"/>
                <c:pt idx="0">
                  <c:v>-2.2274325908558032E-2</c:v>
                </c:pt>
                <c:pt idx="1">
                  <c:v>-1.471571906354515E-3</c:v>
                </c:pt>
                <c:pt idx="2">
                  <c:v>1.0326659641728134E-2</c:v>
                </c:pt>
                <c:pt idx="3">
                  <c:v>1.520572450805009E-2</c:v>
                </c:pt>
                <c:pt idx="4">
                  <c:v>4.0524433849821219E-2</c:v>
                </c:pt>
                <c:pt idx="5">
                  <c:v>4.7856430707876374E-2</c:v>
                </c:pt>
                <c:pt idx="6">
                  <c:v>6.1754684838160136E-2</c:v>
                </c:pt>
                <c:pt idx="7">
                  <c:v>6.7371202113606338E-2</c:v>
                </c:pt>
                <c:pt idx="8">
                  <c:v>7.9617834394904455E-2</c:v>
                </c:pt>
                <c:pt idx="9">
                  <c:v>8.4477892756349954E-2</c:v>
                </c:pt>
                <c:pt idx="10">
                  <c:v>8.6387434554973816E-2</c:v>
                </c:pt>
                <c:pt idx="11">
                  <c:v>8.932238193018481E-2</c:v>
                </c:pt>
                <c:pt idx="12">
                  <c:v>9.3617021276595741E-2</c:v>
                </c:pt>
                <c:pt idx="13">
                  <c:v>0.12199197860962567</c:v>
                </c:pt>
                <c:pt idx="14">
                  <c:v>0.18647540983606559</c:v>
                </c:pt>
                <c:pt idx="15">
                  <c:v>0.19711538461538461</c:v>
                </c:pt>
                <c:pt idx="16">
                  <c:v>0.26124117428465254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95-4BD0-90B6-31C6110623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2006783359"/>
        <c:axId val="2013704207"/>
      </c:barChart>
      <c:catAx>
        <c:axId val="20067833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pPr>
            <a:endParaRPr lang="en-US"/>
          </a:p>
        </c:txPr>
        <c:crossAx val="2013704207"/>
        <c:crosses val="autoZero"/>
        <c:auto val="1"/>
        <c:lblAlgn val="ctr"/>
        <c:lblOffset val="100"/>
        <c:noMultiLvlLbl val="0"/>
      </c:catAx>
      <c:valAx>
        <c:axId val="2013704207"/>
        <c:scaling>
          <c:orientation val="minMax"/>
          <c:max val="0.26500000000000001"/>
          <c:min val="-2.5000000000000005E-2"/>
        </c:scaling>
        <c:delete val="1"/>
        <c:axPos val="b"/>
        <c:numFmt formatCode="0.0%" sourceLinked="1"/>
        <c:majorTickMark val="none"/>
        <c:minorTickMark val="none"/>
        <c:tickLblPos val="nextTo"/>
        <c:crossAx val="20067833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185461776702116"/>
          <c:y val="2.0090447943597076E-2"/>
          <c:w val="0.49155596067891466"/>
          <c:h val="0.9514427110886495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'[CES_allGeos_PresTool.xlsx]Employment by Industry (3)'!$W$1</c:f>
              <c:strCache>
                <c:ptCount val="1"/>
                <c:pt idx="0">
                  <c:v>Growth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B95-4BD0-90B6-31C61106235D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B95-4BD0-90B6-31C61106235D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B95-4BD0-90B6-31C61106235D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B95-4BD0-90B6-31C61106235D}"/>
              </c:ext>
            </c:extLst>
          </c:dPt>
          <c:dLbls>
            <c:dLbl>
              <c:idx val="0"/>
              <c:layout>
                <c:manualLayout>
                  <c:x val="-0.12583435577406843"/>
                  <c:y val="-2.207149495970636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B95-4BD0-90B6-31C61106235D}"/>
                </c:ext>
              </c:extLst>
            </c:dLbl>
            <c:dLbl>
              <c:idx val="1"/>
              <c:layout>
                <c:manualLayout>
                  <c:x val="-9.5377895356710859E-2"/>
                  <c:y val="-1.6185575993295107E-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95-4BD0-90B6-31C61106235D}"/>
                </c:ext>
              </c:extLst>
            </c:dLbl>
            <c:dLbl>
              <c:idx val="2"/>
              <c:layout>
                <c:manualLayout>
                  <c:x val="-1.4894639216076931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B95-4BD0-90B6-31C61106235D}"/>
                </c:ext>
              </c:extLst>
            </c:dLbl>
            <c:dLbl>
              <c:idx val="3"/>
              <c:layout>
                <c:manualLayout>
                  <c:x val="-4.9552542945664494E-3"/>
                  <c:y val="-2.20714949597047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95-4BD0-90B6-31C61106235D}"/>
                </c:ext>
              </c:extLst>
            </c:dLbl>
            <c:dLbl>
              <c:idx val="11"/>
              <c:layout>
                <c:manualLayout>
                  <c:x val="-7.5339738246765278E-2"/>
                  <c:y val="4.4142989919409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B95-4BD0-90B6-31C6110623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'[CES_allGeos_PresTool.xlsx]Employment by Industry (3)'!$T$2:$T$18</c:f>
              <c:strCache>
                <c:ptCount val="17"/>
                <c:pt idx="0">
                  <c:v>Management of companies</c:v>
                </c:pt>
                <c:pt idx="1">
                  <c:v>Government</c:v>
                </c:pt>
                <c:pt idx="2">
                  <c:v>Manufacturing</c:v>
                </c:pt>
                <c:pt idx="3">
                  <c:v>Accommodation &amp; food services</c:v>
                </c:pt>
                <c:pt idx="4">
                  <c:v>Other services</c:v>
                </c:pt>
                <c:pt idx="5">
                  <c:v>Retail trade</c:v>
                </c:pt>
                <c:pt idx="6">
                  <c:v>Construction</c:v>
                </c:pt>
                <c:pt idx="7">
                  <c:v>Arts, entertainment, &amp; recreation</c:v>
                </c:pt>
                <c:pt idx="8">
                  <c:v>Real estate &amp; rental &amp; leasing</c:v>
                </c:pt>
                <c:pt idx="9">
                  <c:v>Health care &amp; social assistance</c:v>
                </c:pt>
                <c:pt idx="10">
                  <c:v>Information</c:v>
                </c:pt>
                <c:pt idx="11">
                  <c:v>Educational services</c:v>
                </c:pt>
                <c:pt idx="12">
                  <c:v>Wholesale trade</c:v>
                </c:pt>
                <c:pt idx="13">
                  <c:v>Administrative &amp; waste services</c:v>
                </c:pt>
                <c:pt idx="14">
                  <c:v>Finance &amp; insurance</c:v>
                </c:pt>
                <c:pt idx="15">
                  <c:v>Transportation &amp; warehousing</c:v>
                </c:pt>
                <c:pt idx="16">
                  <c:v>Professional &amp; technical services</c:v>
                </c:pt>
              </c:strCache>
            </c:strRef>
          </c:cat>
          <c:val>
            <c:numRef>
              <c:f>'[CES_allGeos_PresTool.xlsx]Employment by Industry (3)'!$W$2:$W$18</c:f>
              <c:numCache>
                <c:formatCode>0.0%</c:formatCode>
                <c:ptCount val="17"/>
                <c:pt idx="0">
                  <c:v>-2.2274325908558032E-2</c:v>
                </c:pt>
                <c:pt idx="1">
                  <c:v>-1.471571906354515E-3</c:v>
                </c:pt>
                <c:pt idx="2">
                  <c:v>1.0326659641728134E-2</c:v>
                </c:pt>
                <c:pt idx="3">
                  <c:v>1.520572450805009E-2</c:v>
                </c:pt>
                <c:pt idx="4">
                  <c:v>4.0524433849821219E-2</c:v>
                </c:pt>
                <c:pt idx="5">
                  <c:v>4.7856430707876374E-2</c:v>
                </c:pt>
                <c:pt idx="6">
                  <c:v>6.1754684838160136E-2</c:v>
                </c:pt>
                <c:pt idx="7">
                  <c:v>6.7371202113606338E-2</c:v>
                </c:pt>
                <c:pt idx="8">
                  <c:v>7.9617834394904455E-2</c:v>
                </c:pt>
                <c:pt idx="9">
                  <c:v>8.4477892756349954E-2</c:v>
                </c:pt>
                <c:pt idx="10">
                  <c:v>8.6387434554973816E-2</c:v>
                </c:pt>
                <c:pt idx="11">
                  <c:v>8.932238193018481E-2</c:v>
                </c:pt>
                <c:pt idx="12">
                  <c:v>9.3617021276595741E-2</c:v>
                </c:pt>
                <c:pt idx="13">
                  <c:v>0.12199197860962567</c:v>
                </c:pt>
                <c:pt idx="14">
                  <c:v>0.18647540983606559</c:v>
                </c:pt>
                <c:pt idx="15">
                  <c:v>0.19711538461538461</c:v>
                </c:pt>
                <c:pt idx="16">
                  <c:v>0.26124117428465254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95-4BD0-90B6-31C6110623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2006783359"/>
        <c:axId val="2013704207"/>
      </c:barChart>
      <c:catAx>
        <c:axId val="20067833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pPr>
            <a:endParaRPr lang="en-US"/>
          </a:p>
        </c:txPr>
        <c:crossAx val="2013704207"/>
        <c:crosses val="autoZero"/>
        <c:auto val="1"/>
        <c:lblAlgn val="ctr"/>
        <c:lblOffset val="100"/>
        <c:noMultiLvlLbl val="0"/>
      </c:catAx>
      <c:valAx>
        <c:axId val="2013704207"/>
        <c:scaling>
          <c:orientation val="minMax"/>
          <c:max val="0.26500000000000001"/>
          <c:min val="-2.5000000000000005E-2"/>
        </c:scaling>
        <c:delete val="1"/>
        <c:axPos val="b"/>
        <c:numFmt formatCode="0.0%" sourceLinked="1"/>
        <c:majorTickMark val="none"/>
        <c:minorTickMark val="none"/>
        <c:tickLblPos val="nextTo"/>
        <c:crossAx val="20067833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612521150592216E-2"/>
          <c:y val="0"/>
          <c:w val="0.9627749576988156"/>
          <c:h val="0.81482547202725508"/>
        </c:manualLayout>
      </c:layout>
      <c:barChart>
        <c:barDir val="col"/>
        <c:grouping val="clustered"/>
        <c:varyColors val="0"/>
        <c:ser>
          <c:idx val="0"/>
          <c:order val="2"/>
          <c:tx>
            <c:strRef>
              <c:f>'[Labor Supply-Demand Trends.xlsx]NC_ssa'!$G$1</c:f>
              <c:strCache>
                <c:ptCount val="1"/>
                <c:pt idx="0">
                  <c:v>Recession Bars</c:v>
                </c:pt>
              </c:strCache>
            </c:strRef>
          </c:tx>
          <c:spPr>
            <a:solidFill>
              <a:srgbClr val="E0DEE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cat>
            <c:numRef>
              <c:f>'[Labor Supply-Demand Trends.xlsx]NC_ssa'!$C$2:$C$272</c:f>
              <c:numCache>
                <c:formatCode>mmm\-yy</c:formatCode>
                <c:ptCount val="271"/>
                <c:pt idx="0">
                  <c:v>36861</c:v>
                </c:pt>
                <c:pt idx="1">
                  <c:v>36892</c:v>
                </c:pt>
                <c:pt idx="2">
                  <c:v>36923</c:v>
                </c:pt>
                <c:pt idx="3">
                  <c:v>36951</c:v>
                </c:pt>
                <c:pt idx="4">
                  <c:v>36982</c:v>
                </c:pt>
                <c:pt idx="5">
                  <c:v>37012</c:v>
                </c:pt>
                <c:pt idx="6">
                  <c:v>37043</c:v>
                </c:pt>
                <c:pt idx="7">
                  <c:v>37073</c:v>
                </c:pt>
                <c:pt idx="8">
                  <c:v>37104</c:v>
                </c:pt>
                <c:pt idx="9">
                  <c:v>37135</c:v>
                </c:pt>
                <c:pt idx="10">
                  <c:v>37165</c:v>
                </c:pt>
                <c:pt idx="11">
                  <c:v>37196</c:v>
                </c:pt>
                <c:pt idx="12">
                  <c:v>37226</c:v>
                </c:pt>
                <c:pt idx="13">
                  <c:v>37257</c:v>
                </c:pt>
                <c:pt idx="14">
                  <c:v>37288</c:v>
                </c:pt>
                <c:pt idx="15">
                  <c:v>37316</c:v>
                </c:pt>
                <c:pt idx="16">
                  <c:v>37347</c:v>
                </c:pt>
                <c:pt idx="17">
                  <c:v>37377</c:v>
                </c:pt>
                <c:pt idx="18">
                  <c:v>37408</c:v>
                </c:pt>
                <c:pt idx="19">
                  <c:v>37438</c:v>
                </c:pt>
                <c:pt idx="20">
                  <c:v>37469</c:v>
                </c:pt>
                <c:pt idx="21">
                  <c:v>37500</c:v>
                </c:pt>
                <c:pt idx="22">
                  <c:v>37530</c:v>
                </c:pt>
                <c:pt idx="23">
                  <c:v>37561</c:v>
                </c:pt>
                <c:pt idx="24">
                  <c:v>37591</c:v>
                </c:pt>
                <c:pt idx="25">
                  <c:v>37622</c:v>
                </c:pt>
                <c:pt idx="26">
                  <c:v>37653</c:v>
                </c:pt>
                <c:pt idx="27">
                  <c:v>37681</c:v>
                </c:pt>
                <c:pt idx="28">
                  <c:v>37712</c:v>
                </c:pt>
                <c:pt idx="29">
                  <c:v>37742</c:v>
                </c:pt>
                <c:pt idx="30">
                  <c:v>37773</c:v>
                </c:pt>
                <c:pt idx="31">
                  <c:v>37803</c:v>
                </c:pt>
                <c:pt idx="32">
                  <c:v>37834</c:v>
                </c:pt>
                <c:pt idx="33">
                  <c:v>37865</c:v>
                </c:pt>
                <c:pt idx="34">
                  <c:v>37895</c:v>
                </c:pt>
                <c:pt idx="35">
                  <c:v>37926</c:v>
                </c:pt>
                <c:pt idx="36">
                  <c:v>37956</c:v>
                </c:pt>
                <c:pt idx="37">
                  <c:v>37987</c:v>
                </c:pt>
                <c:pt idx="38">
                  <c:v>38018</c:v>
                </c:pt>
                <c:pt idx="39">
                  <c:v>38047</c:v>
                </c:pt>
                <c:pt idx="40">
                  <c:v>38078</c:v>
                </c:pt>
                <c:pt idx="41">
                  <c:v>38108</c:v>
                </c:pt>
                <c:pt idx="42">
                  <c:v>38139</c:v>
                </c:pt>
                <c:pt idx="43">
                  <c:v>38169</c:v>
                </c:pt>
                <c:pt idx="44">
                  <c:v>38200</c:v>
                </c:pt>
                <c:pt idx="45">
                  <c:v>38231</c:v>
                </c:pt>
                <c:pt idx="46">
                  <c:v>38261</c:v>
                </c:pt>
                <c:pt idx="47">
                  <c:v>38292</c:v>
                </c:pt>
                <c:pt idx="48">
                  <c:v>38322</c:v>
                </c:pt>
                <c:pt idx="49">
                  <c:v>38353</c:v>
                </c:pt>
                <c:pt idx="50">
                  <c:v>38384</c:v>
                </c:pt>
                <c:pt idx="51">
                  <c:v>38412</c:v>
                </c:pt>
                <c:pt idx="52">
                  <c:v>38443</c:v>
                </c:pt>
                <c:pt idx="53">
                  <c:v>38473</c:v>
                </c:pt>
                <c:pt idx="54">
                  <c:v>38504</c:v>
                </c:pt>
                <c:pt idx="55">
                  <c:v>38534</c:v>
                </c:pt>
                <c:pt idx="56">
                  <c:v>38565</c:v>
                </c:pt>
                <c:pt idx="57">
                  <c:v>38596</c:v>
                </c:pt>
                <c:pt idx="58">
                  <c:v>38626</c:v>
                </c:pt>
                <c:pt idx="59">
                  <c:v>38657</c:v>
                </c:pt>
                <c:pt idx="60">
                  <c:v>38687</c:v>
                </c:pt>
                <c:pt idx="61">
                  <c:v>38718</c:v>
                </c:pt>
                <c:pt idx="62">
                  <c:v>38749</c:v>
                </c:pt>
                <c:pt idx="63">
                  <c:v>38777</c:v>
                </c:pt>
                <c:pt idx="64">
                  <c:v>38808</c:v>
                </c:pt>
                <c:pt idx="65">
                  <c:v>38838</c:v>
                </c:pt>
                <c:pt idx="66">
                  <c:v>38869</c:v>
                </c:pt>
                <c:pt idx="67">
                  <c:v>38899</c:v>
                </c:pt>
                <c:pt idx="68">
                  <c:v>38930</c:v>
                </c:pt>
                <c:pt idx="69">
                  <c:v>38961</c:v>
                </c:pt>
                <c:pt idx="70">
                  <c:v>38991</c:v>
                </c:pt>
                <c:pt idx="71">
                  <c:v>39022</c:v>
                </c:pt>
                <c:pt idx="72">
                  <c:v>39052</c:v>
                </c:pt>
                <c:pt idx="73">
                  <c:v>39083</c:v>
                </c:pt>
                <c:pt idx="74">
                  <c:v>39114</c:v>
                </c:pt>
                <c:pt idx="75">
                  <c:v>39142</c:v>
                </c:pt>
                <c:pt idx="76">
                  <c:v>39173</c:v>
                </c:pt>
                <c:pt idx="77">
                  <c:v>39203</c:v>
                </c:pt>
                <c:pt idx="78">
                  <c:v>39234</c:v>
                </c:pt>
                <c:pt idx="79">
                  <c:v>39264</c:v>
                </c:pt>
                <c:pt idx="80">
                  <c:v>39295</c:v>
                </c:pt>
                <c:pt idx="81">
                  <c:v>39326</c:v>
                </c:pt>
                <c:pt idx="82">
                  <c:v>39356</c:v>
                </c:pt>
                <c:pt idx="83">
                  <c:v>39387</c:v>
                </c:pt>
                <c:pt idx="84">
                  <c:v>39417</c:v>
                </c:pt>
                <c:pt idx="85">
                  <c:v>39448</c:v>
                </c:pt>
                <c:pt idx="86">
                  <c:v>39479</c:v>
                </c:pt>
                <c:pt idx="87">
                  <c:v>39508</c:v>
                </c:pt>
                <c:pt idx="88">
                  <c:v>39539</c:v>
                </c:pt>
                <c:pt idx="89">
                  <c:v>39569</c:v>
                </c:pt>
                <c:pt idx="90">
                  <c:v>39600</c:v>
                </c:pt>
                <c:pt idx="91">
                  <c:v>39630</c:v>
                </c:pt>
                <c:pt idx="92">
                  <c:v>39661</c:v>
                </c:pt>
                <c:pt idx="93">
                  <c:v>39692</c:v>
                </c:pt>
                <c:pt idx="94">
                  <c:v>39722</c:v>
                </c:pt>
                <c:pt idx="95">
                  <c:v>39753</c:v>
                </c:pt>
                <c:pt idx="96">
                  <c:v>39783</c:v>
                </c:pt>
                <c:pt idx="97">
                  <c:v>39814</c:v>
                </c:pt>
                <c:pt idx="98">
                  <c:v>39845</c:v>
                </c:pt>
                <c:pt idx="99">
                  <c:v>39873</c:v>
                </c:pt>
                <c:pt idx="100">
                  <c:v>39904</c:v>
                </c:pt>
                <c:pt idx="101">
                  <c:v>39934</c:v>
                </c:pt>
                <c:pt idx="102">
                  <c:v>39965</c:v>
                </c:pt>
                <c:pt idx="103">
                  <c:v>39995</c:v>
                </c:pt>
                <c:pt idx="104">
                  <c:v>40026</c:v>
                </c:pt>
                <c:pt idx="105">
                  <c:v>40057</c:v>
                </c:pt>
                <c:pt idx="106">
                  <c:v>40087</c:v>
                </c:pt>
                <c:pt idx="107">
                  <c:v>40118</c:v>
                </c:pt>
                <c:pt idx="108">
                  <c:v>40148</c:v>
                </c:pt>
                <c:pt idx="109">
                  <c:v>40179</c:v>
                </c:pt>
                <c:pt idx="110">
                  <c:v>40210</c:v>
                </c:pt>
                <c:pt idx="111">
                  <c:v>40238</c:v>
                </c:pt>
                <c:pt idx="112">
                  <c:v>40269</c:v>
                </c:pt>
                <c:pt idx="113">
                  <c:v>40299</c:v>
                </c:pt>
                <c:pt idx="114">
                  <c:v>40330</c:v>
                </c:pt>
                <c:pt idx="115">
                  <c:v>40360</c:v>
                </c:pt>
                <c:pt idx="116">
                  <c:v>40391</c:v>
                </c:pt>
                <c:pt idx="117">
                  <c:v>40422</c:v>
                </c:pt>
                <c:pt idx="118">
                  <c:v>40452</c:v>
                </c:pt>
                <c:pt idx="119">
                  <c:v>40483</c:v>
                </c:pt>
                <c:pt idx="120">
                  <c:v>40513</c:v>
                </c:pt>
                <c:pt idx="121">
                  <c:v>40544</c:v>
                </c:pt>
                <c:pt idx="122">
                  <c:v>40575</c:v>
                </c:pt>
                <c:pt idx="123">
                  <c:v>40603</c:v>
                </c:pt>
                <c:pt idx="124">
                  <c:v>40634</c:v>
                </c:pt>
                <c:pt idx="125">
                  <c:v>40664</c:v>
                </c:pt>
                <c:pt idx="126">
                  <c:v>40695</c:v>
                </c:pt>
                <c:pt idx="127">
                  <c:v>40725</c:v>
                </c:pt>
                <c:pt idx="128">
                  <c:v>40756</c:v>
                </c:pt>
                <c:pt idx="129">
                  <c:v>40787</c:v>
                </c:pt>
                <c:pt idx="130">
                  <c:v>40817</c:v>
                </c:pt>
                <c:pt idx="131">
                  <c:v>40848</c:v>
                </c:pt>
                <c:pt idx="132">
                  <c:v>40878</c:v>
                </c:pt>
                <c:pt idx="133">
                  <c:v>40909</c:v>
                </c:pt>
                <c:pt idx="134">
                  <c:v>40940</c:v>
                </c:pt>
                <c:pt idx="135">
                  <c:v>40969</c:v>
                </c:pt>
                <c:pt idx="136">
                  <c:v>41000</c:v>
                </c:pt>
                <c:pt idx="137">
                  <c:v>41030</c:v>
                </c:pt>
                <c:pt idx="138">
                  <c:v>41061</c:v>
                </c:pt>
                <c:pt idx="139">
                  <c:v>41091</c:v>
                </c:pt>
                <c:pt idx="140">
                  <c:v>41122</c:v>
                </c:pt>
                <c:pt idx="141">
                  <c:v>41153</c:v>
                </c:pt>
                <c:pt idx="142">
                  <c:v>41183</c:v>
                </c:pt>
                <c:pt idx="143">
                  <c:v>41214</c:v>
                </c:pt>
                <c:pt idx="144">
                  <c:v>41244</c:v>
                </c:pt>
                <c:pt idx="145">
                  <c:v>41275</c:v>
                </c:pt>
                <c:pt idx="146">
                  <c:v>41306</c:v>
                </c:pt>
                <c:pt idx="147">
                  <c:v>41334</c:v>
                </c:pt>
                <c:pt idx="148">
                  <c:v>41365</c:v>
                </c:pt>
                <c:pt idx="149">
                  <c:v>41395</c:v>
                </c:pt>
                <c:pt idx="150">
                  <c:v>41426</c:v>
                </c:pt>
                <c:pt idx="151">
                  <c:v>41456</c:v>
                </c:pt>
                <c:pt idx="152">
                  <c:v>41487</c:v>
                </c:pt>
                <c:pt idx="153">
                  <c:v>41518</c:v>
                </c:pt>
                <c:pt idx="154">
                  <c:v>41548</c:v>
                </c:pt>
                <c:pt idx="155">
                  <c:v>41579</c:v>
                </c:pt>
                <c:pt idx="156">
                  <c:v>41609</c:v>
                </c:pt>
                <c:pt idx="157">
                  <c:v>41640</c:v>
                </c:pt>
                <c:pt idx="158">
                  <c:v>41671</c:v>
                </c:pt>
                <c:pt idx="159">
                  <c:v>41699</c:v>
                </c:pt>
                <c:pt idx="160">
                  <c:v>41730</c:v>
                </c:pt>
                <c:pt idx="161">
                  <c:v>41760</c:v>
                </c:pt>
                <c:pt idx="162">
                  <c:v>41791</c:v>
                </c:pt>
                <c:pt idx="163">
                  <c:v>41821</c:v>
                </c:pt>
                <c:pt idx="164">
                  <c:v>41852</c:v>
                </c:pt>
                <c:pt idx="165">
                  <c:v>41883</c:v>
                </c:pt>
                <c:pt idx="166">
                  <c:v>41913</c:v>
                </c:pt>
                <c:pt idx="167">
                  <c:v>41944</c:v>
                </c:pt>
                <c:pt idx="168">
                  <c:v>41974</c:v>
                </c:pt>
                <c:pt idx="169">
                  <c:v>42005</c:v>
                </c:pt>
                <c:pt idx="170">
                  <c:v>42036</c:v>
                </c:pt>
                <c:pt idx="171">
                  <c:v>42064</c:v>
                </c:pt>
                <c:pt idx="172">
                  <c:v>42095</c:v>
                </c:pt>
                <c:pt idx="173">
                  <c:v>42125</c:v>
                </c:pt>
                <c:pt idx="174">
                  <c:v>42156</c:v>
                </c:pt>
                <c:pt idx="175">
                  <c:v>42186</c:v>
                </c:pt>
                <c:pt idx="176">
                  <c:v>42217</c:v>
                </c:pt>
                <c:pt idx="177">
                  <c:v>42248</c:v>
                </c:pt>
                <c:pt idx="178">
                  <c:v>42278</c:v>
                </c:pt>
                <c:pt idx="179">
                  <c:v>42309</c:v>
                </c:pt>
                <c:pt idx="180">
                  <c:v>42339</c:v>
                </c:pt>
                <c:pt idx="181">
                  <c:v>42370</c:v>
                </c:pt>
                <c:pt idx="182">
                  <c:v>42401</c:v>
                </c:pt>
                <c:pt idx="183">
                  <c:v>42430</c:v>
                </c:pt>
                <c:pt idx="184">
                  <c:v>42461</c:v>
                </c:pt>
                <c:pt idx="185">
                  <c:v>42491</c:v>
                </c:pt>
                <c:pt idx="186">
                  <c:v>42522</c:v>
                </c:pt>
                <c:pt idx="187">
                  <c:v>42552</c:v>
                </c:pt>
                <c:pt idx="188">
                  <c:v>42583</c:v>
                </c:pt>
                <c:pt idx="189">
                  <c:v>42614</c:v>
                </c:pt>
                <c:pt idx="190">
                  <c:v>42644</c:v>
                </c:pt>
                <c:pt idx="191">
                  <c:v>42675</c:v>
                </c:pt>
                <c:pt idx="192">
                  <c:v>42705</c:v>
                </c:pt>
                <c:pt idx="193">
                  <c:v>42736</c:v>
                </c:pt>
                <c:pt idx="194">
                  <c:v>42767</c:v>
                </c:pt>
                <c:pt idx="195">
                  <c:v>42795</c:v>
                </c:pt>
                <c:pt idx="196">
                  <c:v>42826</c:v>
                </c:pt>
                <c:pt idx="197">
                  <c:v>42856</c:v>
                </c:pt>
                <c:pt idx="198">
                  <c:v>42887</c:v>
                </c:pt>
                <c:pt idx="199">
                  <c:v>42917</c:v>
                </c:pt>
                <c:pt idx="200">
                  <c:v>42948</c:v>
                </c:pt>
                <c:pt idx="201">
                  <c:v>42979</c:v>
                </c:pt>
                <c:pt idx="202">
                  <c:v>43009</c:v>
                </c:pt>
                <c:pt idx="203">
                  <c:v>43040</c:v>
                </c:pt>
                <c:pt idx="204">
                  <c:v>43070</c:v>
                </c:pt>
                <c:pt idx="205">
                  <c:v>43101</c:v>
                </c:pt>
                <c:pt idx="206">
                  <c:v>43132</c:v>
                </c:pt>
                <c:pt idx="207">
                  <c:v>43160</c:v>
                </c:pt>
                <c:pt idx="208">
                  <c:v>43191</c:v>
                </c:pt>
                <c:pt idx="209">
                  <c:v>43221</c:v>
                </c:pt>
                <c:pt idx="210">
                  <c:v>43252</c:v>
                </c:pt>
                <c:pt idx="211">
                  <c:v>43282</c:v>
                </c:pt>
                <c:pt idx="212">
                  <c:v>43313</c:v>
                </c:pt>
                <c:pt idx="213">
                  <c:v>43344</c:v>
                </c:pt>
                <c:pt idx="214">
                  <c:v>43374</c:v>
                </c:pt>
                <c:pt idx="215">
                  <c:v>43405</c:v>
                </c:pt>
                <c:pt idx="216">
                  <c:v>43435</c:v>
                </c:pt>
                <c:pt idx="217">
                  <c:v>43466</c:v>
                </c:pt>
                <c:pt idx="218">
                  <c:v>43497</c:v>
                </c:pt>
                <c:pt idx="219">
                  <c:v>43525</c:v>
                </c:pt>
                <c:pt idx="220">
                  <c:v>43556</c:v>
                </c:pt>
                <c:pt idx="221">
                  <c:v>43586</c:v>
                </c:pt>
                <c:pt idx="222">
                  <c:v>43617</c:v>
                </c:pt>
                <c:pt idx="223">
                  <c:v>43647</c:v>
                </c:pt>
                <c:pt idx="224">
                  <c:v>43678</c:v>
                </c:pt>
                <c:pt idx="225">
                  <c:v>43709</c:v>
                </c:pt>
                <c:pt idx="226">
                  <c:v>43739</c:v>
                </c:pt>
                <c:pt idx="227">
                  <c:v>43770</c:v>
                </c:pt>
                <c:pt idx="228">
                  <c:v>43800</c:v>
                </c:pt>
                <c:pt idx="229">
                  <c:v>43831</c:v>
                </c:pt>
                <c:pt idx="230">
                  <c:v>43862</c:v>
                </c:pt>
                <c:pt idx="231">
                  <c:v>43891</c:v>
                </c:pt>
                <c:pt idx="232">
                  <c:v>43922</c:v>
                </c:pt>
                <c:pt idx="233">
                  <c:v>43952</c:v>
                </c:pt>
                <c:pt idx="234">
                  <c:v>43983</c:v>
                </c:pt>
                <c:pt idx="235">
                  <c:v>44013</c:v>
                </c:pt>
                <c:pt idx="236">
                  <c:v>44044</c:v>
                </c:pt>
                <c:pt idx="237">
                  <c:v>44075</c:v>
                </c:pt>
                <c:pt idx="238">
                  <c:v>44105</c:v>
                </c:pt>
                <c:pt idx="239">
                  <c:v>44136</c:v>
                </c:pt>
                <c:pt idx="240">
                  <c:v>44166</c:v>
                </c:pt>
                <c:pt idx="241">
                  <c:v>44197</c:v>
                </c:pt>
                <c:pt idx="242">
                  <c:v>44228</c:v>
                </c:pt>
                <c:pt idx="243">
                  <c:v>44256</c:v>
                </c:pt>
                <c:pt idx="244">
                  <c:v>44287</c:v>
                </c:pt>
                <c:pt idx="245">
                  <c:v>44317</c:v>
                </c:pt>
                <c:pt idx="246">
                  <c:v>44348</c:v>
                </c:pt>
                <c:pt idx="247">
                  <c:v>44378</c:v>
                </c:pt>
                <c:pt idx="248">
                  <c:v>44409</c:v>
                </c:pt>
                <c:pt idx="249">
                  <c:v>44440</c:v>
                </c:pt>
                <c:pt idx="250">
                  <c:v>44470</c:v>
                </c:pt>
                <c:pt idx="251">
                  <c:v>44501</c:v>
                </c:pt>
                <c:pt idx="252">
                  <c:v>44531</c:v>
                </c:pt>
                <c:pt idx="253">
                  <c:v>44562</c:v>
                </c:pt>
                <c:pt idx="254">
                  <c:v>44593</c:v>
                </c:pt>
                <c:pt idx="255">
                  <c:v>44621</c:v>
                </c:pt>
                <c:pt idx="256">
                  <c:v>44652</c:v>
                </c:pt>
                <c:pt idx="257">
                  <c:v>44682</c:v>
                </c:pt>
                <c:pt idx="258">
                  <c:v>44713</c:v>
                </c:pt>
                <c:pt idx="259">
                  <c:v>44743</c:v>
                </c:pt>
                <c:pt idx="260">
                  <c:v>44774</c:v>
                </c:pt>
                <c:pt idx="261">
                  <c:v>44805</c:v>
                </c:pt>
                <c:pt idx="262">
                  <c:v>44835</c:v>
                </c:pt>
                <c:pt idx="263">
                  <c:v>44866</c:v>
                </c:pt>
                <c:pt idx="264">
                  <c:v>44896</c:v>
                </c:pt>
                <c:pt idx="265">
                  <c:v>44927</c:v>
                </c:pt>
                <c:pt idx="266">
                  <c:v>44958</c:v>
                </c:pt>
                <c:pt idx="267">
                  <c:v>44986</c:v>
                </c:pt>
                <c:pt idx="268">
                  <c:v>45017</c:v>
                </c:pt>
                <c:pt idx="269">
                  <c:v>45047</c:v>
                </c:pt>
                <c:pt idx="270">
                  <c:v>45078</c:v>
                </c:pt>
              </c:numCache>
            </c:numRef>
          </c:cat>
          <c:val>
            <c:numRef>
              <c:f>'[Labor Supply-Demand Trends.xlsx]NC_ssa'!$G$2:$G$272</c:f>
              <c:numCache>
                <c:formatCode>0</c:formatCode>
                <c:ptCount val="27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  <c:pt idx="91">
                  <c:v>1</c:v>
                </c:pt>
                <c:pt idx="92">
                  <c:v>1</c:v>
                </c:pt>
                <c:pt idx="93">
                  <c:v>1</c:v>
                </c:pt>
                <c:pt idx="94">
                  <c:v>1</c:v>
                </c:pt>
                <c:pt idx="95">
                  <c:v>1</c:v>
                </c:pt>
                <c:pt idx="96">
                  <c:v>1</c:v>
                </c:pt>
                <c:pt idx="97">
                  <c:v>1</c:v>
                </c:pt>
                <c:pt idx="98">
                  <c:v>1</c:v>
                </c:pt>
                <c:pt idx="99">
                  <c:v>1</c:v>
                </c:pt>
                <c:pt idx="100">
                  <c:v>1</c:v>
                </c:pt>
                <c:pt idx="101">
                  <c:v>1</c:v>
                </c:pt>
                <c:pt idx="102">
                  <c:v>1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1</c:v>
                </c:pt>
                <c:pt idx="232">
                  <c:v>1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F3-4268-A6E8-5F99E4F47E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475313728"/>
        <c:axId val="2141169456"/>
      </c:barChart>
      <c:lineChart>
        <c:grouping val="standard"/>
        <c:varyColors val="0"/>
        <c:ser>
          <c:idx val="1"/>
          <c:order val="0"/>
          <c:tx>
            <c:strRef>
              <c:f>'[Labor Supply-Demand Trends.xlsx]NC_ssa'!$E$1</c:f>
              <c:strCache>
                <c:ptCount val="1"/>
                <c:pt idx="0">
                  <c:v>Job Openings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'[Labor Supply-Demand Trends.xlsx]NC_ssa'!$C$2:$C$272</c:f>
              <c:numCache>
                <c:formatCode>mmm\-yy</c:formatCode>
                <c:ptCount val="271"/>
                <c:pt idx="0">
                  <c:v>36861</c:v>
                </c:pt>
                <c:pt idx="1">
                  <c:v>36892</c:v>
                </c:pt>
                <c:pt idx="2">
                  <c:v>36923</c:v>
                </c:pt>
                <c:pt idx="3">
                  <c:v>36951</c:v>
                </c:pt>
                <c:pt idx="4">
                  <c:v>36982</c:v>
                </c:pt>
                <c:pt idx="5">
                  <c:v>37012</c:v>
                </c:pt>
                <c:pt idx="6">
                  <c:v>37043</c:v>
                </c:pt>
                <c:pt idx="7">
                  <c:v>37073</c:v>
                </c:pt>
                <c:pt idx="8">
                  <c:v>37104</c:v>
                </c:pt>
                <c:pt idx="9">
                  <c:v>37135</c:v>
                </c:pt>
                <c:pt idx="10">
                  <c:v>37165</c:v>
                </c:pt>
                <c:pt idx="11">
                  <c:v>37196</c:v>
                </c:pt>
                <c:pt idx="12">
                  <c:v>37226</c:v>
                </c:pt>
                <c:pt idx="13">
                  <c:v>37257</c:v>
                </c:pt>
                <c:pt idx="14">
                  <c:v>37288</c:v>
                </c:pt>
                <c:pt idx="15">
                  <c:v>37316</c:v>
                </c:pt>
                <c:pt idx="16">
                  <c:v>37347</c:v>
                </c:pt>
                <c:pt idx="17">
                  <c:v>37377</c:v>
                </c:pt>
                <c:pt idx="18">
                  <c:v>37408</c:v>
                </c:pt>
                <c:pt idx="19">
                  <c:v>37438</c:v>
                </c:pt>
                <c:pt idx="20">
                  <c:v>37469</c:v>
                </c:pt>
                <c:pt idx="21">
                  <c:v>37500</c:v>
                </c:pt>
                <c:pt idx="22">
                  <c:v>37530</c:v>
                </c:pt>
                <c:pt idx="23">
                  <c:v>37561</c:v>
                </c:pt>
                <c:pt idx="24">
                  <c:v>37591</c:v>
                </c:pt>
                <c:pt idx="25">
                  <c:v>37622</c:v>
                </c:pt>
                <c:pt idx="26">
                  <c:v>37653</c:v>
                </c:pt>
                <c:pt idx="27">
                  <c:v>37681</c:v>
                </c:pt>
                <c:pt idx="28">
                  <c:v>37712</c:v>
                </c:pt>
                <c:pt idx="29">
                  <c:v>37742</c:v>
                </c:pt>
                <c:pt idx="30">
                  <c:v>37773</c:v>
                </c:pt>
                <c:pt idx="31">
                  <c:v>37803</c:v>
                </c:pt>
                <c:pt idx="32">
                  <c:v>37834</c:v>
                </c:pt>
                <c:pt idx="33">
                  <c:v>37865</c:v>
                </c:pt>
                <c:pt idx="34">
                  <c:v>37895</c:v>
                </c:pt>
                <c:pt idx="35">
                  <c:v>37926</c:v>
                </c:pt>
                <c:pt idx="36">
                  <c:v>37956</c:v>
                </c:pt>
                <c:pt idx="37">
                  <c:v>37987</c:v>
                </c:pt>
                <c:pt idx="38">
                  <c:v>38018</c:v>
                </c:pt>
                <c:pt idx="39">
                  <c:v>38047</c:v>
                </c:pt>
                <c:pt idx="40">
                  <c:v>38078</c:v>
                </c:pt>
                <c:pt idx="41">
                  <c:v>38108</c:v>
                </c:pt>
                <c:pt idx="42">
                  <c:v>38139</c:v>
                </c:pt>
                <c:pt idx="43">
                  <c:v>38169</c:v>
                </c:pt>
                <c:pt idx="44">
                  <c:v>38200</c:v>
                </c:pt>
                <c:pt idx="45">
                  <c:v>38231</c:v>
                </c:pt>
                <c:pt idx="46">
                  <c:v>38261</c:v>
                </c:pt>
                <c:pt idx="47">
                  <c:v>38292</c:v>
                </c:pt>
                <c:pt idx="48">
                  <c:v>38322</c:v>
                </c:pt>
                <c:pt idx="49">
                  <c:v>38353</c:v>
                </c:pt>
                <c:pt idx="50">
                  <c:v>38384</c:v>
                </c:pt>
                <c:pt idx="51">
                  <c:v>38412</c:v>
                </c:pt>
                <c:pt idx="52">
                  <c:v>38443</c:v>
                </c:pt>
                <c:pt idx="53">
                  <c:v>38473</c:v>
                </c:pt>
                <c:pt idx="54">
                  <c:v>38504</c:v>
                </c:pt>
                <c:pt idx="55">
                  <c:v>38534</c:v>
                </c:pt>
                <c:pt idx="56">
                  <c:v>38565</c:v>
                </c:pt>
                <c:pt idx="57">
                  <c:v>38596</c:v>
                </c:pt>
                <c:pt idx="58">
                  <c:v>38626</c:v>
                </c:pt>
                <c:pt idx="59">
                  <c:v>38657</c:v>
                </c:pt>
                <c:pt idx="60">
                  <c:v>38687</c:v>
                </c:pt>
                <c:pt idx="61">
                  <c:v>38718</c:v>
                </c:pt>
                <c:pt idx="62">
                  <c:v>38749</c:v>
                </c:pt>
                <c:pt idx="63">
                  <c:v>38777</c:v>
                </c:pt>
                <c:pt idx="64">
                  <c:v>38808</c:v>
                </c:pt>
                <c:pt idx="65">
                  <c:v>38838</c:v>
                </c:pt>
                <c:pt idx="66">
                  <c:v>38869</c:v>
                </c:pt>
                <c:pt idx="67">
                  <c:v>38899</c:v>
                </c:pt>
                <c:pt idx="68">
                  <c:v>38930</c:v>
                </c:pt>
                <c:pt idx="69">
                  <c:v>38961</c:v>
                </c:pt>
                <c:pt idx="70">
                  <c:v>38991</c:v>
                </c:pt>
                <c:pt idx="71">
                  <c:v>39022</c:v>
                </c:pt>
                <c:pt idx="72">
                  <c:v>39052</c:v>
                </c:pt>
                <c:pt idx="73">
                  <c:v>39083</c:v>
                </c:pt>
                <c:pt idx="74">
                  <c:v>39114</c:v>
                </c:pt>
                <c:pt idx="75">
                  <c:v>39142</c:v>
                </c:pt>
                <c:pt idx="76">
                  <c:v>39173</c:v>
                </c:pt>
                <c:pt idx="77">
                  <c:v>39203</c:v>
                </c:pt>
                <c:pt idx="78">
                  <c:v>39234</c:v>
                </c:pt>
                <c:pt idx="79">
                  <c:v>39264</c:v>
                </c:pt>
                <c:pt idx="80">
                  <c:v>39295</c:v>
                </c:pt>
                <c:pt idx="81">
                  <c:v>39326</c:v>
                </c:pt>
                <c:pt idx="82">
                  <c:v>39356</c:v>
                </c:pt>
                <c:pt idx="83">
                  <c:v>39387</c:v>
                </c:pt>
                <c:pt idx="84">
                  <c:v>39417</c:v>
                </c:pt>
                <c:pt idx="85">
                  <c:v>39448</c:v>
                </c:pt>
                <c:pt idx="86">
                  <c:v>39479</c:v>
                </c:pt>
                <c:pt idx="87">
                  <c:v>39508</c:v>
                </c:pt>
                <c:pt idx="88">
                  <c:v>39539</c:v>
                </c:pt>
                <c:pt idx="89">
                  <c:v>39569</c:v>
                </c:pt>
                <c:pt idx="90">
                  <c:v>39600</c:v>
                </c:pt>
                <c:pt idx="91">
                  <c:v>39630</c:v>
                </c:pt>
                <c:pt idx="92">
                  <c:v>39661</c:v>
                </c:pt>
                <c:pt idx="93">
                  <c:v>39692</c:v>
                </c:pt>
                <c:pt idx="94">
                  <c:v>39722</c:v>
                </c:pt>
                <c:pt idx="95">
                  <c:v>39753</c:v>
                </c:pt>
                <c:pt idx="96">
                  <c:v>39783</c:v>
                </c:pt>
                <c:pt idx="97">
                  <c:v>39814</c:v>
                </c:pt>
                <c:pt idx="98">
                  <c:v>39845</c:v>
                </c:pt>
                <c:pt idx="99">
                  <c:v>39873</c:v>
                </c:pt>
                <c:pt idx="100">
                  <c:v>39904</c:v>
                </c:pt>
                <c:pt idx="101">
                  <c:v>39934</c:v>
                </c:pt>
                <c:pt idx="102">
                  <c:v>39965</c:v>
                </c:pt>
                <c:pt idx="103">
                  <c:v>39995</c:v>
                </c:pt>
                <c:pt idx="104">
                  <c:v>40026</c:v>
                </c:pt>
                <c:pt idx="105">
                  <c:v>40057</c:v>
                </c:pt>
                <c:pt idx="106">
                  <c:v>40087</c:v>
                </c:pt>
                <c:pt idx="107">
                  <c:v>40118</c:v>
                </c:pt>
                <c:pt idx="108">
                  <c:v>40148</c:v>
                </c:pt>
                <c:pt idx="109">
                  <c:v>40179</c:v>
                </c:pt>
                <c:pt idx="110">
                  <c:v>40210</c:v>
                </c:pt>
                <c:pt idx="111">
                  <c:v>40238</c:v>
                </c:pt>
                <c:pt idx="112">
                  <c:v>40269</c:v>
                </c:pt>
                <c:pt idx="113">
                  <c:v>40299</c:v>
                </c:pt>
                <c:pt idx="114">
                  <c:v>40330</c:v>
                </c:pt>
                <c:pt idx="115">
                  <c:v>40360</c:v>
                </c:pt>
                <c:pt idx="116">
                  <c:v>40391</c:v>
                </c:pt>
                <c:pt idx="117">
                  <c:v>40422</c:v>
                </c:pt>
                <c:pt idx="118">
                  <c:v>40452</c:v>
                </c:pt>
                <c:pt idx="119">
                  <c:v>40483</c:v>
                </c:pt>
                <c:pt idx="120">
                  <c:v>40513</c:v>
                </c:pt>
                <c:pt idx="121">
                  <c:v>40544</c:v>
                </c:pt>
                <c:pt idx="122">
                  <c:v>40575</c:v>
                </c:pt>
                <c:pt idx="123">
                  <c:v>40603</c:v>
                </c:pt>
                <c:pt idx="124">
                  <c:v>40634</c:v>
                </c:pt>
                <c:pt idx="125">
                  <c:v>40664</c:v>
                </c:pt>
                <c:pt idx="126">
                  <c:v>40695</c:v>
                </c:pt>
                <c:pt idx="127">
                  <c:v>40725</c:v>
                </c:pt>
                <c:pt idx="128">
                  <c:v>40756</c:v>
                </c:pt>
                <c:pt idx="129">
                  <c:v>40787</c:v>
                </c:pt>
                <c:pt idx="130">
                  <c:v>40817</c:v>
                </c:pt>
                <c:pt idx="131">
                  <c:v>40848</c:v>
                </c:pt>
                <c:pt idx="132">
                  <c:v>40878</c:v>
                </c:pt>
                <c:pt idx="133">
                  <c:v>40909</c:v>
                </c:pt>
                <c:pt idx="134">
                  <c:v>40940</c:v>
                </c:pt>
                <c:pt idx="135">
                  <c:v>40969</c:v>
                </c:pt>
                <c:pt idx="136">
                  <c:v>41000</c:v>
                </c:pt>
                <c:pt idx="137">
                  <c:v>41030</c:v>
                </c:pt>
                <c:pt idx="138">
                  <c:v>41061</c:v>
                </c:pt>
                <c:pt idx="139">
                  <c:v>41091</c:v>
                </c:pt>
                <c:pt idx="140">
                  <c:v>41122</c:v>
                </c:pt>
                <c:pt idx="141">
                  <c:v>41153</c:v>
                </c:pt>
                <c:pt idx="142">
                  <c:v>41183</c:v>
                </c:pt>
                <c:pt idx="143">
                  <c:v>41214</c:v>
                </c:pt>
                <c:pt idx="144">
                  <c:v>41244</c:v>
                </c:pt>
                <c:pt idx="145">
                  <c:v>41275</c:v>
                </c:pt>
                <c:pt idx="146">
                  <c:v>41306</c:v>
                </c:pt>
                <c:pt idx="147">
                  <c:v>41334</c:v>
                </c:pt>
                <c:pt idx="148">
                  <c:v>41365</c:v>
                </c:pt>
                <c:pt idx="149">
                  <c:v>41395</c:v>
                </c:pt>
                <c:pt idx="150">
                  <c:v>41426</c:v>
                </c:pt>
                <c:pt idx="151">
                  <c:v>41456</c:v>
                </c:pt>
                <c:pt idx="152">
                  <c:v>41487</c:v>
                </c:pt>
                <c:pt idx="153">
                  <c:v>41518</c:v>
                </c:pt>
                <c:pt idx="154">
                  <c:v>41548</c:v>
                </c:pt>
                <c:pt idx="155">
                  <c:v>41579</c:v>
                </c:pt>
                <c:pt idx="156">
                  <c:v>41609</c:v>
                </c:pt>
                <c:pt idx="157">
                  <c:v>41640</c:v>
                </c:pt>
                <c:pt idx="158">
                  <c:v>41671</c:v>
                </c:pt>
                <c:pt idx="159">
                  <c:v>41699</c:v>
                </c:pt>
                <c:pt idx="160">
                  <c:v>41730</c:v>
                </c:pt>
                <c:pt idx="161">
                  <c:v>41760</c:v>
                </c:pt>
                <c:pt idx="162">
                  <c:v>41791</c:v>
                </c:pt>
                <c:pt idx="163">
                  <c:v>41821</c:v>
                </c:pt>
                <c:pt idx="164">
                  <c:v>41852</c:v>
                </c:pt>
                <c:pt idx="165">
                  <c:v>41883</c:v>
                </c:pt>
                <c:pt idx="166">
                  <c:v>41913</c:v>
                </c:pt>
                <c:pt idx="167">
                  <c:v>41944</c:v>
                </c:pt>
                <c:pt idx="168">
                  <c:v>41974</c:v>
                </c:pt>
                <c:pt idx="169">
                  <c:v>42005</c:v>
                </c:pt>
                <c:pt idx="170">
                  <c:v>42036</c:v>
                </c:pt>
                <c:pt idx="171">
                  <c:v>42064</c:v>
                </c:pt>
                <c:pt idx="172">
                  <c:v>42095</c:v>
                </c:pt>
                <c:pt idx="173">
                  <c:v>42125</c:v>
                </c:pt>
                <c:pt idx="174">
                  <c:v>42156</c:v>
                </c:pt>
                <c:pt idx="175">
                  <c:v>42186</c:v>
                </c:pt>
                <c:pt idx="176">
                  <c:v>42217</c:v>
                </c:pt>
                <c:pt idx="177">
                  <c:v>42248</c:v>
                </c:pt>
                <c:pt idx="178">
                  <c:v>42278</c:v>
                </c:pt>
                <c:pt idx="179">
                  <c:v>42309</c:v>
                </c:pt>
                <c:pt idx="180">
                  <c:v>42339</c:v>
                </c:pt>
                <c:pt idx="181">
                  <c:v>42370</c:v>
                </c:pt>
                <c:pt idx="182">
                  <c:v>42401</c:v>
                </c:pt>
                <c:pt idx="183">
                  <c:v>42430</c:v>
                </c:pt>
                <c:pt idx="184">
                  <c:v>42461</c:v>
                </c:pt>
                <c:pt idx="185">
                  <c:v>42491</c:v>
                </c:pt>
                <c:pt idx="186">
                  <c:v>42522</c:v>
                </c:pt>
                <c:pt idx="187">
                  <c:v>42552</c:v>
                </c:pt>
                <c:pt idx="188">
                  <c:v>42583</c:v>
                </c:pt>
                <c:pt idx="189">
                  <c:v>42614</c:v>
                </c:pt>
                <c:pt idx="190">
                  <c:v>42644</c:v>
                </c:pt>
                <c:pt idx="191">
                  <c:v>42675</c:v>
                </c:pt>
                <c:pt idx="192">
                  <c:v>42705</c:v>
                </c:pt>
                <c:pt idx="193">
                  <c:v>42736</c:v>
                </c:pt>
                <c:pt idx="194">
                  <c:v>42767</c:v>
                </c:pt>
                <c:pt idx="195">
                  <c:v>42795</c:v>
                </c:pt>
                <c:pt idx="196">
                  <c:v>42826</c:v>
                </c:pt>
                <c:pt idx="197">
                  <c:v>42856</c:v>
                </c:pt>
                <c:pt idx="198">
                  <c:v>42887</c:v>
                </c:pt>
                <c:pt idx="199">
                  <c:v>42917</c:v>
                </c:pt>
                <c:pt idx="200">
                  <c:v>42948</c:v>
                </c:pt>
                <c:pt idx="201">
                  <c:v>42979</c:v>
                </c:pt>
                <c:pt idx="202">
                  <c:v>43009</c:v>
                </c:pt>
                <c:pt idx="203">
                  <c:v>43040</c:v>
                </c:pt>
                <c:pt idx="204">
                  <c:v>43070</c:v>
                </c:pt>
                <c:pt idx="205">
                  <c:v>43101</c:v>
                </c:pt>
                <c:pt idx="206">
                  <c:v>43132</c:v>
                </c:pt>
                <c:pt idx="207">
                  <c:v>43160</c:v>
                </c:pt>
                <c:pt idx="208">
                  <c:v>43191</c:v>
                </c:pt>
                <c:pt idx="209">
                  <c:v>43221</c:v>
                </c:pt>
                <c:pt idx="210">
                  <c:v>43252</c:v>
                </c:pt>
                <c:pt idx="211">
                  <c:v>43282</c:v>
                </c:pt>
                <c:pt idx="212">
                  <c:v>43313</c:v>
                </c:pt>
                <c:pt idx="213">
                  <c:v>43344</c:v>
                </c:pt>
                <c:pt idx="214">
                  <c:v>43374</c:v>
                </c:pt>
                <c:pt idx="215">
                  <c:v>43405</c:v>
                </c:pt>
                <c:pt idx="216">
                  <c:v>43435</c:v>
                </c:pt>
                <c:pt idx="217">
                  <c:v>43466</c:v>
                </c:pt>
                <c:pt idx="218">
                  <c:v>43497</c:v>
                </c:pt>
                <c:pt idx="219">
                  <c:v>43525</c:v>
                </c:pt>
                <c:pt idx="220">
                  <c:v>43556</c:v>
                </c:pt>
                <c:pt idx="221">
                  <c:v>43586</c:v>
                </c:pt>
                <c:pt idx="222">
                  <c:v>43617</c:v>
                </c:pt>
                <c:pt idx="223">
                  <c:v>43647</c:v>
                </c:pt>
                <c:pt idx="224">
                  <c:v>43678</c:v>
                </c:pt>
                <c:pt idx="225">
                  <c:v>43709</c:v>
                </c:pt>
                <c:pt idx="226">
                  <c:v>43739</c:v>
                </c:pt>
                <c:pt idx="227">
                  <c:v>43770</c:v>
                </c:pt>
                <c:pt idx="228">
                  <c:v>43800</c:v>
                </c:pt>
                <c:pt idx="229">
                  <c:v>43831</c:v>
                </c:pt>
                <c:pt idx="230">
                  <c:v>43862</c:v>
                </c:pt>
                <c:pt idx="231">
                  <c:v>43891</c:v>
                </c:pt>
                <c:pt idx="232">
                  <c:v>43922</c:v>
                </c:pt>
                <c:pt idx="233">
                  <c:v>43952</c:v>
                </c:pt>
                <c:pt idx="234">
                  <c:v>43983</c:v>
                </c:pt>
                <c:pt idx="235">
                  <c:v>44013</c:v>
                </c:pt>
                <c:pt idx="236">
                  <c:v>44044</c:v>
                </c:pt>
                <c:pt idx="237">
                  <c:v>44075</c:v>
                </c:pt>
                <c:pt idx="238">
                  <c:v>44105</c:v>
                </c:pt>
                <c:pt idx="239">
                  <c:v>44136</c:v>
                </c:pt>
                <c:pt idx="240">
                  <c:v>44166</c:v>
                </c:pt>
                <c:pt idx="241">
                  <c:v>44197</c:v>
                </c:pt>
                <c:pt idx="242">
                  <c:v>44228</c:v>
                </c:pt>
                <c:pt idx="243">
                  <c:v>44256</c:v>
                </c:pt>
                <c:pt idx="244">
                  <c:v>44287</c:v>
                </c:pt>
                <c:pt idx="245">
                  <c:v>44317</c:v>
                </c:pt>
                <c:pt idx="246">
                  <c:v>44348</c:v>
                </c:pt>
                <c:pt idx="247">
                  <c:v>44378</c:v>
                </c:pt>
                <c:pt idx="248">
                  <c:v>44409</c:v>
                </c:pt>
                <c:pt idx="249">
                  <c:v>44440</c:v>
                </c:pt>
                <c:pt idx="250">
                  <c:v>44470</c:v>
                </c:pt>
                <c:pt idx="251">
                  <c:v>44501</c:v>
                </c:pt>
                <c:pt idx="252">
                  <c:v>44531</c:v>
                </c:pt>
                <c:pt idx="253">
                  <c:v>44562</c:v>
                </c:pt>
                <c:pt idx="254">
                  <c:v>44593</c:v>
                </c:pt>
                <c:pt idx="255">
                  <c:v>44621</c:v>
                </c:pt>
                <c:pt idx="256">
                  <c:v>44652</c:v>
                </c:pt>
                <c:pt idx="257">
                  <c:v>44682</c:v>
                </c:pt>
                <c:pt idx="258">
                  <c:v>44713</c:v>
                </c:pt>
                <c:pt idx="259">
                  <c:v>44743</c:v>
                </c:pt>
                <c:pt idx="260">
                  <c:v>44774</c:v>
                </c:pt>
                <c:pt idx="261">
                  <c:v>44805</c:v>
                </c:pt>
                <c:pt idx="262">
                  <c:v>44835</c:v>
                </c:pt>
                <c:pt idx="263">
                  <c:v>44866</c:v>
                </c:pt>
                <c:pt idx="264">
                  <c:v>44896</c:v>
                </c:pt>
                <c:pt idx="265">
                  <c:v>44927</c:v>
                </c:pt>
                <c:pt idx="266">
                  <c:v>44958</c:v>
                </c:pt>
                <c:pt idx="267">
                  <c:v>44986</c:v>
                </c:pt>
                <c:pt idx="268">
                  <c:v>45017</c:v>
                </c:pt>
                <c:pt idx="269">
                  <c:v>45047</c:v>
                </c:pt>
                <c:pt idx="270">
                  <c:v>45078</c:v>
                </c:pt>
              </c:numCache>
            </c:numRef>
          </c:cat>
          <c:val>
            <c:numRef>
              <c:f>'[Labor Supply-Demand Trends.xlsx]NC_ssa'!$E$2:$E$272</c:f>
              <c:numCache>
                <c:formatCode>General</c:formatCode>
                <c:ptCount val="271"/>
                <c:pt idx="0">
                  <c:v>150627</c:v>
                </c:pt>
                <c:pt idx="1">
                  <c:v>146985</c:v>
                </c:pt>
                <c:pt idx="2">
                  <c:v>142464</c:v>
                </c:pt>
                <c:pt idx="3">
                  <c:v>137428</c:v>
                </c:pt>
                <c:pt idx="4">
                  <c:v>132678</c:v>
                </c:pt>
                <c:pt idx="5">
                  <c:v>128552</c:v>
                </c:pt>
                <c:pt idx="6">
                  <c:v>124418</c:v>
                </c:pt>
                <c:pt idx="7">
                  <c:v>119972</c:v>
                </c:pt>
                <c:pt idx="8">
                  <c:v>115145</c:v>
                </c:pt>
                <c:pt idx="9">
                  <c:v>109708</c:v>
                </c:pt>
                <c:pt idx="10">
                  <c:v>104581</c:v>
                </c:pt>
                <c:pt idx="11">
                  <c:v>100834</c:v>
                </c:pt>
                <c:pt idx="12">
                  <c:v>98868</c:v>
                </c:pt>
                <c:pt idx="13">
                  <c:v>97918</c:v>
                </c:pt>
                <c:pt idx="14">
                  <c:v>97020</c:v>
                </c:pt>
                <c:pt idx="15">
                  <c:v>95708</c:v>
                </c:pt>
                <c:pt idx="16">
                  <c:v>93888</c:v>
                </c:pt>
                <c:pt idx="17">
                  <c:v>92137</c:v>
                </c:pt>
                <c:pt idx="18">
                  <c:v>91061</c:v>
                </c:pt>
                <c:pt idx="19">
                  <c:v>90513</c:v>
                </c:pt>
                <c:pt idx="20">
                  <c:v>90028</c:v>
                </c:pt>
                <c:pt idx="21">
                  <c:v>89698</c:v>
                </c:pt>
                <c:pt idx="22">
                  <c:v>89562</c:v>
                </c:pt>
                <c:pt idx="23">
                  <c:v>89653</c:v>
                </c:pt>
                <c:pt idx="24">
                  <c:v>90201</c:v>
                </c:pt>
                <c:pt idx="25">
                  <c:v>91482</c:v>
                </c:pt>
                <c:pt idx="26">
                  <c:v>93485</c:v>
                </c:pt>
                <c:pt idx="27">
                  <c:v>95880</c:v>
                </c:pt>
                <c:pt idx="28">
                  <c:v>98194</c:v>
                </c:pt>
                <c:pt idx="29">
                  <c:v>100054</c:v>
                </c:pt>
                <c:pt idx="30">
                  <c:v>101330</c:v>
                </c:pt>
                <c:pt idx="31">
                  <c:v>102445</c:v>
                </c:pt>
                <c:pt idx="32">
                  <c:v>103515</c:v>
                </c:pt>
                <c:pt idx="33">
                  <c:v>104305</c:v>
                </c:pt>
                <c:pt idx="34">
                  <c:v>104776</c:v>
                </c:pt>
                <c:pt idx="35">
                  <c:v>105184</c:v>
                </c:pt>
                <c:pt idx="36">
                  <c:v>105494</c:v>
                </c:pt>
                <c:pt idx="37">
                  <c:v>105681</c:v>
                </c:pt>
                <c:pt idx="38">
                  <c:v>105910</c:v>
                </c:pt>
                <c:pt idx="39">
                  <c:v>106125</c:v>
                </c:pt>
                <c:pt idx="40">
                  <c:v>106414</c:v>
                </c:pt>
                <c:pt idx="41">
                  <c:v>107006</c:v>
                </c:pt>
                <c:pt idx="42">
                  <c:v>107948</c:v>
                </c:pt>
                <c:pt idx="43">
                  <c:v>109723</c:v>
                </c:pt>
                <c:pt idx="44">
                  <c:v>112830</c:v>
                </c:pt>
                <c:pt idx="45">
                  <c:v>117118</c:v>
                </c:pt>
                <c:pt idx="46">
                  <c:v>121579</c:v>
                </c:pt>
                <c:pt idx="47">
                  <c:v>125129</c:v>
                </c:pt>
                <c:pt idx="48">
                  <c:v>127149</c:v>
                </c:pt>
                <c:pt idx="49">
                  <c:v>127603</c:v>
                </c:pt>
                <c:pt idx="50">
                  <c:v>126677</c:v>
                </c:pt>
                <c:pt idx="51">
                  <c:v>125195</c:v>
                </c:pt>
                <c:pt idx="52">
                  <c:v>124489</c:v>
                </c:pt>
                <c:pt idx="53">
                  <c:v>124928</c:v>
                </c:pt>
                <c:pt idx="54">
                  <c:v>126069</c:v>
                </c:pt>
                <c:pt idx="55">
                  <c:v>126858</c:v>
                </c:pt>
                <c:pt idx="56">
                  <c:v>126574</c:v>
                </c:pt>
                <c:pt idx="57">
                  <c:v>125361</c:v>
                </c:pt>
                <c:pt idx="58">
                  <c:v>123826</c:v>
                </c:pt>
                <c:pt idx="59">
                  <c:v>123102</c:v>
                </c:pt>
                <c:pt idx="60">
                  <c:v>124066</c:v>
                </c:pt>
                <c:pt idx="61">
                  <c:v>126670</c:v>
                </c:pt>
                <c:pt idx="62">
                  <c:v>130277</c:v>
                </c:pt>
                <c:pt idx="63">
                  <c:v>133697</c:v>
                </c:pt>
                <c:pt idx="64">
                  <c:v>135965</c:v>
                </c:pt>
                <c:pt idx="65">
                  <c:v>137264</c:v>
                </c:pt>
                <c:pt idx="66">
                  <c:v>138274</c:v>
                </c:pt>
                <c:pt idx="67">
                  <c:v>139293</c:v>
                </c:pt>
                <c:pt idx="68">
                  <c:v>140275</c:v>
                </c:pt>
                <c:pt idx="69">
                  <c:v>140739</c:v>
                </c:pt>
                <c:pt idx="70">
                  <c:v>140240</c:v>
                </c:pt>
                <c:pt idx="71">
                  <c:v>138941</c:v>
                </c:pt>
                <c:pt idx="72">
                  <c:v>137134</c:v>
                </c:pt>
                <c:pt idx="73">
                  <c:v>135346</c:v>
                </c:pt>
                <c:pt idx="74">
                  <c:v>134358</c:v>
                </c:pt>
                <c:pt idx="75">
                  <c:v>134417</c:v>
                </c:pt>
                <c:pt idx="76">
                  <c:v>135111</c:v>
                </c:pt>
                <c:pt idx="77">
                  <c:v>135923</c:v>
                </c:pt>
                <c:pt idx="78">
                  <c:v>136835</c:v>
                </c:pt>
                <c:pt idx="79">
                  <c:v>137688</c:v>
                </c:pt>
                <c:pt idx="80">
                  <c:v>138708</c:v>
                </c:pt>
                <c:pt idx="81">
                  <c:v>140200</c:v>
                </c:pt>
                <c:pt idx="82">
                  <c:v>142132</c:v>
                </c:pt>
                <c:pt idx="83">
                  <c:v>143552</c:v>
                </c:pt>
                <c:pt idx="84">
                  <c:v>143967</c:v>
                </c:pt>
                <c:pt idx="85">
                  <c:v>143578</c:v>
                </c:pt>
                <c:pt idx="86">
                  <c:v>142099</c:v>
                </c:pt>
                <c:pt idx="87">
                  <c:v>139804</c:v>
                </c:pt>
                <c:pt idx="88">
                  <c:v>137420</c:v>
                </c:pt>
                <c:pt idx="89">
                  <c:v>134717</c:v>
                </c:pt>
                <c:pt idx="90">
                  <c:v>131311</c:v>
                </c:pt>
                <c:pt idx="91">
                  <c:v>127670</c:v>
                </c:pt>
                <c:pt idx="92">
                  <c:v>123455</c:v>
                </c:pt>
                <c:pt idx="93">
                  <c:v>118633</c:v>
                </c:pt>
                <c:pt idx="94">
                  <c:v>113649</c:v>
                </c:pt>
                <c:pt idx="95">
                  <c:v>108365</c:v>
                </c:pt>
                <c:pt idx="96">
                  <c:v>102739</c:v>
                </c:pt>
                <c:pt idx="97">
                  <c:v>97022</c:v>
                </c:pt>
                <c:pt idx="98">
                  <c:v>91859</c:v>
                </c:pt>
                <c:pt idx="99">
                  <c:v>87700</c:v>
                </c:pt>
                <c:pt idx="100">
                  <c:v>84596</c:v>
                </c:pt>
                <c:pt idx="101">
                  <c:v>82794</c:v>
                </c:pt>
                <c:pt idx="102">
                  <c:v>56180</c:v>
                </c:pt>
                <c:pt idx="103">
                  <c:v>56467</c:v>
                </c:pt>
                <c:pt idx="104">
                  <c:v>57801</c:v>
                </c:pt>
                <c:pt idx="105">
                  <c:v>60275</c:v>
                </c:pt>
                <c:pt idx="106">
                  <c:v>63256</c:v>
                </c:pt>
                <c:pt idx="107">
                  <c:v>66700</c:v>
                </c:pt>
                <c:pt idx="108">
                  <c:v>70381</c:v>
                </c:pt>
                <c:pt idx="109">
                  <c:v>73715</c:v>
                </c:pt>
                <c:pt idx="110">
                  <c:v>76341</c:v>
                </c:pt>
                <c:pt idx="111">
                  <c:v>78225</c:v>
                </c:pt>
                <c:pt idx="112">
                  <c:v>79184</c:v>
                </c:pt>
                <c:pt idx="113">
                  <c:v>79182</c:v>
                </c:pt>
                <c:pt idx="114">
                  <c:v>78616</c:v>
                </c:pt>
                <c:pt idx="115">
                  <c:v>77836</c:v>
                </c:pt>
                <c:pt idx="116">
                  <c:v>76785</c:v>
                </c:pt>
                <c:pt idx="117">
                  <c:v>75721</c:v>
                </c:pt>
                <c:pt idx="118">
                  <c:v>75556</c:v>
                </c:pt>
                <c:pt idx="119">
                  <c:v>76413</c:v>
                </c:pt>
                <c:pt idx="120">
                  <c:v>78138</c:v>
                </c:pt>
                <c:pt idx="121">
                  <c:v>80590</c:v>
                </c:pt>
                <c:pt idx="122">
                  <c:v>83662</c:v>
                </c:pt>
                <c:pt idx="123">
                  <c:v>86905</c:v>
                </c:pt>
                <c:pt idx="124">
                  <c:v>89688</c:v>
                </c:pt>
                <c:pt idx="125">
                  <c:v>92151</c:v>
                </c:pt>
                <c:pt idx="126">
                  <c:v>94556</c:v>
                </c:pt>
                <c:pt idx="127">
                  <c:v>97636</c:v>
                </c:pt>
                <c:pt idx="128">
                  <c:v>101736</c:v>
                </c:pt>
                <c:pt idx="129">
                  <c:v>105790</c:v>
                </c:pt>
                <c:pt idx="130">
                  <c:v>108602</c:v>
                </c:pt>
                <c:pt idx="131">
                  <c:v>109721</c:v>
                </c:pt>
                <c:pt idx="132">
                  <c:v>109260</c:v>
                </c:pt>
                <c:pt idx="133">
                  <c:v>107479</c:v>
                </c:pt>
                <c:pt idx="134">
                  <c:v>105591</c:v>
                </c:pt>
                <c:pt idx="135">
                  <c:v>105062</c:v>
                </c:pt>
                <c:pt idx="136">
                  <c:v>107179</c:v>
                </c:pt>
                <c:pt idx="137">
                  <c:v>111501</c:v>
                </c:pt>
                <c:pt idx="138">
                  <c:v>116057</c:v>
                </c:pt>
                <c:pt idx="139">
                  <c:v>118799</c:v>
                </c:pt>
                <c:pt idx="140">
                  <c:v>118909</c:v>
                </c:pt>
                <c:pt idx="141">
                  <c:v>117372</c:v>
                </c:pt>
                <c:pt idx="142">
                  <c:v>115306</c:v>
                </c:pt>
                <c:pt idx="143">
                  <c:v>114368</c:v>
                </c:pt>
                <c:pt idx="144">
                  <c:v>115948</c:v>
                </c:pt>
                <c:pt idx="145">
                  <c:v>120316</c:v>
                </c:pt>
                <c:pt idx="146">
                  <c:v>125964</c:v>
                </c:pt>
                <c:pt idx="147">
                  <c:v>130758</c:v>
                </c:pt>
                <c:pt idx="148">
                  <c:v>133719</c:v>
                </c:pt>
                <c:pt idx="149">
                  <c:v>134582</c:v>
                </c:pt>
                <c:pt idx="150">
                  <c:v>133976</c:v>
                </c:pt>
                <c:pt idx="151">
                  <c:v>132912</c:v>
                </c:pt>
                <c:pt idx="152">
                  <c:v>131906</c:v>
                </c:pt>
                <c:pt idx="153">
                  <c:v>131053</c:v>
                </c:pt>
                <c:pt idx="154">
                  <c:v>130953</c:v>
                </c:pt>
                <c:pt idx="155">
                  <c:v>131223</c:v>
                </c:pt>
                <c:pt idx="156">
                  <c:v>131403</c:v>
                </c:pt>
                <c:pt idx="157">
                  <c:v>131709</c:v>
                </c:pt>
                <c:pt idx="158">
                  <c:v>131761</c:v>
                </c:pt>
                <c:pt idx="159">
                  <c:v>131750</c:v>
                </c:pt>
                <c:pt idx="160">
                  <c:v>131314</c:v>
                </c:pt>
                <c:pt idx="161">
                  <c:v>130920</c:v>
                </c:pt>
                <c:pt idx="162">
                  <c:v>131374</c:v>
                </c:pt>
                <c:pt idx="163">
                  <c:v>133001</c:v>
                </c:pt>
                <c:pt idx="164">
                  <c:v>135984</c:v>
                </c:pt>
                <c:pt idx="165">
                  <c:v>140451</c:v>
                </c:pt>
                <c:pt idx="166">
                  <c:v>145458</c:v>
                </c:pt>
                <c:pt idx="167">
                  <c:v>150148</c:v>
                </c:pt>
                <c:pt idx="168">
                  <c:v>154383</c:v>
                </c:pt>
                <c:pt idx="169">
                  <c:v>158213</c:v>
                </c:pt>
                <c:pt idx="170">
                  <c:v>162176</c:v>
                </c:pt>
                <c:pt idx="171">
                  <c:v>166277</c:v>
                </c:pt>
                <c:pt idx="172">
                  <c:v>170695</c:v>
                </c:pt>
                <c:pt idx="173">
                  <c:v>175844</c:v>
                </c:pt>
                <c:pt idx="174">
                  <c:v>180964</c:v>
                </c:pt>
                <c:pt idx="175">
                  <c:v>185415</c:v>
                </c:pt>
                <c:pt idx="176">
                  <c:v>189329</c:v>
                </c:pt>
                <c:pt idx="177">
                  <c:v>192890</c:v>
                </c:pt>
                <c:pt idx="178">
                  <c:v>196750</c:v>
                </c:pt>
                <c:pt idx="179">
                  <c:v>200568</c:v>
                </c:pt>
                <c:pt idx="180">
                  <c:v>202703</c:v>
                </c:pt>
                <c:pt idx="181">
                  <c:v>201743</c:v>
                </c:pt>
                <c:pt idx="182">
                  <c:v>198105</c:v>
                </c:pt>
                <c:pt idx="183">
                  <c:v>192529</c:v>
                </c:pt>
                <c:pt idx="184">
                  <c:v>186291</c:v>
                </c:pt>
                <c:pt idx="185">
                  <c:v>180647</c:v>
                </c:pt>
                <c:pt idx="186">
                  <c:v>177014</c:v>
                </c:pt>
                <c:pt idx="187">
                  <c:v>175671</c:v>
                </c:pt>
                <c:pt idx="188">
                  <c:v>175193</c:v>
                </c:pt>
                <c:pt idx="189">
                  <c:v>174479</c:v>
                </c:pt>
                <c:pt idx="190">
                  <c:v>173417</c:v>
                </c:pt>
                <c:pt idx="191">
                  <c:v>173070</c:v>
                </c:pt>
                <c:pt idx="192">
                  <c:v>174621</c:v>
                </c:pt>
                <c:pt idx="193">
                  <c:v>178620</c:v>
                </c:pt>
                <c:pt idx="194">
                  <c:v>185018</c:v>
                </c:pt>
                <c:pt idx="195">
                  <c:v>192965</c:v>
                </c:pt>
                <c:pt idx="196">
                  <c:v>201127</c:v>
                </c:pt>
                <c:pt idx="197">
                  <c:v>207586</c:v>
                </c:pt>
                <c:pt idx="198">
                  <c:v>211933</c:v>
                </c:pt>
                <c:pt idx="199">
                  <c:v>213965</c:v>
                </c:pt>
                <c:pt idx="200">
                  <c:v>214191</c:v>
                </c:pt>
                <c:pt idx="201">
                  <c:v>213491</c:v>
                </c:pt>
                <c:pt idx="202">
                  <c:v>212085</c:v>
                </c:pt>
                <c:pt idx="203">
                  <c:v>210786</c:v>
                </c:pt>
                <c:pt idx="204">
                  <c:v>211125</c:v>
                </c:pt>
                <c:pt idx="205">
                  <c:v>214350</c:v>
                </c:pt>
                <c:pt idx="206">
                  <c:v>219895</c:v>
                </c:pt>
                <c:pt idx="207">
                  <c:v>227381</c:v>
                </c:pt>
                <c:pt idx="208">
                  <c:v>235610</c:v>
                </c:pt>
                <c:pt idx="209">
                  <c:v>241924</c:v>
                </c:pt>
                <c:pt idx="210">
                  <c:v>245269</c:v>
                </c:pt>
                <c:pt idx="211">
                  <c:v>246777</c:v>
                </c:pt>
                <c:pt idx="212">
                  <c:v>248980</c:v>
                </c:pt>
                <c:pt idx="213">
                  <c:v>253553</c:v>
                </c:pt>
                <c:pt idx="214">
                  <c:v>261492</c:v>
                </c:pt>
                <c:pt idx="215">
                  <c:v>271733</c:v>
                </c:pt>
                <c:pt idx="216">
                  <c:v>281736</c:v>
                </c:pt>
                <c:pt idx="217">
                  <c:v>289074</c:v>
                </c:pt>
                <c:pt idx="218">
                  <c:v>291554</c:v>
                </c:pt>
                <c:pt idx="219">
                  <c:v>289280</c:v>
                </c:pt>
                <c:pt idx="220">
                  <c:v>284196</c:v>
                </c:pt>
                <c:pt idx="221">
                  <c:v>279781</c:v>
                </c:pt>
                <c:pt idx="222">
                  <c:v>277993</c:v>
                </c:pt>
                <c:pt idx="223">
                  <c:v>278739</c:v>
                </c:pt>
                <c:pt idx="224">
                  <c:v>280898</c:v>
                </c:pt>
                <c:pt idx="225">
                  <c:v>282047</c:v>
                </c:pt>
                <c:pt idx="226">
                  <c:v>279024</c:v>
                </c:pt>
                <c:pt idx="227">
                  <c:v>269737</c:v>
                </c:pt>
                <c:pt idx="228">
                  <c:v>254304</c:v>
                </c:pt>
                <c:pt idx="229">
                  <c:v>235280</c:v>
                </c:pt>
                <c:pt idx="230">
                  <c:v>217443</c:v>
                </c:pt>
                <c:pt idx="231">
                  <c:v>204064</c:v>
                </c:pt>
                <c:pt idx="232">
                  <c:v>196473</c:v>
                </c:pt>
                <c:pt idx="233">
                  <c:v>196208</c:v>
                </c:pt>
                <c:pt idx="234">
                  <c:v>201857</c:v>
                </c:pt>
                <c:pt idx="235">
                  <c:v>210868</c:v>
                </c:pt>
                <c:pt idx="236">
                  <c:v>220592</c:v>
                </c:pt>
                <c:pt idx="237">
                  <c:v>229777</c:v>
                </c:pt>
                <c:pt idx="238">
                  <c:v>238975</c:v>
                </c:pt>
                <c:pt idx="239">
                  <c:v>249402</c:v>
                </c:pt>
                <c:pt idx="240">
                  <c:v>261477</c:v>
                </c:pt>
                <c:pt idx="241">
                  <c:v>275479</c:v>
                </c:pt>
                <c:pt idx="242">
                  <c:v>290503</c:v>
                </c:pt>
                <c:pt idx="243">
                  <c:v>306053</c:v>
                </c:pt>
                <c:pt idx="244">
                  <c:v>321281</c:v>
                </c:pt>
                <c:pt idx="245">
                  <c:v>333586</c:v>
                </c:pt>
                <c:pt idx="246">
                  <c:v>341978</c:v>
                </c:pt>
                <c:pt idx="247">
                  <c:v>347504</c:v>
                </c:pt>
                <c:pt idx="248">
                  <c:v>350785</c:v>
                </c:pt>
                <c:pt idx="249">
                  <c:v>352659</c:v>
                </c:pt>
                <c:pt idx="250">
                  <c:v>355266</c:v>
                </c:pt>
                <c:pt idx="251">
                  <c:v>360257</c:v>
                </c:pt>
                <c:pt idx="252">
                  <c:v>368235</c:v>
                </c:pt>
                <c:pt idx="253">
                  <c:v>376756</c:v>
                </c:pt>
                <c:pt idx="254">
                  <c:v>383608</c:v>
                </c:pt>
                <c:pt idx="255">
                  <c:v>386816</c:v>
                </c:pt>
                <c:pt idx="256">
                  <c:v>385338</c:v>
                </c:pt>
                <c:pt idx="257">
                  <c:v>380349</c:v>
                </c:pt>
                <c:pt idx="258">
                  <c:v>373886</c:v>
                </c:pt>
                <c:pt idx="259">
                  <c:v>367918</c:v>
                </c:pt>
                <c:pt idx="260">
                  <c:v>363777</c:v>
                </c:pt>
                <c:pt idx="261">
                  <c:v>361954</c:v>
                </c:pt>
                <c:pt idx="262">
                  <c:v>361530</c:v>
                </c:pt>
                <c:pt idx="263">
                  <c:v>361138</c:v>
                </c:pt>
                <c:pt idx="264">
                  <c:v>361499</c:v>
                </c:pt>
                <c:pt idx="265">
                  <c:v>362965</c:v>
                </c:pt>
                <c:pt idx="266">
                  <c:v>364756</c:v>
                </c:pt>
                <c:pt idx="267">
                  <c:v>365925</c:v>
                </c:pt>
                <c:pt idx="268">
                  <c:v>367005</c:v>
                </c:pt>
                <c:pt idx="269">
                  <c:v>367633</c:v>
                </c:pt>
                <c:pt idx="270">
                  <c:v>367590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FF3-4268-A6E8-5F99E4F47E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7589103"/>
        <c:axId val="810739727"/>
        <c:extLst>
          <c:ext xmlns:c15="http://schemas.microsoft.com/office/drawing/2012/chart" uri="{02D57815-91ED-43cb-92C2-25804820EDAC}">
            <c15:filteredLineSeries>
              <c15:ser>
                <c:idx val="2"/>
                <c:order val="1"/>
                <c:tx>
                  <c:strRef>
                    <c:extLst>
                      <c:ext uri="{02D57815-91ED-43cb-92C2-25804820EDAC}">
                        <c15:formulaRef>
                          <c15:sqref>'[Labor Supply-Demand Trends.xlsx]NC_ssa'!$F$1</c15:sqref>
                        </c15:formulaRef>
                      </c:ext>
                    </c:extLst>
                    <c:strCache>
                      <c:ptCount val="1"/>
                      <c:pt idx="0">
                        <c:v>Jobseekers per Job Opening</c:v>
                      </c:pt>
                    </c:strCache>
                  </c:strRef>
                </c:tx>
                <c:spPr>
                  <a:ln w="34925" cap="rnd">
                    <a:solidFill>
                      <a:schemeClr val="accent3"/>
                    </a:solidFill>
                    <a:round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'[Labor Supply-Demand Trends.xlsx]NC_ssa'!$C$2:$C$272</c15:sqref>
                        </c15:formulaRef>
                      </c:ext>
                    </c:extLst>
                    <c:numCache>
                      <c:formatCode>mmm\-yy</c:formatCode>
                      <c:ptCount val="271"/>
                      <c:pt idx="0">
                        <c:v>36861</c:v>
                      </c:pt>
                      <c:pt idx="1">
                        <c:v>36892</c:v>
                      </c:pt>
                      <c:pt idx="2">
                        <c:v>36923</c:v>
                      </c:pt>
                      <c:pt idx="3">
                        <c:v>36951</c:v>
                      </c:pt>
                      <c:pt idx="4">
                        <c:v>36982</c:v>
                      </c:pt>
                      <c:pt idx="5">
                        <c:v>37012</c:v>
                      </c:pt>
                      <c:pt idx="6">
                        <c:v>37043</c:v>
                      </c:pt>
                      <c:pt idx="7">
                        <c:v>37073</c:v>
                      </c:pt>
                      <c:pt idx="8">
                        <c:v>37104</c:v>
                      </c:pt>
                      <c:pt idx="9">
                        <c:v>37135</c:v>
                      </c:pt>
                      <c:pt idx="10">
                        <c:v>37165</c:v>
                      </c:pt>
                      <c:pt idx="11">
                        <c:v>37196</c:v>
                      </c:pt>
                      <c:pt idx="12">
                        <c:v>37226</c:v>
                      </c:pt>
                      <c:pt idx="13">
                        <c:v>37257</c:v>
                      </c:pt>
                      <c:pt idx="14">
                        <c:v>37288</c:v>
                      </c:pt>
                      <c:pt idx="15">
                        <c:v>37316</c:v>
                      </c:pt>
                      <c:pt idx="16">
                        <c:v>37347</c:v>
                      </c:pt>
                      <c:pt idx="17">
                        <c:v>37377</c:v>
                      </c:pt>
                      <c:pt idx="18">
                        <c:v>37408</c:v>
                      </c:pt>
                      <c:pt idx="19">
                        <c:v>37438</c:v>
                      </c:pt>
                      <c:pt idx="20">
                        <c:v>37469</c:v>
                      </c:pt>
                      <c:pt idx="21">
                        <c:v>37500</c:v>
                      </c:pt>
                      <c:pt idx="22">
                        <c:v>37530</c:v>
                      </c:pt>
                      <c:pt idx="23">
                        <c:v>37561</c:v>
                      </c:pt>
                      <c:pt idx="24">
                        <c:v>37591</c:v>
                      </c:pt>
                      <c:pt idx="25">
                        <c:v>37622</c:v>
                      </c:pt>
                      <c:pt idx="26">
                        <c:v>37653</c:v>
                      </c:pt>
                      <c:pt idx="27">
                        <c:v>37681</c:v>
                      </c:pt>
                      <c:pt idx="28">
                        <c:v>37712</c:v>
                      </c:pt>
                      <c:pt idx="29">
                        <c:v>37742</c:v>
                      </c:pt>
                      <c:pt idx="30">
                        <c:v>37773</c:v>
                      </c:pt>
                      <c:pt idx="31">
                        <c:v>37803</c:v>
                      </c:pt>
                      <c:pt idx="32">
                        <c:v>37834</c:v>
                      </c:pt>
                      <c:pt idx="33">
                        <c:v>37865</c:v>
                      </c:pt>
                      <c:pt idx="34">
                        <c:v>37895</c:v>
                      </c:pt>
                      <c:pt idx="35">
                        <c:v>37926</c:v>
                      </c:pt>
                      <c:pt idx="36">
                        <c:v>37956</c:v>
                      </c:pt>
                      <c:pt idx="37">
                        <c:v>37987</c:v>
                      </c:pt>
                      <c:pt idx="38">
                        <c:v>38018</c:v>
                      </c:pt>
                      <c:pt idx="39">
                        <c:v>38047</c:v>
                      </c:pt>
                      <c:pt idx="40">
                        <c:v>38078</c:v>
                      </c:pt>
                      <c:pt idx="41">
                        <c:v>38108</c:v>
                      </c:pt>
                      <c:pt idx="42">
                        <c:v>38139</c:v>
                      </c:pt>
                      <c:pt idx="43">
                        <c:v>38169</c:v>
                      </c:pt>
                      <c:pt idx="44">
                        <c:v>38200</c:v>
                      </c:pt>
                      <c:pt idx="45">
                        <c:v>38231</c:v>
                      </c:pt>
                      <c:pt idx="46">
                        <c:v>38261</c:v>
                      </c:pt>
                      <c:pt idx="47">
                        <c:v>38292</c:v>
                      </c:pt>
                      <c:pt idx="48">
                        <c:v>38322</c:v>
                      </c:pt>
                      <c:pt idx="49">
                        <c:v>38353</c:v>
                      </c:pt>
                      <c:pt idx="50">
                        <c:v>38384</c:v>
                      </c:pt>
                      <c:pt idx="51">
                        <c:v>38412</c:v>
                      </c:pt>
                      <c:pt idx="52">
                        <c:v>38443</c:v>
                      </c:pt>
                      <c:pt idx="53">
                        <c:v>38473</c:v>
                      </c:pt>
                      <c:pt idx="54">
                        <c:v>38504</c:v>
                      </c:pt>
                      <c:pt idx="55">
                        <c:v>38534</c:v>
                      </c:pt>
                      <c:pt idx="56">
                        <c:v>38565</c:v>
                      </c:pt>
                      <c:pt idx="57">
                        <c:v>38596</c:v>
                      </c:pt>
                      <c:pt idx="58">
                        <c:v>38626</c:v>
                      </c:pt>
                      <c:pt idx="59">
                        <c:v>38657</c:v>
                      </c:pt>
                      <c:pt idx="60">
                        <c:v>38687</c:v>
                      </c:pt>
                      <c:pt idx="61">
                        <c:v>38718</c:v>
                      </c:pt>
                      <c:pt idx="62">
                        <c:v>38749</c:v>
                      </c:pt>
                      <c:pt idx="63">
                        <c:v>38777</c:v>
                      </c:pt>
                      <c:pt idx="64">
                        <c:v>38808</c:v>
                      </c:pt>
                      <c:pt idx="65">
                        <c:v>38838</c:v>
                      </c:pt>
                      <c:pt idx="66">
                        <c:v>38869</c:v>
                      </c:pt>
                      <c:pt idx="67">
                        <c:v>38899</c:v>
                      </c:pt>
                      <c:pt idx="68">
                        <c:v>38930</c:v>
                      </c:pt>
                      <c:pt idx="69">
                        <c:v>38961</c:v>
                      </c:pt>
                      <c:pt idx="70">
                        <c:v>38991</c:v>
                      </c:pt>
                      <c:pt idx="71">
                        <c:v>39022</c:v>
                      </c:pt>
                      <c:pt idx="72">
                        <c:v>39052</c:v>
                      </c:pt>
                      <c:pt idx="73">
                        <c:v>39083</c:v>
                      </c:pt>
                      <c:pt idx="74">
                        <c:v>39114</c:v>
                      </c:pt>
                      <c:pt idx="75">
                        <c:v>39142</c:v>
                      </c:pt>
                      <c:pt idx="76">
                        <c:v>39173</c:v>
                      </c:pt>
                      <c:pt idx="77">
                        <c:v>39203</c:v>
                      </c:pt>
                      <c:pt idx="78">
                        <c:v>39234</c:v>
                      </c:pt>
                      <c:pt idx="79">
                        <c:v>39264</c:v>
                      </c:pt>
                      <c:pt idx="80">
                        <c:v>39295</c:v>
                      </c:pt>
                      <c:pt idx="81">
                        <c:v>39326</c:v>
                      </c:pt>
                      <c:pt idx="82">
                        <c:v>39356</c:v>
                      </c:pt>
                      <c:pt idx="83">
                        <c:v>39387</c:v>
                      </c:pt>
                      <c:pt idx="84">
                        <c:v>39417</c:v>
                      </c:pt>
                      <c:pt idx="85">
                        <c:v>39448</c:v>
                      </c:pt>
                      <c:pt idx="86">
                        <c:v>39479</c:v>
                      </c:pt>
                      <c:pt idx="87">
                        <c:v>39508</c:v>
                      </c:pt>
                      <c:pt idx="88">
                        <c:v>39539</c:v>
                      </c:pt>
                      <c:pt idx="89">
                        <c:v>39569</c:v>
                      </c:pt>
                      <c:pt idx="90">
                        <c:v>39600</c:v>
                      </c:pt>
                      <c:pt idx="91">
                        <c:v>39630</c:v>
                      </c:pt>
                      <c:pt idx="92">
                        <c:v>39661</c:v>
                      </c:pt>
                      <c:pt idx="93">
                        <c:v>39692</c:v>
                      </c:pt>
                      <c:pt idx="94">
                        <c:v>39722</c:v>
                      </c:pt>
                      <c:pt idx="95">
                        <c:v>39753</c:v>
                      </c:pt>
                      <c:pt idx="96">
                        <c:v>39783</c:v>
                      </c:pt>
                      <c:pt idx="97">
                        <c:v>39814</c:v>
                      </c:pt>
                      <c:pt idx="98">
                        <c:v>39845</c:v>
                      </c:pt>
                      <c:pt idx="99">
                        <c:v>39873</c:v>
                      </c:pt>
                      <c:pt idx="100">
                        <c:v>39904</c:v>
                      </c:pt>
                      <c:pt idx="101">
                        <c:v>39934</c:v>
                      </c:pt>
                      <c:pt idx="102">
                        <c:v>39965</c:v>
                      </c:pt>
                      <c:pt idx="103">
                        <c:v>39995</c:v>
                      </c:pt>
                      <c:pt idx="104">
                        <c:v>40026</c:v>
                      </c:pt>
                      <c:pt idx="105">
                        <c:v>40057</c:v>
                      </c:pt>
                      <c:pt idx="106">
                        <c:v>40087</c:v>
                      </c:pt>
                      <c:pt idx="107">
                        <c:v>40118</c:v>
                      </c:pt>
                      <c:pt idx="108">
                        <c:v>40148</c:v>
                      </c:pt>
                      <c:pt idx="109">
                        <c:v>40179</c:v>
                      </c:pt>
                      <c:pt idx="110">
                        <c:v>40210</c:v>
                      </c:pt>
                      <c:pt idx="111">
                        <c:v>40238</c:v>
                      </c:pt>
                      <c:pt idx="112">
                        <c:v>40269</c:v>
                      </c:pt>
                      <c:pt idx="113">
                        <c:v>40299</c:v>
                      </c:pt>
                      <c:pt idx="114">
                        <c:v>40330</c:v>
                      </c:pt>
                      <c:pt idx="115">
                        <c:v>40360</c:v>
                      </c:pt>
                      <c:pt idx="116">
                        <c:v>40391</c:v>
                      </c:pt>
                      <c:pt idx="117">
                        <c:v>40422</c:v>
                      </c:pt>
                      <c:pt idx="118">
                        <c:v>40452</c:v>
                      </c:pt>
                      <c:pt idx="119">
                        <c:v>40483</c:v>
                      </c:pt>
                      <c:pt idx="120">
                        <c:v>40513</c:v>
                      </c:pt>
                      <c:pt idx="121">
                        <c:v>40544</c:v>
                      </c:pt>
                      <c:pt idx="122">
                        <c:v>40575</c:v>
                      </c:pt>
                      <c:pt idx="123">
                        <c:v>40603</c:v>
                      </c:pt>
                      <c:pt idx="124">
                        <c:v>40634</c:v>
                      </c:pt>
                      <c:pt idx="125">
                        <c:v>40664</c:v>
                      </c:pt>
                      <c:pt idx="126">
                        <c:v>40695</c:v>
                      </c:pt>
                      <c:pt idx="127">
                        <c:v>40725</c:v>
                      </c:pt>
                      <c:pt idx="128">
                        <c:v>40756</c:v>
                      </c:pt>
                      <c:pt idx="129">
                        <c:v>40787</c:v>
                      </c:pt>
                      <c:pt idx="130">
                        <c:v>40817</c:v>
                      </c:pt>
                      <c:pt idx="131">
                        <c:v>40848</c:v>
                      </c:pt>
                      <c:pt idx="132">
                        <c:v>40878</c:v>
                      </c:pt>
                      <c:pt idx="133">
                        <c:v>40909</c:v>
                      </c:pt>
                      <c:pt idx="134">
                        <c:v>40940</c:v>
                      </c:pt>
                      <c:pt idx="135">
                        <c:v>40969</c:v>
                      </c:pt>
                      <c:pt idx="136">
                        <c:v>41000</c:v>
                      </c:pt>
                      <c:pt idx="137">
                        <c:v>41030</c:v>
                      </c:pt>
                      <c:pt idx="138">
                        <c:v>41061</c:v>
                      </c:pt>
                      <c:pt idx="139">
                        <c:v>41091</c:v>
                      </c:pt>
                      <c:pt idx="140">
                        <c:v>41122</c:v>
                      </c:pt>
                      <c:pt idx="141">
                        <c:v>41153</c:v>
                      </c:pt>
                      <c:pt idx="142">
                        <c:v>41183</c:v>
                      </c:pt>
                      <c:pt idx="143">
                        <c:v>41214</c:v>
                      </c:pt>
                      <c:pt idx="144">
                        <c:v>41244</c:v>
                      </c:pt>
                      <c:pt idx="145">
                        <c:v>41275</c:v>
                      </c:pt>
                      <c:pt idx="146">
                        <c:v>41306</c:v>
                      </c:pt>
                      <c:pt idx="147">
                        <c:v>41334</c:v>
                      </c:pt>
                      <c:pt idx="148">
                        <c:v>41365</c:v>
                      </c:pt>
                      <c:pt idx="149">
                        <c:v>41395</c:v>
                      </c:pt>
                      <c:pt idx="150">
                        <c:v>41426</c:v>
                      </c:pt>
                      <c:pt idx="151">
                        <c:v>41456</c:v>
                      </c:pt>
                      <c:pt idx="152">
                        <c:v>41487</c:v>
                      </c:pt>
                      <c:pt idx="153">
                        <c:v>41518</c:v>
                      </c:pt>
                      <c:pt idx="154">
                        <c:v>41548</c:v>
                      </c:pt>
                      <c:pt idx="155">
                        <c:v>41579</c:v>
                      </c:pt>
                      <c:pt idx="156">
                        <c:v>41609</c:v>
                      </c:pt>
                      <c:pt idx="157">
                        <c:v>41640</c:v>
                      </c:pt>
                      <c:pt idx="158">
                        <c:v>41671</c:v>
                      </c:pt>
                      <c:pt idx="159">
                        <c:v>41699</c:v>
                      </c:pt>
                      <c:pt idx="160">
                        <c:v>41730</c:v>
                      </c:pt>
                      <c:pt idx="161">
                        <c:v>41760</c:v>
                      </c:pt>
                      <c:pt idx="162">
                        <c:v>41791</c:v>
                      </c:pt>
                      <c:pt idx="163">
                        <c:v>41821</c:v>
                      </c:pt>
                      <c:pt idx="164">
                        <c:v>41852</c:v>
                      </c:pt>
                      <c:pt idx="165">
                        <c:v>41883</c:v>
                      </c:pt>
                      <c:pt idx="166">
                        <c:v>41913</c:v>
                      </c:pt>
                      <c:pt idx="167">
                        <c:v>41944</c:v>
                      </c:pt>
                      <c:pt idx="168">
                        <c:v>41974</c:v>
                      </c:pt>
                      <c:pt idx="169">
                        <c:v>42005</c:v>
                      </c:pt>
                      <c:pt idx="170">
                        <c:v>42036</c:v>
                      </c:pt>
                      <c:pt idx="171">
                        <c:v>42064</c:v>
                      </c:pt>
                      <c:pt idx="172">
                        <c:v>42095</c:v>
                      </c:pt>
                      <c:pt idx="173">
                        <c:v>42125</c:v>
                      </c:pt>
                      <c:pt idx="174">
                        <c:v>42156</c:v>
                      </c:pt>
                      <c:pt idx="175">
                        <c:v>42186</c:v>
                      </c:pt>
                      <c:pt idx="176">
                        <c:v>42217</c:v>
                      </c:pt>
                      <c:pt idx="177">
                        <c:v>42248</c:v>
                      </c:pt>
                      <c:pt idx="178">
                        <c:v>42278</c:v>
                      </c:pt>
                      <c:pt idx="179">
                        <c:v>42309</c:v>
                      </c:pt>
                      <c:pt idx="180">
                        <c:v>42339</c:v>
                      </c:pt>
                      <c:pt idx="181">
                        <c:v>42370</c:v>
                      </c:pt>
                      <c:pt idx="182">
                        <c:v>42401</c:v>
                      </c:pt>
                      <c:pt idx="183">
                        <c:v>42430</c:v>
                      </c:pt>
                      <c:pt idx="184">
                        <c:v>42461</c:v>
                      </c:pt>
                      <c:pt idx="185">
                        <c:v>42491</c:v>
                      </c:pt>
                      <c:pt idx="186">
                        <c:v>42522</c:v>
                      </c:pt>
                      <c:pt idx="187">
                        <c:v>42552</c:v>
                      </c:pt>
                      <c:pt idx="188">
                        <c:v>42583</c:v>
                      </c:pt>
                      <c:pt idx="189">
                        <c:v>42614</c:v>
                      </c:pt>
                      <c:pt idx="190">
                        <c:v>42644</c:v>
                      </c:pt>
                      <c:pt idx="191">
                        <c:v>42675</c:v>
                      </c:pt>
                      <c:pt idx="192">
                        <c:v>42705</c:v>
                      </c:pt>
                      <c:pt idx="193">
                        <c:v>42736</c:v>
                      </c:pt>
                      <c:pt idx="194">
                        <c:v>42767</c:v>
                      </c:pt>
                      <c:pt idx="195">
                        <c:v>42795</c:v>
                      </c:pt>
                      <c:pt idx="196">
                        <c:v>42826</c:v>
                      </c:pt>
                      <c:pt idx="197">
                        <c:v>42856</c:v>
                      </c:pt>
                      <c:pt idx="198">
                        <c:v>42887</c:v>
                      </c:pt>
                      <c:pt idx="199">
                        <c:v>42917</c:v>
                      </c:pt>
                      <c:pt idx="200">
                        <c:v>42948</c:v>
                      </c:pt>
                      <c:pt idx="201">
                        <c:v>42979</c:v>
                      </c:pt>
                      <c:pt idx="202">
                        <c:v>43009</c:v>
                      </c:pt>
                      <c:pt idx="203">
                        <c:v>43040</c:v>
                      </c:pt>
                      <c:pt idx="204">
                        <c:v>43070</c:v>
                      </c:pt>
                      <c:pt idx="205">
                        <c:v>43101</c:v>
                      </c:pt>
                      <c:pt idx="206">
                        <c:v>43132</c:v>
                      </c:pt>
                      <c:pt idx="207">
                        <c:v>43160</c:v>
                      </c:pt>
                      <c:pt idx="208">
                        <c:v>43191</c:v>
                      </c:pt>
                      <c:pt idx="209">
                        <c:v>43221</c:v>
                      </c:pt>
                      <c:pt idx="210">
                        <c:v>43252</c:v>
                      </c:pt>
                      <c:pt idx="211">
                        <c:v>43282</c:v>
                      </c:pt>
                      <c:pt idx="212">
                        <c:v>43313</c:v>
                      </c:pt>
                      <c:pt idx="213">
                        <c:v>43344</c:v>
                      </c:pt>
                      <c:pt idx="214">
                        <c:v>43374</c:v>
                      </c:pt>
                      <c:pt idx="215">
                        <c:v>43405</c:v>
                      </c:pt>
                      <c:pt idx="216">
                        <c:v>43435</c:v>
                      </c:pt>
                      <c:pt idx="217">
                        <c:v>43466</c:v>
                      </c:pt>
                      <c:pt idx="218">
                        <c:v>43497</c:v>
                      </c:pt>
                      <c:pt idx="219">
                        <c:v>43525</c:v>
                      </c:pt>
                      <c:pt idx="220">
                        <c:v>43556</c:v>
                      </c:pt>
                      <c:pt idx="221">
                        <c:v>43586</c:v>
                      </c:pt>
                      <c:pt idx="222">
                        <c:v>43617</c:v>
                      </c:pt>
                      <c:pt idx="223">
                        <c:v>43647</c:v>
                      </c:pt>
                      <c:pt idx="224">
                        <c:v>43678</c:v>
                      </c:pt>
                      <c:pt idx="225">
                        <c:v>43709</c:v>
                      </c:pt>
                      <c:pt idx="226">
                        <c:v>43739</c:v>
                      </c:pt>
                      <c:pt idx="227">
                        <c:v>43770</c:v>
                      </c:pt>
                      <c:pt idx="228">
                        <c:v>43800</c:v>
                      </c:pt>
                      <c:pt idx="229">
                        <c:v>43831</c:v>
                      </c:pt>
                      <c:pt idx="230">
                        <c:v>43862</c:v>
                      </c:pt>
                      <c:pt idx="231">
                        <c:v>43891</c:v>
                      </c:pt>
                      <c:pt idx="232">
                        <c:v>43922</c:v>
                      </c:pt>
                      <c:pt idx="233">
                        <c:v>43952</c:v>
                      </c:pt>
                      <c:pt idx="234">
                        <c:v>43983</c:v>
                      </c:pt>
                      <c:pt idx="235">
                        <c:v>44013</c:v>
                      </c:pt>
                      <c:pt idx="236">
                        <c:v>44044</c:v>
                      </c:pt>
                      <c:pt idx="237">
                        <c:v>44075</c:v>
                      </c:pt>
                      <c:pt idx="238">
                        <c:v>44105</c:v>
                      </c:pt>
                      <c:pt idx="239">
                        <c:v>44136</c:v>
                      </c:pt>
                      <c:pt idx="240">
                        <c:v>44166</c:v>
                      </c:pt>
                      <c:pt idx="241">
                        <c:v>44197</c:v>
                      </c:pt>
                      <c:pt idx="242">
                        <c:v>44228</c:v>
                      </c:pt>
                      <c:pt idx="243">
                        <c:v>44256</c:v>
                      </c:pt>
                      <c:pt idx="244">
                        <c:v>44287</c:v>
                      </c:pt>
                      <c:pt idx="245">
                        <c:v>44317</c:v>
                      </c:pt>
                      <c:pt idx="246">
                        <c:v>44348</c:v>
                      </c:pt>
                      <c:pt idx="247">
                        <c:v>44378</c:v>
                      </c:pt>
                      <c:pt idx="248">
                        <c:v>44409</c:v>
                      </c:pt>
                      <c:pt idx="249">
                        <c:v>44440</c:v>
                      </c:pt>
                      <c:pt idx="250">
                        <c:v>44470</c:v>
                      </c:pt>
                      <c:pt idx="251">
                        <c:v>44501</c:v>
                      </c:pt>
                      <c:pt idx="252">
                        <c:v>44531</c:v>
                      </c:pt>
                      <c:pt idx="253">
                        <c:v>44562</c:v>
                      </c:pt>
                      <c:pt idx="254">
                        <c:v>44593</c:v>
                      </c:pt>
                      <c:pt idx="255">
                        <c:v>44621</c:v>
                      </c:pt>
                      <c:pt idx="256">
                        <c:v>44652</c:v>
                      </c:pt>
                      <c:pt idx="257">
                        <c:v>44682</c:v>
                      </c:pt>
                      <c:pt idx="258">
                        <c:v>44713</c:v>
                      </c:pt>
                      <c:pt idx="259">
                        <c:v>44743</c:v>
                      </c:pt>
                      <c:pt idx="260">
                        <c:v>44774</c:v>
                      </c:pt>
                      <c:pt idx="261">
                        <c:v>44805</c:v>
                      </c:pt>
                      <c:pt idx="262">
                        <c:v>44835</c:v>
                      </c:pt>
                      <c:pt idx="263">
                        <c:v>44866</c:v>
                      </c:pt>
                      <c:pt idx="264">
                        <c:v>44896</c:v>
                      </c:pt>
                      <c:pt idx="265">
                        <c:v>44927</c:v>
                      </c:pt>
                      <c:pt idx="266">
                        <c:v>44958</c:v>
                      </c:pt>
                      <c:pt idx="267">
                        <c:v>44986</c:v>
                      </c:pt>
                      <c:pt idx="268">
                        <c:v>45017</c:v>
                      </c:pt>
                      <c:pt idx="269">
                        <c:v>45047</c:v>
                      </c:pt>
                      <c:pt idx="270">
                        <c:v>45078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'[Labor Supply-Demand Trends.xlsx]NC_ssa'!$F$2:$F$272</c15:sqref>
                        </c15:formulaRef>
                      </c:ext>
                    </c:extLst>
                    <c:numCache>
                      <c:formatCode>General</c:formatCode>
                      <c:ptCount val="271"/>
                      <c:pt idx="0">
                        <c:v>2</c:v>
                      </c:pt>
                      <c:pt idx="1">
                        <c:v>2</c:v>
                      </c:pt>
                      <c:pt idx="2">
                        <c:v>2.1</c:v>
                      </c:pt>
                      <c:pt idx="3">
                        <c:v>2.2999999999999998</c:v>
                      </c:pt>
                      <c:pt idx="4">
                        <c:v>2.4</c:v>
                      </c:pt>
                      <c:pt idx="5">
                        <c:v>2.5</c:v>
                      </c:pt>
                      <c:pt idx="6">
                        <c:v>2.7</c:v>
                      </c:pt>
                      <c:pt idx="7">
                        <c:v>2.9</c:v>
                      </c:pt>
                      <c:pt idx="8">
                        <c:v>3.1</c:v>
                      </c:pt>
                      <c:pt idx="9">
                        <c:v>3.3</c:v>
                      </c:pt>
                      <c:pt idx="10">
                        <c:v>3.6</c:v>
                      </c:pt>
                      <c:pt idx="11">
                        <c:v>3.8</c:v>
                      </c:pt>
                      <c:pt idx="12">
                        <c:v>4</c:v>
                      </c:pt>
                      <c:pt idx="13">
                        <c:v>4.0999999999999996</c:v>
                      </c:pt>
                      <c:pt idx="14">
                        <c:v>4.0999999999999996</c:v>
                      </c:pt>
                      <c:pt idx="15">
                        <c:v>4.2</c:v>
                      </c:pt>
                      <c:pt idx="16">
                        <c:v>4.3</c:v>
                      </c:pt>
                      <c:pt idx="17">
                        <c:v>4.3</c:v>
                      </c:pt>
                      <c:pt idx="18">
                        <c:v>4.4000000000000004</c:v>
                      </c:pt>
                      <c:pt idx="19">
                        <c:v>4.3</c:v>
                      </c:pt>
                      <c:pt idx="20">
                        <c:v>4.4000000000000004</c:v>
                      </c:pt>
                      <c:pt idx="21">
                        <c:v>4.4000000000000004</c:v>
                      </c:pt>
                      <c:pt idx="22">
                        <c:v>4.4000000000000004</c:v>
                      </c:pt>
                      <c:pt idx="23">
                        <c:v>4.4000000000000004</c:v>
                      </c:pt>
                      <c:pt idx="24">
                        <c:v>4.4000000000000004</c:v>
                      </c:pt>
                      <c:pt idx="25">
                        <c:v>4.4000000000000004</c:v>
                      </c:pt>
                      <c:pt idx="26">
                        <c:v>4.3</c:v>
                      </c:pt>
                      <c:pt idx="27">
                        <c:v>4.2</c:v>
                      </c:pt>
                      <c:pt idx="28">
                        <c:v>4.0999999999999996</c:v>
                      </c:pt>
                      <c:pt idx="29">
                        <c:v>4.0999999999999996</c:v>
                      </c:pt>
                      <c:pt idx="30">
                        <c:v>4</c:v>
                      </c:pt>
                      <c:pt idx="31">
                        <c:v>3.9</c:v>
                      </c:pt>
                      <c:pt idx="32">
                        <c:v>3.9</c:v>
                      </c:pt>
                      <c:pt idx="33">
                        <c:v>3.8</c:v>
                      </c:pt>
                      <c:pt idx="34">
                        <c:v>3.8</c:v>
                      </c:pt>
                      <c:pt idx="35">
                        <c:v>3.7</c:v>
                      </c:pt>
                      <c:pt idx="36">
                        <c:v>3.6</c:v>
                      </c:pt>
                      <c:pt idx="37">
                        <c:v>3.6</c:v>
                      </c:pt>
                      <c:pt idx="38">
                        <c:v>3.5</c:v>
                      </c:pt>
                      <c:pt idx="39">
                        <c:v>3.5</c:v>
                      </c:pt>
                      <c:pt idx="40">
                        <c:v>3.5</c:v>
                      </c:pt>
                      <c:pt idx="41">
                        <c:v>3.4</c:v>
                      </c:pt>
                      <c:pt idx="42">
                        <c:v>3.4</c:v>
                      </c:pt>
                      <c:pt idx="43">
                        <c:v>3.3</c:v>
                      </c:pt>
                      <c:pt idx="44">
                        <c:v>3.2</c:v>
                      </c:pt>
                      <c:pt idx="45">
                        <c:v>3.1</c:v>
                      </c:pt>
                      <c:pt idx="46">
                        <c:v>3</c:v>
                      </c:pt>
                      <c:pt idx="47">
                        <c:v>2.9</c:v>
                      </c:pt>
                      <c:pt idx="48">
                        <c:v>2.9</c:v>
                      </c:pt>
                      <c:pt idx="49">
                        <c:v>2.9</c:v>
                      </c:pt>
                      <c:pt idx="50">
                        <c:v>2.9</c:v>
                      </c:pt>
                      <c:pt idx="51">
                        <c:v>2.9</c:v>
                      </c:pt>
                      <c:pt idx="52">
                        <c:v>3</c:v>
                      </c:pt>
                      <c:pt idx="53">
                        <c:v>2.9</c:v>
                      </c:pt>
                      <c:pt idx="54">
                        <c:v>2.9</c:v>
                      </c:pt>
                      <c:pt idx="55">
                        <c:v>2.9</c:v>
                      </c:pt>
                      <c:pt idx="56">
                        <c:v>2.9</c:v>
                      </c:pt>
                      <c:pt idx="57">
                        <c:v>2.9</c:v>
                      </c:pt>
                      <c:pt idx="58">
                        <c:v>2.9</c:v>
                      </c:pt>
                      <c:pt idx="59">
                        <c:v>2.9</c:v>
                      </c:pt>
                      <c:pt idx="60">
                        <c:v>2.9</c:v>
                      </c:pt>
                      <c:pt idx="61">
                        <c:v>2.8</c:v>
                      </c:pt>
                      <c:pt idx="62">
                        <c:v>2.7</c:v>
                      </c:pt>
                      <c:pt idx="63">
                        <c:v>2.6</c:v>
                      </c:pt>
                      <c:pt idx="64">
                        <c:v>2.6</c:v>
                      </c:pt>
                      <c:pt idx="65">
                        <c:v>2.6</c:v>
                      </c:pt>
                      <c:pt idx="66">
                        <c:v>2.6</c:v>
                      </c:pt>
                      <c:pt idx="67">
                        <c:v>2.6</c:v>
                      </c:pt>
                      <c:pt idx="68">
                        <c:v>2.6</c:v>
                      </c:pt>
                      <c:pt idx="69">
                        <c:v>2.6</c:v>
                      </c:pt>
                      <c:pt idx="70">
                        <c:v>2.6</c:v>
                      </c:pt>
                      <c:pt idx="71">
                        <c:v>2.6</c:v>
                      </c:pt>
                      <c:pt idx="72">
                        <c:v>2.6</c:v>
                      </c:pt>
                      <c:pt idx="73">
                        <c:v>2.7</c:v>
                      </c:pt>
                      <c:pt idx="74">
                        <c:v>2.7</c:v>
                      </c:pt>
                      <c:pt idx="75">
                        <c:v>2.7</c:v>
                      </c:pt>
                      <c:pt idx="76">
                        <c:v>2.6</c:v>
                      </c:pt>
                      <c:pt idx="77">
                        <c:v>2.6</c:v>
                      </c:pt>
                      <c:pt idx="78">
                        <c:v>2.6</c:v>
                      </c:pt>
                      <c:pt idx="79">
                        <c:v>2.5</c:v>
                      </c:pt>
                      <c:pt idx="80">
                        <c:v>2.5</c:v>
                      </c:pt>
                      <c:pt idx="81">
                        <c:v>2.5</c:v>
                      </c:pt>
                      <c:pt idx="82">
                        <c:v>2.5</c:v>
                      </c:pt>
                      <c:pt idx="83">
                        <c:v>2.5</c:v>
                      </c:pt>
                      <c:pt idx="84">
                        <c:v>2.5</c:v>
                      </c:pt>
                      <c:pt idx="85">
                        <c:v>2.5</c:v>
                      </c:pt>
                      <c:pt idx="86">
                        <c:v>2.5</c:v>
                      </c:pt>
                      <c:pt idx="87">
                        <c:v>2.6</c:v>
                      </c:pt>
                      <c:pt idx="88">
                        <c:v>2.7</c:v>
                      </c:pt>
                      <c:pt idx="89">
                        <c:v>2.8</c:v>
                      </c:pt>
                      <c:pt idx="90">
                        <c:v>2.9</c:v>
                      </c:pt>
                      <c:pt idx="91">
                        <c:v>3.1</c:v>
                      </c:pt>
                      <c:pt idx="92">
                        <c:v>3.2</c:v>
                      </c:pt>
                      <c:pt idx="93">
                        <c:v>3.3</c:v>
                      </c:pt>
                      <c:pt idx="94">
                        <c:v>3.5</c:v>
                      </c:pt>
                      <c:pt idx="95">
                        <c:v>4.5</c:v>
                      </c:pt>
                      <c:pt idx="96">
                        <c:v>5.7</c:v>
                      </c:pt>
                      <c:pt idx="97">
                        <c:v>6.1</c:v>
                      </c:pt>
                      <c:pt idx="98">
                        <c:v>6.5</c:v>
                      </c:pt>
                      <c:pt idx="99">
                        <c:v>6.9</c:v>
                      </c:pt>
                      <c:pt idx="100">
                        <c:v>7.2</c:v>
                      </c:pt>
                      <c:pt idx="101">
                        <c:v>7.4</c:v>
                      </c:pt>
                      <c:pt idx="102">
                        <c:v>10.8</c:v>
                      </c:pt>
                      <c:pt idx="103">
                        <c:v>10.7</c:v>
                      </c:pt>
                      <c:pt idx="104">
                        <c:v>10.4</c:v>
                      </c:pt>
                      <c:pt idx="105">
                        <c:v>9.9</c:v>
                      </c:pt>
                      <c:pt idx="106">
                        <c:v>9.5</c:v>
                      </c:pt>
                      <c:pt idx="107">
                        <c:v>9</c:v>
                      </c:pt>
                      <c:pt idx="108">
                        <c:v>8.6999999999999993</c:v>
                      </c:pt>
                      <c:pt idx="109">
                        <c:v>8.4</c:v>
                      </c:pt>
                      <c:pt idx="110">
                        <c:v>8.1999999999999993</c:v>
                      </c:pt>
                      <c:pt idx="111">
                        <c:v>8</c:v>
                      </c:pt>
                      <c:pt idx="112">
                        <c:v>7.9</c:v>
                      </c:pt>
                      <c:pt idx="113">
                        <c:v>7.8</c:v>
                      </c:pt>
                      <c:pt idx="114">
                        <c:v>7.7</c:v>
                      </c:pt>
                      <c:pt idx="115">
                        <c:v>7.7</c:v>
                      </c:pt>
                      <c:pt idx="116">
                        <c:v>7.7</c:v>
                      </c:pt>
                      <c:pt idx="117">
                        <c:v>7.8</c:v>
                      </c:pt>
                      <c:pt idx="118">
                        <c:v>7.8</c:v>
                      </c:pt>
                      <c:pt idx="119">
                        <c:v>7.8</c:v>
                      </c:pt>
                      <c:pt idx="120">
                        <c:v>7.7</c:v>
                      </c:pt>
                      <c:pt idx="121">
                        <c:v>7.5</c:v>
                      </c:pt>
                      <c:pt idx="122">
                        <c:v>7.2</c:v>
                      </c:pt>
                      <c:pt idx="123">
                        <c:v>6.9</c:v>
                      </c:pt>
                      <c:pt idx="124">
                        <c:v>6.6</c:v>
                      </c:pt>
                      <c:pt idx="125">
                        <c:v>6.4</c:v>
                      </c:pt>
                      <c:pt idx="126">
                        <c:v>6.3</c:v>
                      </c:pt>
                      <c:pt idx="127">
                        <c:v>6.1</c:v>
                      </c:pt>
                      <c:pt idx="128">
                        <c:v>5.9</c:v>
                      </c:pt>
                      <c:pt idx="129">
                        <c:v>5.7</c:v>
                      </c:pt>
                      <c:pt idx="130">
                        <c:v>5.5</c:v>
                      </c:pt>
                      <c:pt idx="131">
                        <c:v>5.3</c:v>
                      </c:pt>
                      <c:pt idx="132">
                        <c:v>5.3</c:v>
                      </c:pt>
                      <c:pt idx="133">
                        <c:v>5.3</c:v>
                      </c:pt>
                      <c:pt idx="134">
                        <c:v>5.3</c:v>
                      </c:pt>
                      <c:pt idx="135">
                        <c:v>5.3</c:v>
                      </c:pt>
                      <c:pt idx="136">
                        <c:v>5.2</c:v>
                      </c:pt>
                      <c:pt idx="137">
                        <c:v>5.0999999999999996</c:v>
                      </c:pt>
                      <c:pt idx="138">
                        <c:v>4.9000000000000004</c:v>
                      </c:pt>
                      <c:pt idx="139">
                        <c:v>4.8</c:v>
                      </c:pt>
                      <c:pt idx="140">
                        <c:v>4.9000000000000004</c:v>
                      </c:pt>
                      <c:pt idx="141">
                        <c:v>4.9000000000000004</c:v>
                      </c:pt>
                      <c:pt idx="142">
                        <c:v>5</c:v>
                      </c:pt>
                      <c:pt idx="143">
                        <c:v>5.0999999999999996</c:v>
                      </c:pt>
                      <c:pt idx="144">
                        <c:v>5</c:v>
                      </c:pt>
                      <c:pt idx="145">
                        <c:v>4.7</c:v>
                      </c:pt>
                      <c:pt idx="146">
                        <c:v>4.4000000000000004</c:v>
                      </c:pt>
                      <c:pt idx="147">
                        <c:v>4.0999999999999996</c:v>
                      </c:pt>
                      <c:pt idx="148">
                        <c:v>3.9</c:v>
                      </c:pt>
                      <c:pt idx="149">
                        <c:v>3.8</c:v>
                      </c:pt>
                      <c:pt idx="150">
                        <c:v>3.7</c:v>
                      </c:pt>
                      <c:pt idx="151">
                        <c:v>3.6</c:v>
                      </c:pt>
                      <c:pt idx="152">
                        <c:v>3.5</c:v>
                      </c:pt>
                      <c:pt idx="153">
                        <c:v>3.4</c:v>
                      </c:pt>
                      <c:pt idx="154">
                        <c:v>3.4</c:v>
                      </c:pt>
                      <c:pt idx="155">
                        <c:v>3.3</c:v>
                      </c:pt>
                      <c:pt idx="156">
                        <c:v>3.3</c:v>
                      </c:pt>
                      <c:pt idx="157">
                        <c:v>3.2</c:v>
                      </c:pt>
                      <c:pt idx="158">
                        <c:v>3.2</c:v>
                      </c:pt>
                      <c:pt idx="159">
                        <c:v>3.2</c:v>
                      </c:pt>
                      <c:pt idx="160">
                        <c:v>3.2</c:v>
                      </c:pt>
                      <c:pt idx="161">
                        <c:v>3.2</c:v>
                      </c:pt>
                      <c:pt idx="162">
                        <c:v>3.2</c:v>
                      </c:pt>
                      <c:pt idx="163">
                        <c:v>3.1</c:v>
                      </c:pt>
                      <c:pt idx="164">
                        <c:v>3.1</c:v>
                      </c:pt>
                      <c:pt idx="165">
                        <c:v>3</c:v>
                      </c:pt>
                      <c:pt idx="166">
                        <c:v>2.8</c:v>
                      </c:pt>
                      <c:pt idx="167">
                        <c:v>2.7</c:v>
                      </c:pt>
                      <c:pt idx="168">
                        <c:v>2.6</c:v>
                      </c:pt>
                      <c:pt idx="169">
                        <c:v>2.6</c:v>
                      </c:pt>
                      <c:pt idx="170">
                        <c:v>2.5</c:v>
                      </c:pt>
                      <c:pt idx="171">
                        <c:v>2.5</c:v>
                      </c:pt>
                      <c:pt idx="172">
                        <c:v>2.4</c:v>
                      </c:pt>
                      <c:pt idx="173">
                        <c:v>2.2999999999999998</c:v>
                      </c:pt>
                      <c:pt idx="174">
                        <c:v>2.2999999999999998</c:v>
                      </c:pt>
                      <c:pt idx="175">
                        <c:v>2.2000000000000002</c:v>
                      </c:pt>
                      <c:pt idx="176">
                        <c:v>2.1</c:v>
                      </c:pt>
                      <c:pt idx="177">
                        <c:v>2.1</c:v>
                      </c:pt>
                      <c:pt idx="178">
                        <c:v>2</c:v>
                      </c:pt>
                      <c:pt idx="179">
                        <c:v>2</c:v>
                      </c:pt>
                      <c:pt idx="180">
                        <c:v>1.9</c:v>
                      </c:pt>
                      <c:pt idx="181">
                        <c:v>1.9</c:v>
                      </c:pt>
                      <c:pt idx="182">
                        <c:v>2</c:v>
                      </c:pt>
                      <c:pt idx="183">
                        <c:v>2</c:v>
                      </c:pt>
                      <c:pt idx="184">
                        <c:v>2.1</c:v>
                      </c:pt>
                      <c:pt idx="185">
                        <c:v>2.1</c:v>
                      </c:pt>
                      <c:pt idx="186">
                        <c:v>2.2000000000000002</c:v>
                      </c:pt>
                      <c:pt idx="187">
                        <c:v>2.2000000000000002</c:v>
                      </c:pt>
                      <c:pt idx="188">
                        <c:v>2.2000000000000002</c:v>
                      </c:pt>
                      <c:pt idx="189">
                        <c:v>2.2000000000000002</c:v>
                      </c:pt>
                      <c:pt idx="190">
                        <c:v>2.2000000000000002</c:v>
                      </c:pt>
                      <c:pt idx="191">
                        <c:v>2.2000000000000002</c:v>
                      </c:pt>
                      <c:pt idx="192">
                        <c:v>2.2000000000000002</c:v>
                      </c:pt>
                      <c:pt idx="193">
                        <c:v>2.1</c:v>
                      </c:pt>
                      <c:pt idx="194">
                        <c:v>2</c:v>
                      </c:pt>
                      <c:pt idx="195">
                        <c:v>1.9</c:v>
                      </c:pt>
                      <c:pt idx="196">
                        <c:v>1.8</c:v>
                      </c:pt>
                      <c:pt idx="197">
                        <c:v>1.7</c:v>
                      </c:pt>
                      <c:pt idx="198">
                        <c:v>1.7</c:v>
                      </c:pt>
                      <c:pt idx="199">
                        <c:v>1.7</c:v>
                      </c:pt>
                      <c:pt idx="200">
                        <c:v>1.7</c:v>
                      </c:pt>
                      <c:pt idx="201">
                        <c:v>1.7</c:v>
                      </c:pt>
                      <c:pt idx="202">
                        <c:v>1.7</c:v>
                      </c:pt>
                      <c:pt idx="203">
                        <c:v>1.7</c:v>
                      </c:pt>
                      <c:pt idx="204">
                        <c:v>1.7</c:v>
                      </c:pt>
                      <c:pt idx="205">
                        <c:v>1.6</c:v>
                      </c:pt>
                      <c:pt idx="206">
                        <c:v>1.6</c:v>
                      </c:pt>
                      <c:pt idx="207">
                        <c:v>1.5</c:v>
                      </c:pt>
                      <c:pt idx="208">
                        <c:v>1.4</c:v>
                      </c:pt>
                      <c:pt idx="209">
                        <c:v>1.4</c:v>
                      </c:pt>
                      <c:pt idx="210">
                        <c:v>1.4</c:v>
                      </c:pt>
                      <c:pt idx="211">
                        <c:v>1.4</c:v>
                      </c:pt>
                      <c:pt idx="212">
                        <c:v>1.4</c:v>
                      </c:pt>
                      <c:pt idx="213">
                        <c:v>1.3</c:v>
                      </c:pt>
                      <c:pt idx="214">
                        <c:v>1.3</c:v>
                      </c:pt>
                      <c:pt idx="215">
                        <c:v>1.2</c:v>
                      </c:pt>
                      <c:pt idx="216">
                        <c:v>1.2</c:v>
                      </c:pt>
                      <c:pt idx="217">
                        <c:v>1.2</c:v>
                      </c:pt>
                      <c:pt idx="218">
                        <c:v>1.2</c:v>
                      </c:pt>
                      <c:pt idx="219">
                        <c:v>1.2</c:v>
                      </c:pt>
                      <c:pt idx="220">
                        <c:v>1.2</c:v>
                      </c:pt>
                      <c:pt idx="221">
                        <c:v>1.2</c:v>
                      </c:pt>
                      <c:pt idx="222">
                        <c:v>1.2</c:v>
                      </c:pt>
                      <c:pt idx="223">
                        <c:v>1.2</c:v>
                      </c:pt>
                      <c:pt idx="224">
                        <c:v>1.2</c:v>
                      </c:pt>
                      <c:pt idx="225">
                        <c:v>1.2</c:v>
                      </c:pt>
                      <c:pt idx="226">
                        <c:v>1.2</c:v>
                      </c:pt>
                      <c:pt idx="227">
                        <c:v>1.2</c:v>
                      </c:pt>
                      <c:pt idx="228">
                        <c:v>1.3</c:v>
                      </c:pt>
                      <c:pt idx="229">
                        <c:v>1.4</c:v>
                      </c:pt>
                      <c:pt idx="230">
                        <c:v>1.6</c:v>
                      </c:pt>
                      <c:pt idx="231">
                        <c:v>1.7</c:v>
                      </c:pt>
                      <c:pt idx="232">
                        <c:v>2.1</c:v>
                      </c:pt>
                      <c:pt idx="233">
                        <c:v>2.1</c:v>
                      </c:pt>
                      <c:pt idx="234">
                        <c:v>2.1</c:v>
                      </c:pt>
                      <c:pt idx="235">
                        <c:v>2</c:v>
                      </c:pt>
                      <c:pt idx="236">
                        <c:v>1.9</c:v>
                      </c:pt>
                      <c:pt idx="237">
                        <c:v>1.8</c:v>
                      </c:pt>
                      <c:pt idx="238">
                        <c:v>1.7</c:v>
                      </c:pt>
                      <c:pt idx="239">
                        <c:v>1.6</c:v>
                      </c:pt>
                      <c:pt idx="240">
                        <c:v>1.5</c:v>
                      </c:pt>
                      <c:pt idx="241">
                        <c:v>1.4</c:v>
                      </c:pt>
                      <c:pt idx="242">
                        <c:v>1.4</c:v>
                      </c:pt>
                      <c:pt idx="243">
                        <c:v>1.3</c:v>
                      </c:pt>
                      <c:pt idx="244">
                        <c:v>1.2</c:v>
                      </c:pt>
                      <c:pt idx="245">
                        <c:v>1.2</c:v>
                      </c:pt>
                      <c:pt idx="246">
                        <c:v>1.1000000000000001</c:v>
                      </c:pt>
                      <c:pt idx="247">
                        <c:v>1.1000000000000001</c:v>
                      </c:pt>
                      <c:pt idx="248">
                        <c:v>1.1000000000000001</c:v>
                      </c:pt>
                      <c:pt idx="249">
                        <c:v>1</c:v>
                      </c:pt>
                      <c:pt idx="250">
                        <c:v>1</c:v>
                      </c:pt>
                      <c:pt idx="251">
                        <c:v>1</c:v>
                      </c:pt>
                      <c:pt idx="252">
                        <c:v>0.9</c:v>
                      </c:pt>
                      <c:pt idx="253">
                        <c:v>0.9</c:v>
                      </c:pt>
                      <c:pt idx="254">
                        <c:v>0.9</c:v>
                      </c:pt>
                      <c:pt idx="255">
                        <c:v>0.9</c:v>
                      </c:pt>
                      <c:pt idx="256">
                        <c:v>0.9</c:v>
                      </c:pt>
                      <c:pt idx="257">
                        <c:v>0.9</c:v>
                      </c:pt>
                      <c:pt idx="258">
                        <c:v>0.9</c:v>
                      </c:pt>
                      <c:pt idx="259">
                        <c:v>0.9</c:v>
                      </c:pt>
                      <c:pt idx="260">
                        <c:v>0.9</c:v>
                      </c:pt>
                      <c:pt idx="261">
                        <c:v>0.9</c:v>
                      </c:pt>
                      <c:pt idx="262">
                        <c:v>0.9</c:v>
                      </c:pt>
                      <c:pt idx="263">
                        <c:v>0.9</c:v>
                      </c:pt>
                      <c:pt idx="264">
                        <c:v>0.9</c:v>
                      </c:pt>
                      <c:pt idx="265">
                        <c:v>0.9</c:v>
                      </c:pt>
                      <c:pt idx="266">
                        <c:v>0.9</c:v>
                      </c:pt>
                      <c:pt idx="267">
                        <c:v>0.9</c:v>
                      </c:pt>
                      <c:pt idx="268">
                        <c:v>0.9</c:v>
                      </c:pt>
                      <c:pt idx="269">
                        <c:v>0.9</c:v>
                      </c:pt>
                      <c:pt idx="270">
                        <c:v>0.9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3FF3-4268-A6E8-5F99E4F47EFC}"/>
                  </c:ext>
                </c:extLst>
              </c15:ser>
            </c15:filteredLineSeries>
          </c:ext>
        </c:extLst>
      </c:lineChart>
      <c:dateAx>
        <c:axId val="1967589103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0739727"/>
        <c:crosses val="autoZero"/>
        <c:auto val="1"/>
        <c:lblOffset val="100"/>
        <c:baseTimeUnit val="months"/>
        <c:majorUnit val="18"/>
        <c:majorTimeUnit val="months"/>
      </c:dateAx>
      <c:valAx>
        <c:axId val="81073972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7589103"/>
        <c:crosses val="autoZero"/>
        <c:crossBetween val="between"/>
      </c:valAx>
      <c:valAx>
        <c:axId val="2141169456"/>
        <c:scaling>
          <c:orientation val="minMax"/>
          <c:max val="1"/>
        </c:scaling>
        <c:delete val="0"/>
        <c:axPos val="r"/>
        <c:numFmt formatCode="0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5313728"/>
        <c:crosses val="max"/>
        <c:crossBetween val="between"/>
      </c:valAx>
      <c:dateAx>
        <c:axId val="475313728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2141169456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C24179-1E61-4D40-BDC8-3DD7533FBA01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E317D7-6864-4433-928F-EC50045787FB}">
      <dgm:prSet phldrT="[Text]" custT="1"/>
      <dgm:spPr>
        <a:solidFill>
          <a:schemeClr val="accent4">
            <a:lumMod val="50000"/>
          </a:schemeClr>
        </a:solidFill>
      </dgm:spPr>
      <dgm:t>
        <a:bodyPr lIns="0" tIns="274320" rIns="182880" bIns="0" anchor="t" anchorCtr="0"/>
        <a:lstStyle/>
        <a:p>
          <a:pPr algn="r"/>
          <a:r>
            <a:rPr lang="en-US" sz="2200" b="1" dirty="0"/>
            <a:t>Labor Market Data Production</a:t>
          </a:r>
          <a:endParaRPr lang="en-US" sz="2100" b="1" dirty="0"/>
        </a:p>
      </dgm:t>
    </dgm:pt>
    <dgm:pt modelId="{08909C49-E560-47A4-A2D0-551EBD31F03E}" type="parTrans" cxnId="{880EA63C-98ED-4094-9E44-49EFC18429B0}">
      <dgm:prSet/>
      <dgm:spPr/>
      <dgm:t>
        <a:bodyPr/>
        <a:lstStyle/>
        <a:p>
          <a:endParaRPr lang="en-US"/>
        </a:p>
      </dgm:t>
    </dgm:pt>
    <dgm:pt modelId="{53173AEE-0B66-4A39-AD96-6D1DF02FB039}" type="sibTrans" cxnId="{880EA63C-98ED-4094-9E44-49EFC18429B0}">
      <dgm:prSet/>
      <dgm:spPr/>
      <dgm:t>
        <a:bodyPr/>
        <a:lstStyle/>
        <a:p>
          <a:endParaRPr lang="en-US"/>
        </a:p>
      </dgm:t>
    </dgm:pt>
    <dgm:pt modelId="{2410CB2B-664C-4E70-AAA8-5AB3F317E0FB}">
      <dgm:prSet phldrT="[Text]" custT="1"/>
      <dgm:spPr>
        <a:solidFill>
          <a:schemeClr val="accent4">
            <a:lumMod val="20000"/>
            <a:lumOff val="80000"/>
          </a:schemeClr>
        </a:solidFill>
        <a:ln>
          <a:noFill/>
        </a:ln>
      </dgm:spPr>
      <dgm:t>
        <a:bodyPr lIns="0" tIns="182880" rIns="731520" bIns="0" anchor="ctr" anchorCtr="1"/>
        <a:lstStyle/>
        <a:p>
          <a:pPr marL="0" marR="0" lvl="0" indent="0" algn="l" defTabSz="914400" eaLnBrk="1" fontAlgn="auto" latinLnBrk="0" hangingPunct="1">
            <a:lnSpc>
              <a:spcPct val="108000"/>
            </a:lnSpc>
            <a:spcBef>
              <a:spcPts val="0"/>
            </a:spcBef>
            <a:spcAft>
              <a:spcPts val="1000"/>
            </a:spcAft>
            <a:buClrTx/>
            <a:buSzTx/>
            <a:buFont typeface="Arial" panose="020B0604020202020204" pitchFamily="34" charset="0"/>
            <a:buNone/>
            <a:tabLst/>
            <a:defRPr/>
          </a:pPr>
          <a:r>
            <a:rPr lang="en-US" sz="1600" b="0" dirty="0">
              <a:solidFill>
                <a:schemeClr val="accent4">
                  <a:lumMod val="50000"/>
                </a:schemeClr>
              </a:solidFill>
            </a:rPr>
            <a:t>Data Collection &amp; Production        </a:t>
          </a:r>
          <a:r>
            <a:rPr lang="en-US" sz="1200" b="0" dirty="0">
              <a:solidFill>
                <a:schemeClr val="accent4">
                  <a:lumMod val="50000"/>
                </a:schemeClr>
              </a:solidFill>
            </a:rPr>
            <a:t>(</a:t>
          </a:r>
          <a:r>
            <a:rPr lang="en-US" sz="1200" dirty="0">
              <a:solidFill>
                <a:schemeClr val="accent4">
                  <a:lumMod val="50000"/>
                </a:schemeClr>
              </a:solidFill>
            </a:rPr>
            <a:t>incl. Unemployment Rates)</a:t>
          </a:r>
        </a:p>
        <a:p>
          <a:pPr marL="0" lvl="1" indent="0" algn="l" defTabSz="711200">
            <a:lnSpc>
              <a:spcPct val="108000"/>
            </a:lnSpc>
            <a:spcBef>
              <a:spcPct val="0"/>
            </a:spcBef>
            <a:spcAft>
              <a:spcPts val="1000"/>
            </a:spcAft>
            <a:buFont typeface="Arial" panose="020B0604020202020204" pitchFamily="34" charset="0"/>
            <a:buNone/>
          </a:pPr>
          <a:r>
            <a:rPr lang="en-US" sz="1600" dirty="0">
              <a:solidFill>
                <a:schemeClr val="accent4">
                  <a:lumMod val="50000"/>
                </a:schemeClr>
              </a:solidFill>
            </a:rPr>
            <a:t>Industry Establishments &amp; Jobs</a:t>
          </a:r>
          <a:endParaRPr lang="en-US" sz="1200" dirty="0">
            <a:solidFill>
              <a:schemeClr val="accent4">
                <a:lumMod val="50000"/>
              </a:schemeClr>
            </a:solidFill>
          </a:endParaRPr>
        </a:p>
      </dgm:t>
    </dgm:pt>
    <dgm:pt modelId="{F8423926-32A0-4C05-9657-C394DC63DE6D}" type="parTrans" cxnId="{C04A210C-F4DB-42A6-9EA7-196B7191CEE9}">
      <dgm:prSet/>
      <dgm:spPr/>
      <dgm:t>
        <a:bodyPr/>
        <a:lstStyle/>
        <a:p>
          <a:endParaRPr lang="en-US"/>
        </a:p>
      </dgm:t>
    </dgm:pt>
    <dgm:pt modelId="{4B049E46-B29E-4F70-A214-761BFD533ADE}" type="sibTrans" cxnId="{C04A210C-F4DB-42A6-9EA7-196B7191CEE9}">
      <dgm:prSet/>
      <dgm:spPr/>
      <dgm:t>
        <a:bodyPr/>
        <a:lstStyle/>
        <a:p>
          <a:endParaRPr lang="en-US"/>
        </a:p>
      </dgm:t>
    </dgm:pt>
    <dgm:pt modelId="{AFA83425-47E2-42A5-B871-0EFC9F389D22}">
      <dgm:prSet phldrT="[Text]" custT="1"/>
      <dgm:spPr>
        <a:solidFill>
          <a:schemeClr val="accent1"/>
        </a:solidFill>
      </dgm:spPr>
      <dgm:t>
        <a:bodyPr lIns="0" tIns="274320" rIns="0" bIns="0" anchor="t" anchorCtr="1"/>
        <a:lstStyle/>
        <a:p>
          <a:pPr algn="l"/>
          <a:r>
            <a:rPr lang="en-US" sz="2200" b="1" dirty="0"/>
            <a:t>Big Data Analysis &amp; Research</a:t>
          </a:r>
        </a:p>
      </dgm:t>
    </dgm:pt>
    <dgm:pt modelId="{7C5DCA89-7890-4A80-A9A7-BB32BC5C2EB2}" type="parTrans" cxnId="{F14AD956-B5DB-4CA9-87A6-18AE8D3D00E4}">
      <dgm:prSet/>
      <dgm:spPr/>
      <dgm:t>
        <a:bodyPr/>
        <a:lstStyle/>
        <a:p>
          <a:endParaRPr lang="en-US"/>
        </a:p>
      </dgm:t>
    </dgm:pt>
    <dgm:pt modelId="{6B2274CC-4DC4-4851-BD78-2AC5DA71BC74}" type="sibTrans" cxnId="{F14AD956-B5DB-4CA9-87A6-18AE8D3D00E4}">
      <dgm:prSet/>
      <dgm:spPr/>
      <dgm:t>
        <a:bodyPr/>
        <a:lstStyle/>
        <a:p>
          <a:endParaRPr lang="en-US"/>
        </a:p>
      </dgm:t>
    </dgm:pt>
    <dgm:pt modelId="{9D15D0D2-5C31-406F-B942-60DB0C6CB7AC}">
      <dgm:prSet phldrT="[Text]" custT="1"/>
      <dgm:spPr>
        <a:solidFill>
          <a:schemeClr val="accent1">
            <a:lumMod val="40000"/>
            <a:lumOff val="60000"/>
          </a:schemeClr>
        </a:solidFill>
        <a:ln>
          <a:noFill/>
        </a:ln>
      </dgm:spPr>
      <dgm:t>
        <a:bodyPr lIns="548640" tIns="182880" rIns="0" bIns="0" anchor="ctr" anchorCtr="1"/>
        <a:lstStyle/>
        <a:p>
          <a:pPr algn="r">
            <a:lnSpc>
              <a:spcPct val="108000"/>
            </a:lnSpc>
            <a:spcAft>
              <a:spcPts val="1000"/>
            </a:spcAft>
            <a:buFontTx/>
            <a:buNone/>
          </a:pPr>
          <a:r>
            <a:rPr lang="en-US" sz="1600" dirty="0">
              <a:solidFill>
                <a:schemeClr val="tx2">
                  <a:lumMod val="75000"/>
                </a:schemeClr>
              </a:solidFill>
            </a:rPr>
            <a:t>              Big Data Analysis </a:t>
          </a:r>
        </a:p>
      </dgm:t>
    </dgm:pt>
    <dgm:pt modelId="{7DE835FA-C866-4CD5-8076-81A9041547CF}" type="parTrans" cxnId="{415DECE2-4EA4-4AB6-9BAE-5011A329D388}">
      <dgm:prSet/>
      <dgm:spPr/>
      <dgm:t>
        <a:bodyPr/>
        <a:lstStyle/>
        <a:p>
          <a:endParaRPr lang="en-US"/>
        </a:p>
      </dgm:t>
    </dgm:pt>
    <dgm:pt modelId="{E9D1C66D-EF42-423D-A90C-1C44F922B61E}" type="sibTrans" cxnId="{415DECE2-4EA4-4AB6-9BAE-5011A329D388}">
      <dgm:prSet/>
      <dgm:spPr/>
      <dgm:t>
        <a:bodyPr/>
        <a:lstStyle/>
        <a:p>
          <a:endParaRPr lang="en-US"/>
        </a:p>
      </dgm:t>
    </dgm:pt>
    <dgm:pt modelId="{9D8FC733-3DBE-4CB8-B9C3-737AB3F17866}">
      <dgm:prSet phldrT="[Text]" custT="1"/>
      <dgm:spPr>
        <a:solidFill>
          <a:schemeClr val="accent2"/>
        </a:solidFill>
      </dgm:spPr>
      <dgm:t>
        <a:bodyPr lIns="91440" tIns="274320" rIns="0" bIns="0" anchor="ctr" anchorCtr="1"/>
        <a:lstStyle/>
        <a:p>
          <a:pPr algn="l"/>
          <a:r>
            <a:rPr lang="en-US" sz="2200" b="1" dirty="0"/>
            <a:t>Economic           &amp; Policy Analysis</a:t>
          </a:r>
        </a:p>
      </dgm:t>
    </dgm:pt>
    <dgm:pt modelId="{FB7FBECA-D886-4964-B8A8-6DFC890F4273}" type="parTrans" cxnId="{9B1E1F3A-55FA-4293-8C93-11A36C01D50B}">
      <dgm:prSet/>
      <dgm:spPr/>
      <dgm:t>
        <a:bodyPr/>
        <a:lstStyle/>
        <a:p>
          <a:endParaRPr lang="en-US"/>
        </a:p>
      </dgm:t>
    </dgm:pt>
    <dgm:pt modelId="{BE9DECC2-2AF3-4186-8555-5096103ACA93}" type="sibTrans" cxnId="{9B1E1F3A-55FA-4293-8C93-11A36C01D50B}">
      <dgm:prSet/>
      <dgm:spPr/>
      <dgm:t>
        <a:bodyPr/>
        <a:lstStyle/>
        <a:p>
          <a:endParaRPr lang="en-US"/>
        </a:p>
      </dgm:t>
    </dgm:pt>
    <dgm:pt modelId="{A8F5CDE5-B3EC-449B-993E-BC7CEC0E6C26}">
      <dgm:prSet phldrT="[Tex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20000"/>
              <a:lumOff val="80000"/>
            </a:schemeClr>
          </a:solidFill>
        </a:ln>
      </dgm:spPr>
      <dgm:t>
        <a:bodyPr lIns="914400" tIns="0" rIns="0" bIns="365760" anchor="ctr" anchorCtr="1"/>
        <a:lstStyle/>
        <a:p>
          <a:pPr marL="171450" indent="0" algn="r">
            <a:lnSpc>
              <a:spcPct val="108000"/>
            </a:lnSpc>
            <a:spcAft>
              <a:spcPts val="1000"/>
            </a:spcAft>
            <a:buFontTx/>
            <a:buNone/>
          </a:pPr>
          <a:r>
            <a:rPr lang="en-US" sz="1600">
              <a:solidFill>
                <a:schemeClr val="accent2">
                  <a:lumMod val="50000"/>
                </a:schemeClr>
              </a:solidFill>
            </a:rPr>
            <a:t>    </a:t>
          </a:r>
          <a:endParaRPr lang="en-US" sz="1600" dirty="0">
            <a:solidFill>
              <a:schemeClr val="accent2">
                <a:lumMod val="50000"/>
              </a:schemeClr>
            </a:solidFill>
          </a:endParaRPr>
        </a:p>
      </dgm:t>
    </dgm:pt>
    <dgm:pt modelId="{E2E7BACF-863F-4640-91F5-69788FFD1FB4}" type="parTrans" cxnId="{FBDA3475-8D35-46D6-B891-824559ED9AA0}">
      <dgm:prSet/>
      <dgm:spPr/>
      <dgm:t>
        <a:bodyPr/>
        <a:lstStyle/>
        <a:p>
          <a:endParaRPr lang="en-US"/>
        </a:p>
      </dgm:t>
    </dgm:pt>
    <dgm:pt modelId="{B542CFF6-8688-4221-B975-02840C1D0645}" type="sibTrans" cxnId="{FBDA3475-8D35-46D6-B891-824559ED9AA0}">
      <dgm:prSet/>
      <dgm:spPr/>
      <dgm:t>
        <a:bodyPr/>
        <a:lstStyle/>
        <a:p>
          <a:endParaRPr lang="en-US"/>
        </a:p>
      </dgm:t>
    </dgm:pt>
    <dgm:pt modelId="{43B147FD-CA59-432E-9586-214B9517866A}">
      <dgm:prSet phldrT="[Text]" custT="1"/>
      <dgm:spPr>
        <a:solidFill>
          <a:schemeClr val="accent6"/>
        </a:solidFill>
      </dgm:spPr>
      <dgm:t>
        <a:bodyPr lIns="0" tIns="274320" rIns="0" bIns="0" anchor="ctr" anchorCtr="1"/>
        <a:lstStyle/>
        <a:p>
          <a:pPr algn="r"/>
          <a:r>
            <a:rPr lang="en-US" sz="2200" b="1" dirty="0"/>
            <a:t>Publications &amp; Websites</a:t>
          </a:r>
        </a:p>
      </dgm:t>
    </dgm:pt>
    <dgm:pt modelId="{0AA55F7D-E6A3-4DB3-A242-CC692B4EE722}" type="parTrans" cxnId="{6D895D10-1784-4E35-861D-E35D556B7B2E}">
      <dgm:prSet/>
      <dgm:spPr/>
      <dgm:t>
        <a:bodyPr/>
        <a:lstStyle/>
        <a:p>
          <a:endParaRPr lang="en-US"/>
        </a:p>
      </dgm:t>
    </dgm:pt>
    <dgm:pt modelId="{6DA69148-2823-4B23-8DAA-FD71D36C5FA1}" type="sibTrans" cxnId="{6D895D10-1784-4E35-861D-E35D556B7B2E}">
      <dgm:prSet/>
      <dgm:spPr/>
      <dgm:t>
        <a:bodyPr/>
        <a:lstStyle/>
        <a:p>
          <a:endParaRPr lang="en-US"/>
        </a:p>
      </dgm:t>
    </dgm:pt>
    <dgm:pt modelId="{8B7C544D-138A-4756-870C-DBE835A13BC3}">
      <dgm:prSet phldrT="[Text]" custT="1"/>
      <dgm:spPr>
        <a:solidFill>
          <a:schemeClr val="accent6">
            <a:lumMod val="20000"/>
            <a:lumOff val="80000"/>
          </a:schemeClr>
        </a:solidFill>
        <a:ln>
          <a:noFill/>
        </a:ln>
      </dgm:spPr>
      <dgm:t>
        <a:bodyPr lIns="0" tIns="0" rIns="1188720" bIns="457200" anchor="ctr" anchorCtr="1"/>
        <a:lstStyle/>
        <a:p>
          <a:pPr marL="0" indent="0" algn="l">
            <a:lnSpc>
              <a:spcPct val="108000"/>
            </a:lnSpc>
            <a:spcAft>
              <a:spcPts val="1000"/>
            </a:spcAft>
            <a:buFontTx/>
            <a:buNone/>
          </a:pPr>
          <a:endParaRPr lang="en-US" sz="1600" dirty="0">
            <a:solidFill>
              <a:schemeClr val="accent6">
                <a:lumMod val="50000"/>
              </a:schemeClr>
            </a:solidFill>
          </a:endParaRPr>
        </a:p>
      </dgm:t>
    </dgm:pt>
    <dgm:pt modelId="{DFCAAA89-D403-425A-A9AD-031AE2FB1B1B}" type="parTrans" cxnId="{890630B3-6908-4358-9FBC-051FE0AF3A4C}">
      <dgm:prSet/>
      <dgm:spPr/>
      <dgm:t>
        <a:bodyPr/>
        <a:lstStyle/>
        <a:p>
          <a:endParaRPr lang="en-US"/>
        </a:p>
      </dgm:t>
    </dgm:pt>
    <dgm:pt modelId="{801176C2-A685-4022-806B-52ABF3263214}" type="sibTrans" cxnId="{890630B3-6908-4358-9FBC-051FE0AF3A4C}">
      <dgm:prSet/>
      <dgm:spPr/>
      <dgm:t>
        <a:bodyPr/>
        <a:lstStyle/>
        <a:p>
          <a:endParaRPr lang="en-US"/>
        </a:p>
      </dgm:t>
    </dgm:pt>
    <dgm:pt modelId="{2925B454-0076-4544-B3EE-2BB0A48F1B33}">
      <dgm:prSet phldrT="[Text]" custT="1"/>
      <dgm:spPr>
        <a:solidFill>
          <a:schemeClr val="accent1">
            <a:lumMod val="40000"/>
            <a:lumOff val="60000"/>
          </a:schemeClr>
        </a:solidFill>
        <a:ln>
          <a:noFill/>
        </a:ln>
      </dgm:spPr>
      <dgm:t>
        <a:bodyPr lIns="548640" tIns="182880" rIns="0" bIns="0" anchor="ctr" anchorCtr="1"/>
        <a:lstStyle/>
        <a:p>
          <a:pPr algn="r">
            <a:lnSpc>
              <a:spcPct val="90000"/>
            </a:lnSpc>
            <a:spcAft>
              <a:spcPts val="1000"/>
            </a:spcAft>
            <a:buFontTx/>
            <a:buNone/>
          </a:pPr>
          <a:endParaRPr lang="en-US" sz="1600" dirty="0">
            <a:solidFill>
              <a:schemeClr val="tx2">
                <a:lumMod val="75000"/>
              </a:schemeClr>
            </a:solidFill>
          </a:endParaRPr>
        </a:p>
      </dgm:t>
    </dgm:pt>
    <dgm:pt modelId="{9C4B013A-5CD6-4DF4-8B19-02991F30134B}" type="parTrans" cxnId="{2A01EA7E-BDBF-4DFD-B259-B91BD6987900}">
      <dgm:prSet/>
      <dgm:spPr/>
      <dgm:t>
        <a:bodyPr/>
        <a:lstStyle/>
        <a:p>
          <a:endParaRPr lang="en-US"/>
        </a:p>
      </dgm:t>
    </dgm:pt>
    <dgm:pt modelId="{6BDEF5AB-7F46-4357-BCFD-B79F9C8A0DC4}" type="sibTrans" cxnId="{2A01EA7E-BDBF-4DFD-B259-B91BD6987900}">
      <dgm:prSet/>
      <dgm:spPr/>
      <dgm:t>
        <a:bodyPr/>
        <a:lstStyle/>
        <a:p>
          <a:endParaRPr lang="en-US"/>
        </a:p>
      </dgm:t>
    </dgm:pt>
    <dgm:pt modelId="{893ED9D2-01F3-4129-858B-9CDD4C5DC5EE}">
      <dgm:prSet phldrT="[Text]" custT="1"/>
      <dgm:spPr>
        <a:solidFill>
          <a:schemeClr val="accent4">
            <a:lumMod val="20000"/>
            <a:lumOff val="80000"/>
          </a:schemeClr>
        </a:solidFill>
        <a:ln>
          <a:noFill/>
        </a:ln>
      </dgm:spPr>
      <dgm:t>
        <a:bodyPr lIns="0" tIns="182880" rIns="731520" bIns="0" anchor="ctr" anchorCtr="1"/>
        <a:lstStyle/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ts val="1000"/>
            </a:spcAft>
            <a:buFont typeface="Arial" panose="020B0604020202020204" pitchFamily="34" charset="0"/>
            <a:buNone/>
          </a:pPr>
          <a:endParaRPr lang="en-US" sz="1600" dirty="0">
            <a:solidFill>
              <a:schemeClr val="accent4">
                <a:lumMod val="50000"/>
              </a:schemeClr>
            </a:solidFill>
          </a:endParaRPr>
        </a:p>
      </dgm:t>
    </dgm:pt>
    <dgm:pt modelId="{C373BA1F-BBAD-46B4-956A-895C264C3367}" type="parTrans" cxnId="{5CA894C0-E597-4F16-861F-B3EAD9AD1918}">
      <dgm:prSet/>
      <dgm:spPr/>
      <dgm:t>
        <a:bodyPr/>
        <a:lstStyle/>
        <a:p>
          <a:endParaRPr lang="en-US"/>
        </a:p>
      </dgm:t>
    </dgm:pt>
    <dgm:pt modelId="{B2E066AC-B575-4DBB-B19B-8F3AB894B74F}" type="sibTrans" cxnId="{5CA894C0-E597-4F16-861F-B3EAD9AD1918}">
      <dgm:prSet/>
      <dgm:spPr/>
      <dgm:t>
        <a:bodyPr/>
        <a:lstStyle/>
        <a:p>
          <a:endParaRPr lang="en-US"/>
        </a:p>
      </dgm:t>
    </dgm:pt>
    <dgm:pt modelId="{4F7277B6-4E63-4EA6-A404-2DD15E7BD3F1}">
      <dgm:prSet phldrT="[Text]" custScaleX="148889" custScaleY="122687" custLinFactNeighborX="-21064" custLinFactNeighborY="29880"/>
      <dgm:spPr/>
      <dgm:t>
        <a:bodyPr/>
        <a:lstStyle/>
        <a:p>
          <a:pPr>
            <a:buFont typeface="Arial" panose="020B0604020202020204" pitchFamily="34" charset="0"/>
            <a:buNone/>
          </a:pPr>
          <a:endParaRPr lang="en-US" dirty="0">
            <a:solidFill>
              <a:srgbClr val="5D6DE5"/>
            </a:solidFill>
          </a:endParaRPr>
        </a:p>
      </dgm:t>
    </dgm:pt>
    <dgm:pt modelId="{F0AA091E-F7AF-4152-A6C7-412CEE4320CA}" type="parTrans" cxnId="{5ADD778A-8124-4329-B2A9-C1120B3E48B5}">
      <dgm:prSet/>
      <dgm:spPr/>
      <dgm:t>
        <a:bodyPr/>
        <a:lstStyle/>
        <a:p>
          <a:endParaRPr lang="en-US"/>
        </a:p>
      </dgm:t>
    </dgm:pt>
    <dgm:pt modelId="{C2EA413B-DD51-48C3-B8DA-E8F76F0D0710}" type="sibTrans" cxnId="{5ADD778A-8124-4329-B2A9-C1120B3E48B5}">
      <dgm:prSet/>
      <dgm:spPr/>
      <dgm:t>
        <a:bodyPr/>
        <a:lstStyle/>
        <a:p>
          <a:endParaRPr lang="en-US"/>
        </a:p>
      </dgm:t>
    </dgm:pt>
    <dgm:pt modelId="{39A5ABB4-2EDA-4BBD-829F-3A444D1E2160}">
      <dgm:prSet phldrT="[Text]" custScaleX="148889" custScaleY="122687" custLinFactNeighborX="-21064" custLinFactNeighborY="29880"/>
      <dgm:spPr/>
      <dgm:t>
        <a:bodyPr/>
        <a:lstStyle/>
        <a:p>
          <a:endParaRPr lang="en-US"/>
        </a:p>
      </dgm:t>
    </dgm:pt>
    <dgm:pt modelId="{A12DBA2C-BC5F-47A4-B196-7160DBABB6CC}" type="parTrans" cxnId="{C457D79B-5955-4383-8F70-A5060D46FCA3}">
      <dgm:prSet/>
      <dgm:spPr/>
      <dgm:t>
        <a:bodyPr/>
        <a:lstStyle/>
        <a:p>
          <a:endParaRPr lang="en-US"/>
        </a:p>
      </dgm:t>
    </dgm:pt>
    <dgm:pt modelId="{76F1D009-7030-4215-A4F0-871A14CE6967}" type="sibTrans" cxnId="{C457D79B-5955-4383-8F70-A5060D46FCA3}">
      <dgm:prSet/>
      <dgm:spPr/>
      <dgm:t>
        <a:bodyPr/>
        <a:lstStyle/>
        <a:p>
          <a:endParaRPr lang="en-US"/>
        </a:p>
      </dgm:t>
    </dgm:pt>
    <dgm:pt modelId="{1FAC7D37-1AD8-4A61-A8AA-A85C7480940E}">
      <dgm:prSet phldrT="[Text]" custT="1"/>
      <dgm:spPr>
        <a:solidFill>
          <a:schemeClr val="accent4">
            <a:lumMod val="20000"/>
            <a:lumOff val="80000"/>
          </a:schemeClr>
        </a:solidFill>
        <a:ln>
          <a:noFill/>
        </a:ln>
      </dgm:spPr>
      <dgm:t>
        <a:bodyPr lIns="0" tIns="182880" rIns="731520" bIns="0" anchor="ctr" anchorCtr="1"/>
        <a:lstStyle/>
        <a:p>
          <a:pPr marL="0" lvl="1" indent="0" algn="l" defTabSz="711200">
            <a:lnSpc>
              <a:spcPct val="108000"/>
            </a:lnSpc>
            <a:spcBef>
              <a:spcPct val="0"/>
            </a:spcBef>
            <a:spcAft>
              <a:spcPts val="1000"/>
            </a:spcAft>
            <a:buFont typeface="Arial" panose="020B0604020202020204" pitchFamily="34" charset="0"/>
            <a:buNone/>
          </a:pPr>
          <a:r>
            <a:rPr lang="en-US" sz="1600" dirty="0">
              <a:solidFill>
                <a:schemeClr val="accent4">
                  <a:lumMod val="50000"/>
                </a:schemeClr>
              </a:solidFill>
            </a:rPr>
            <a:t>Occupational Employment &amp; Wages </a:t>
          </a:r>
        </a:p>
      </dgm:t>
    </dgm:pt>
    <dgm:pt modelId="{F1597DC4-ED0C-4B07-862B-F0304F02C884}" type="parTrans" cxnId="{AF839BC9-3B1E-4732-B0BA-CD4028E5B7DF}">
      <dgm:prSet/>
      <dgm:spPr/>
      <dgm:t>
        <a:bodyPr/>
        <a:lstStyle/>
        <a:p>
          <a:endParaRPr lang="en-US"/>
        </a:p>
      </dgm:t>
    </dgm:pt>
    <dgm:pt modelId="{E5622E7D-8669-4DFA-BFA5-57AE6C80B2B2}" type="sibTrans" cxnId="{AF839BC9-3B1E-4732-B0BA-CD4028E5B7DF}">
      <dgm:prSet/>
      <dgm:spPr/>
      <dgm:t>
        <a:bodyPr/>
        <a:lstStyle/>
        <a:p>
          <a:endParaRPr lang="en-US"/>
        </a:p>
      </dgm:t>
    </dgm:pt>
    <dgm:pt modelId="{54F2D64F-F5CC-477D-A678-13344D2C9221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marL="0" indent="0" algn="l">
            <a:lnSpc>
              <a:spcPct val="108000"/>
            </a:lnSpc>
            <a:spcAft>
              <a:spcPts val="1000"/>
            </a:spcAft>
            <a:buFontTx/>
            <a:buNone/>
          </a:pPr>
          <a:r>
            <a:rPr lang="en-US" sz="1600" dirty="0">
              <a:solidFill>
                <a:schemeClr val="accent6">
                  <a:lumMod val="50000"/>
                </a:schemeClr>
              </a:solidFill>
            </a:rPr>
            <a:t>Online &amp; Print Publications</a:t>
          </a:r>
        </a:p>
      </dgm:t>
    </dgm:pt>
    <dgm:pt modelId="{CD5BAE0C-B5B5-42F5-914F-B53CAAC6B6C9}" type="parTrans" cxnId="{2C571EA7-B6B9-46EF-8BFF-0D26A2B6F337}">
      <dgm:prSet/>
      <dgm:spPr/>
      <dgm:t>
        <a:bodyPr/>
        <a:lstStyle/>
        <a:p>
          <a:endParaRPr lang="en-US"/>
        </a:p>
      </dgm:t>
    </dgm:pt>
    <dgm:pt modelId="{DB3EF721-38F3-4791-BAE7-8577D26CB2BD}" type="sibTrans" cxnId="{2C571EA7-B6B9-46EF-8BFF-0D26A2B6F337}">
      <dgm:prSet/>
      <dgm:spPr/>
      <dgm:t>
        <a:bodyPr/>
        <a:lstStyle/>
        <a:p>
          <a:endParaRPr lang="en-US"/>
        </a:p>
      </dgm:t>
    </dgm:pt>
    <dgm:pt modelId="{79E74A94-2603-4DAC-835F-AC7A1428096E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marL="0" indent="0" algn="l">
            <a:lnSpc>
              <a:spcPct val="108000"/>
            </a:lnSpc>
            <a:spcAft>
              <a:spcPts val="1000"/>
            </a:spcAft>
            <a:buFontTx/>
            <a:buNone/>
          </a:pPr>
          <a:r>
            <a:rPr lang="en-US" sz="1600" dirty="0">
              <a:solidFill>
                <a:schemeClr val="accent6">
                  <a:lumMod val="50000"/>
                </a:schemeClr>
              </a:solidFill>
            </a:rPr>
            <a:t>Dashboards </a:t>
          </a:r>
          <a:r>
            <a:rPr lang="en-US" sz="1200" dirty="0">
              <a:solidFill>
                <a:schemeClr val="accent6">
                  <a:lumMod val="50000"/>
                </a:schemeClr>
              </a:solidFill>
            </a:rPr>
            <a:t>(Analytics.NCcommerce.com)</a:t>
          </a:r>
        </a:p>
      </dgm:t>
    </dgm:pt>
    <dgm:pt modelId="{EB9F867D-6D1C-4897-8095-259DE32C9C2B}" type="parTrans" cxnId="{D75A6C52-8819-447A-927A-107B3A680405}">
      <dgm:prSet/>
      <dgm:spPr/>
      <dgm:t>
        <a:bodyPr/>
        <a:lstStyle/>
        <a:p>
          <a:endParaRPr lang="en-US"/>
        </a:p>
      </dgm:t>
    </dgm:pt>
    <dgm:pt modelId="{8C44DB47-8584-4E97-90BC-1E08924353DB}" type="sibTrans" cxnId="{D75A6C52-8819-447A-927A-107B3A680405}">
      <dgm:prSet/>
      <dgm:spPr/>
      <dgm:t>
        <a:bodyPr/>
        <a:lstStyle/>
        <a:p>
          <a:endParaRPr lang="en-US"/>
        </a:p>
      </dgm:t>
    </dgm:pt>
    <dgm:pt modelId="{EB417363-0593-4659-85C0-480784E7B546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marL="0" indent="0" algn="l">
            <a:lnSpc>
              <a:spcPct val="108000"/>
            </a:lnSpc>
            <a:spcAft>
              <a:spcPts val="1000"/>
            </a:spcAft>
            <a:buFontTx/>
            <a:buNone/>
          </a:pPr>
          <a:r>
            <a:rPr lang="en-US" sz="1600" dirty="0">
              <a:solidFill>
                <a:schemeClr val="accent6">
                  <a:lumMod val="50000"/>
                </a:schemeClr>
              </a:solidFill>
            </a:rPr>
            <a:t>Data Access Tools </a:t>
          </a:r>
          <a:r>
            <a:rPr lang="en-US" sz="1200" dirty="0">
              <a:solidFill>
                <a:schemeClr val="accent6">
                  <a:lumMod val="50000"/>
                </a:schemeClr>
              </a:solidFill>
            </a:rPr>
            <a:t>(D4.NCcommerce.com,NCcareers)</a:t>
          </a:r>
        </a:p>
      </dgm:t>
    </dgm:pt>
    <dgm:pt modelId="{BDAECE3D-DBE3-44A0-86D2-1AF645554765}" type="parTrans" cxnId="{7581EDE0-C575-4AB6-8D49-A5A8349192C4}">
      <dgm:prSet/>
      <dgm:spPr/>
      <dgm:t>
        <a:bodyPr/>
        <a:lstStyle/>
        <a:p>
          <a:endParaRPr lang="en-US"/>
        </a:p>
      </dgm:t>
    </dgm:pt>
    <dgm:pt modelId="{075167A8-AE57-4671-B3FF-159921712EC8}" type="sibTrans" cxnId="{7581EDE0-C575-4AB6-8D49-A5A8349192C4}">
      <dgm:prSet/>
      <dgm:spPr/>
      <dgm:t>
        <a:bodyPr/>
        <a:lstStyle/>
        <a:p>
          <a:endParaRPr lang="en-US"/>
        </a:p>
      </dgm:t>
    </dgm:pt>
    <dgm:pt modelId="{3ACB203A-B7DB-40BD-83EB-E39E361B33E7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marL="0" indent="0" algn="l">
            <a:lnSpc>
              <a:spcPct val="108000"/>
            </a:lnSpc>
            <a:spcAft>
              <a:spcPts val="1000"/>
            </a:spcAft>
            <a:buFontTx/>
            <a:buNone/>
          </a:pPr>
          <a:endParaRPr lang="en-US" sz="1600">
            <a:solidFill>
              <a:schemeClr val="accent6">
                <a:lumMod val="50000"/>
              </a:schemeClr>
            </a:solidFill>
          </a:endParaRPr>
        </a:p>
      </dgm:t>
    </dgm:pt>
    <dgm:pt modelId="{1B457094-6091-4CF3-8420-A0F06EA23131}" type="parTrans" cxnId="{C6D22422-70DD-4FBC-95AB-47D9BC7280FE}">
      <dgm:prSet/>
      <dgm:spPr/>
      <dgm:t>
        <a:bodyPr/>
        <a:lstStyle/>
        <a:p>
          <a:endParaRPr lang="en-US"/>
        </a:p>
      </dgm:t>
    </dgm:pt>
    <dgm:pt modelId="{81B3EFF1-930E-44DA-B295-A33949864F90}" type="sibTrans" cxnId="{C6D22422-70DD-4FBC-95AB-47D9BC7280FE}">
      <dgm:prSet/>
      <dgm:spPr/>
      <dgm:t>
        <a:bodyPr/>
        <a:lstStyle/>
        <a:p>
          <a:endParaRPr lang="en-US"/>
        </a:p>
      </dgm:t>
    </dgm:pt>
    <dgm:pt modelId="{4A0622BF-F917-44F0-A4D0-949D74A05156}">
      <dgm:prSet phldrT="[Text]" custT="1"/>
      <dgm:spPr>
        <a:solidFill>
          <a:schemeClr val="accent6">
            <a:lumMod val="20000"/>
            <a:lumOff val="80000"/>
          </a:schemeClr>
        </a:solidFill>
        <a:ln>
          <a:noFill/>
        </a:ln>
      </dgm:spPr>
      <dgm:t>
        <a:bodyPr lIns="0" tIns="0" rIns="1188720" bIns="457200" anchor="ctr" anchorCtr="1"/>
        <a:lstStyle/>
        <a:p>
          <a:pPr marL="0" indent="0" algn="l">
            <a:lnSpc>
              <a:spcPct val="108000"/>
            </a:lnSpc>
            <a:spcAft>
              <a:spcPts val="1000"/>
            </a:spcAft>
            <a:buFontTx/>
            <a:buNone/>
          </a:pPr>
          <a:endParaRPr lang="en-US" sz="1600" dirty="0">
            <a:solidFill>
              <a:schemeClr val="accent6">
                <a:lumMod val="50000"/>
              </a:schemeClr>
            </a:solidFill>
          </a:endParaRPr>
        </a:p>
      </dgm:t>
    </dgm:pt>
    <dgm:pt modelId="{484ADC0E-5D6F-4E6F-BD7B-8B9FF9FC98CD}" type="parTrans" cxnId="{EC33E3BA-C0E0-4DC6-BDDF-2BF3A709DB65}">
      <dgm:prSet/>
      <dgm:spPr/>
      <dgm:t>
        <a:bodyPr/>
        <a:lstStyle/>
        <a:p>
          <a:endParaRPr lang="en-US"/>
        </a:p>
      </dgm:t>
    </dgm:pt>
    <dgm:pt modelId="{60AE4F62-F433-491D-A096-5EF504266090}" type="sibTrans" cxnId="{EC33E3BA-C0E0-4DC6-BDDF-2BF3A709DB65}">
      <dgm:prSet/>
      <dgm:spPr/>
      <dgm:t>
        <a:bodyPr/>
        <a:lstStyle/>
        <a:p>
          <a:endParaRPr lang="en-US"/>
        </a:p>
      </dgm:t>
    </dgm:pt>
    <dgm:pt modelId="{CF3D4CD8-A30D-427A-8785-3FDF18DD9633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marL="0" indent="0" algn="l">
            <a:lnSpc>
              <a:spcPct val="108000"/>
            </a:lnSpc>
            <a:spcAft>
              <a:spcPts val="1000"/>
            </a:spcAft>
            <a:buFontTx/>
            <a:buNone/>
          </a:pPr>
          <a:endParaRPr lang="en-US" sz="1600" dirty="0">
            <a:solidFill>
              <a:schemeClr val="accent6">
                <a:lumMod val="50000"/>
              </a:schemeClr>
            </a:solidFill>
          </a:endParaRPr>
        </a:p>
      </dgm:t>
    </dgm:pt>
    <dgm:pt modelId="{B6AC6F8C-1247-4FF7-A43A-E3E59A2B4056}" type="parTrans" cxnId="{3793FF8D-EACA-459B-B319-16CD3C647B41}">
      <dgm:prSet/>
      <dgm:spPr/>
      <dgm:t>
        <a:bodyPr/>
        <a:lstStyle/>
        <a:p>
          <a:endParaRPr lang="en-US"/>
        </a:p>
      </dgm:t>
    </dgm:pt>
    <dgm:pt modelId="{8D795CFD-8E30-4326-8F5F-F55DF93F401A}" type="sibTrans" cxnId="{3793FF8D-EACA-459B-B319-16CD3C647B41}">
      <dgm:prSet/>
      <dgm:spPr/>
      <dgm:t>
        <a:bodyPr/>
        <a:lstStyle/>
        <a:p>
          <a:endParaRPr lang="en-US"/>
        </a:p>
      </dgm:t>
    </dgm:pt>
    <dgm:pt modelId="{F4B6AFBF-B57D-44DF-8E46-49A3ADD47FE7}">
      <dgm:prSet phldrT="[Text]" custT="1"/>
      <dgm:spPr>
        <a:solidFill>
          <a:schemeClr val="accent1">
            <a:lumMod val="40000"/>
            <a:lumOff val="60000"/>
          </a:schemeClr>
        </a:solidFill>
        <a:ln>
          <a:noFill/>
        </a:ln>
      </dgm:spPr>
      <dgm:t>
        <a:bodyPr/>
        <a:lstStyle/>
        <a:p>
          <a:pPr algn="r">
            <a:lnSpc>
              <a:spcPct val="108000"/>
            </a:lnSpc>
            <a:spcAft>
              <a:spcPts val="1000"/>
            </a:spcAft>
            <a:buFontTx/>
            <a:buNone/>
          </a:pPr>
          <a:r>
            <a:rPr lang="en-US" sz="1600" dirty="0">
              <a:solidFill>
                <a:schemeClr val="tx2">
                  <a:lumMod val="75000"/>
                </a:schemeClr>
              </a:solidFill>
            </a:rPr>
            <a:t>Program Evaluation</a:t>
          </a:r>
        </a:p>
      </dgm:t>
    </dgm:pt>
    <dgm:pt modelId="{61A00905-7528-4139-8AD0-5BE7DBBA7B72}" type="parTrans" cxnId="{E8FE0324-A9C6-4EBD-9686-E42BAA80AEDD}">
      <dgm:prSet/>
      <dgm:spPr/>
      <dgm:t>
        <a:bodyPr/>
        <a:lstStyle/>
        <a:p>
          <a:endParaRPr lang="en-US"/>
        </a:p>
      </dgm:t>
    </dgm:pt>
    <dgm:pt modelId="{4243D6D5-AAC3-466D-99F1-8F76D5DBD98D}" type="sibTrans" cxnId="{E8FE0324-A9C6-4EBD-9686-E42BAA80AEDD}">
      <dgm:prSet/>
      <dgm:spPr/>
      <dgm:t>
        <a:bodyPr/>
        <a:lstStyle/>
        <a:p>
          <a:endParaRPr lang="en-US"/>
        </a:p>
      </dgm:t>
    </dgm:pt>
    <dgm:pt modelId="{509DD4A3-8C72-46A2-81E3-FB685078E8B1}">
      <dgm:prSet phldrT="[Text]" custT="1"/>
      <dgm:spPr>
        <a:solidFill>
          <a:schemeClr val="accent1">
            <a:lumMod val="40000"/>
            <a:lumOff val="60000"/>
          </a:schemeClr>
        </a:solidFill>
        <a:ln>
          <a:noFill/>
        </a:ln>
      </dgm:spPr>
      <dgm:t>
        <a:bodyPr/>
        <a:lstStyle/>
        <a:p>
          <a:pPr algn="r">
            <a:lnSpc>
              <a:spcPct val="108000"/>
            </a:lnSpc>
            <a:spcAft>
              <a:spcPts val="1000"/>
            </a:spcAft>
            <a:buFontTx/>
            <a:buNone/>
          </a:pPr>
          <a:r>
            <a:rPr lang="en-US" sz="1600" dirty="0">
              <a:solidFill>
                <a:schemeClr val="tx2">
                  <a:lumMod val="75000"/>
                </a:schemeClr>
              </a:solidFill>
            </a:rPr>
            <a:t>Common Follow-up System </a:t>
          </a:r>
          <a:r>
            <a:rPr lang="en-US" sz="1200" dirty="0">
              <a:solidFill>
                <a:schemeClr val="tx2">
                  <a:lumMod val="75000"/>
                </a:schemeClr>
              </a:solidFill>
            </a:rPr>
            <a:t>(NCTOWER.com)</a:t>
          </a:r>
        </a:p>
      </dgm:t>
    </dgm:pt>
    <dgm:pt modelId="{97B8E835-F90E-4DD9-ACAA-E72E83B4FA06}" type="parTrans" cxnId="{09FF7AB2-11DC-4064-BD2B-22631E787D34}">
      <dgm:prSet/>
      <dgm:spPr/>
      <dgm:t>
        <a:bodyPr/>
        <a:lstStyle/>
        <a:p>
          <a:endParaRPr lang="en-US"/>
        </a:p>
      </dgm:t>
    </dgm:pt>
    <dgm:pt modelId="{1FE061D1-EC12-49F4-8092-F422886E1E0B}" type="sibTrans" cxnId="{09FF7AB2-11DC-4064-BD2B-22631E787D34}">
      <dgm:prSet/>
      <dgm:spPr/>
      <dgm:t>
        <a:bodyPr/>
        <a:lstStyle/>
        <a:p>
          <a:endParaRPr lang="en-US"/>
        </a:p>
      </dgm:t>
    </dgm:pt>
    <dgm:pt modelId="{C4CB9E76-F1FB-4E67-890E-4F95114F5590}">
      <dgm:prSet custT="1"/>
      <dgm:spPr/>
      <dgm:t>
        <a:bodyPr/>
        <a:lstStyle/>
        <a:p>
          <a:pPr marL="169863" indent="0" algn="r">
            <a:lnSpc>
              <a:spcPct val="108000"/>
            </a:lnSpc>
            <a:spcAft>
              <a:spcPts val="1000"/>
            </a:spcAft>
            <a:buFontTx/>
            <a:buNone/>
          </a:pPr>
          <a:r>
            <a:rPr lang="en-US" sz="1600" dirty="0">
              <a:solidFill>
                <a:schemeClr val="accent2">
                  <a:lumMod val="50000"/>
                </a:schemeClr>
              </a:solidFill>
            </a:rPr>
            <a:t>Employment Projections</a:t>
          </a:r>
        </a:p>
        <a:p>
          <a:pPr marL="169863" indent="0" algn="r">
            <a:lnSpc>
              <a:spcPct val="108000"/>
            </a:lnSpc>
            <a:spcAft>
              <a:spcPts val="1000"/>
            </a:spcAft>
            <a:buFontTx/>
            <a:buNone/>
          </a:pPr>
          <a:r>
            <a:rPr lang="en-US" sz="1600" dirty="0">
              <a:solidFill>
                <a:schemeClr val="accent2">
                  <a:lumMod val="50000"/>
                </a:schemeClr>
              </a:solidFill>
            </a:rPr>
            <a:t>              Star Jobs </a:t>
          </a:r>
        </a:p>
      </dgm:t>
    </dgm:pt>
    <dgm:pt modelId="{B68937D8-46AD-4104-B0DA-84E52CDCC126}" type="parTrans" cxnId="{474E7A39-B48B-49A0-ACB2-181E150E53F7}">
      <dgm:prSet/>
      <dgm:spPr/>
      <dgm:t>
        <a:bodyPr/>
        <a:lstStyle/>
        <a:p>
          <a:endParaRPr lang="en-US"/>
        </a:p>
      </dgm:t>
    </dgm:pt>
    <dgm:pt modelId="{83253D19-726A-422F-B005-432C4851C78E}" type="sibTrans" cxnId="{474E7A39-B48B-49A0-ACB2-181E150E53F7}">
      <dgm:prSet/>
      <dgm:spPr/>
      <dgm:t>
        <a:bodyPr/>
        <a:lstStyle/>
        <a:p>
          <a:endParaRPr lang="en-US"/>
        </a:p>
      </dgm:t>
    </dgm:pt>
    <dgm:pt modelId="{810D947A-433C-46C9-821F-2B145DC14C8E}">
      <dgm:prSet custT="1"/>
      <dgm:spPr/>
      <dgm:t>
        <a:bodyPr/>
        <a:lstStyle/>
        <a:p>
          <a:pPr marL="169863" indent="0" algn="r">
            <a:lnSpc>
              <a:spcPct val="108000"/>
            </a:lnSpc>
            <a:spcAft>
              <a:spcPts val="1000"/>
            </a:spcAft>
            <a:buFontTx/>
            <a:buNone/>
          </a:pPr>
          <a:r>
            <a:rPr lang="en-US" sz="1600" dirty="0">
              <a:solidFill>
                <a:schemeClr val="accent2">
                  <a:lumMod val="50000"/>
                </a:schemeClr>
              </a:solidFill>
            </a:rPr>
            <a:t>LMI Tools &amp; Publications  </a:t>
          </a:r>
        </a:p>
        <a:p>
          <a:pPr marL="169863" indent="0" algn="r">
            <a:lnSpc>
              <a:spcPct val="108000"/>
            </a:lnSpc>
            <a:spcAft>
              <a:spcPts val="1000"/>
            </a:spcAft>
            <a:buFontTx/>
            <a:buNone/>
          </a:pPr>
          <a:r>
            <a:rPr lang="en-US" sz="1600" dirty="0">
              <a:solidFill>
                <a:schemeClr val="accent2">
                  <a:lumMod val="50000"/>
                </a:schemeClr>
              </a:solidFill>
            </a:rPr>
            <a:t>Econ Development Reports </a:t>
          </a:r>
          <a:r>
            <a:rPr lang="en-US" sz="1200" dirty="0">
              <a:solidFill>
                <a:schemeClr val="accent2">
                  <a:lumMod val="50000"/>
                </a:schemeClr>
              </a:solidFill>
            </a:rPr>
            <a:t>(e.g. County Tier Designations)</a:t>
          </a:r>
        </a:p>
      </dgm:t>
    </dgm:pt>
    <dgm:pt modelId="{91E67E8E-001C-4D5F-B6F6-D63EB63A5191}" type="parTrans" cxnId="{DDCB06EA-F0C5-4274-9412-CE67F8ABB641}">
      <dgm:prSet/>
      <dgm:spPr/>
      <dgm:t>
        <a:bodyPr/>
        <a:lstStyle/>
        <a:p>
          <a:endParaRPr lang="en-US"/>
        </a:p>
      </dgm:t>
    </dgm:pt>
    <dgm:pt modelId="{7E809E8E-3686-430B-8DEC-FB8F04B211D5}" type="sibTrans" cxnId="{DDCB06EA-F0C5-4274-9412-CE67F8ABB641}">
      <dgm:prSet/>
      <dgm:spPr/>
      <dgm:t>
        <a:bodyPr/>
        <a:lstStyle/>
        <a:p>
          <a:endParaRPr lang="en-US"/>
        </a:p>
      </dgm:t>
    </dgm:pt>
    <dgm:pt modelId="{B70CAF7D-03AF-4089-967A-86557E66D526}">
      <dgm:prSet phldrT="[Tex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20000"/>
              <a:lumOff val="80000"/>
            </a:schemeClr>
          </a:solidFill>
        </a:ln>
      </dgm:spPr>
      <dgm:t>
        <a:bodyPr lIns="914400" tIns="0" rIns="0" bIns="365760" anchor="ctr" anchorCtr="1"/>
        <a:lstStyle/>
        <a:p>
          <a:pPr marL="171450" indent="0" algn="r">
            <a:lnSpc>
              <a:spcPct val="108000"/>
            </a:lnSpc>
            <a:spcAft>
              <a:spcPts val="1000"/>
            </a:spcAft>
            <a:buFontTx/>
            <a:buNone/>
          </a:pPr>
          <a:endParaRPr lang="en-US" sz="1600" dirty="0">
            <a:solidFill>
              <a:schemeClr val="accent2">
                <a:lumMod val="50000"/>
              </a:schemeClr>
            </a:solidFill>
          </a:endParaRPr>
        </a:p>
      </dgm:t>
    </dgm:pt>
    <dgm:pt modelId="{5ADB163D-24CC-4589-9B8B-5A3BDE9D0D3A}" type="parTrans" cxnId="{E89857A3-9AA6-4390-BDA5-227343E351BE}">
      <dgm:prSet/>
      <dgm:spPr/>
      <dgm:t>
        <a:bodyPr/>
        <a:lstStyle/>
        <a:p>
          <a:endParaRPr lang="en-US"/>
        </a:p>
      </dgm:t>
    </dgm:pt>
    <dgm:pt modelId="{879163B3-9A45-44A8-9F10-D6AD2FB80C44}" type="sibTrans" cxnId="{E89857A3-9AA6-4390-BDA5-227343E351BE}">
      <dgm:prSet/>
      <dgm:spPr/>
      <dgm:t>
        <a:bodyPr/>
        <a:lstStyle/>
        <a:p>
          <a:endParaRPr lang="en-US"/>
        </a:p>
      </dgm:t>
    </dgm:pt>
    <dgm:pt modelId="{14E9A03C-9477-49FE-8FBC-825677C1367A}" type="pres">
      <dgm:prSet presAssocID="{9AC24179-1E61-4D40-BDC8-3DD7533FBA01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F813092C-9F91-4E50-9189-79C741984A09}" type="pres">
      <dgm:prSet presAssocID="{9AC24179-1E61-4D40-BDC8-3DD7533FBA01}" presName="children" presStyleCnt="0"/>
      <dgm:spPr/>
    </dgm:pt>
    <dgm:pt modelId="{951D5418-0118-4F39-A4A4-2DA5FBB43780}" type="pres">
      <dgm:prSet presAssocID="{9AC24179-1E61-4D40-BDC8-3DD7533FBA01}" presName="child1group" presStyleCnt="0"/>
      <dgm:spPr/>
    </dgm:pt>
    <dgm:pt modelId="{37ACF7FA-114D-4FA9-BB22-5050F3A5C8A8}" type="pres">
      <dgm:prSet presAssocID="{9AC24179-1E61-4D40-BDC8-3DD7533FBA01}" presName="child1" presStyleLbl="bgAcc1" presStyleIdx="0" presStyleCnt="4" custScaleX="193786" custScaleY="99503" custLinFactNeighborX="-18195" custLinFactNeighborY="52882"/>
      <dgm:spPr/>
    </dgm:pt>
    <dgm:pt modelId="{044A00F0-E9A1-4E77-A0D4-EF94E0A5F24F}" type="pres">
      <dgm:prSet presAssocID="{9AC24179-1E61-4D40-BDC8-3DD7533FBA01}" presName="child1Text" presStyleLbl="bgAcc1" presStyleIdx="0" presStyleCnt="4">
        <dgm:presLayoutVars>
          <dgm:bulletEnabled val="1"/>
        </dgm:presLayoutVars>
      </dgm:prSet>
      <dgm:spPr/>
    </dgm:pt>
    <dgm:pt modelId="{3387F374-FAF9-4340-A74A-0C1D381B171F}" type="pres">
      <dgm:prSet presAssocID="{9AC24179-1E61-4D40-BDC8-3DD7533FBA01}" presName="child2group" presStyleCnt="0"/>
      <dgm:spPr/>
    </dgm:pt>
    <dgm:pt modelId="{D3BE1077-2EA2-4E2B-B88C-ADC8264C7A77}" type="pres">
      <dgm:prSet presAssocID="{9AC24179-1E61-4D40-BDC8-3DD7533FBA01}" presName="child2" presStyleLbl="bgAcc1" presStyleIdx="1" presStyleCnt="4" custScaleX="197337" custScaleY="100021" custLinFactNeighborX="19320" custLinFactNeighborY="51854"/>
      <dgm:spPr/>
    </dgm:pt>
    <dgm:pt modelId="{6E25DD22-F156-4118-8916-876C1A92E4BE}" type="pres">
      <dgm:prSet presAssocID="{9AC24179-1E61-4D40-BDC8-3DD7533FBA01}" presName="child2Text" presStyleLbl="bgAcc1" presStyleIdx="1" presStyleCnt="4">
        <dgm:presLayoutVars>
          <dgm:bulletEnabled val="1"/>
        </dgm:presLayoutVars>
      </dgm:prSet>
      <dgm:spPr/>
    </dgm:pt>
    <dgm:pt modelId="{07366F97-0E2C-495A-B61A-EF944111B60C}" type="pres">
      <dgm:prSet presAssocID="{9AC24179-1E61-4D40-BDC8-3DD7533FBA01}" presName="child3group" presStyleCnt="0"/>
      <dgm:spPr/>
    </dgm:pt>
    <dgm:pt modelId="{776D6547-BADB-4203-AFDF-6EDD646EE1BA}" type="pres">
      <dgm:prSet presAssocID="{9AC24179-1E61-4D40-BDC8-3DD7533FBA01}" presName="child3" presStyleLbl="bgAcc1" presStyleIdx="2" presStyleCnt="4" custScaleX="197337" custScaleY="99503" custLinFactNeighborX="19320" custLinFactNeighborY="-52625"/>
      <dgm:spPr/>
    </dgm:pt>
    <dgm:pt modelId="{3F6C53FB-DEE0-499E-8D8E-D0412A4467F1}" type="pres">
      <dgm:prSet presAssocID="{9AC24179-1E61-4D40-BDC8-3DD7533FBA01}" presName="child3Text" presStyleLbl="bgAcc1" presStyleIdx="2" presStyleCnt="4">
        <dgm:presLayoutVars>
          <dgm:bulletEnabled val="1"/>
        </dgm:presLayoutVars>
      </dgm:prSet>
      <dgm:spPr/>
    </dgm:pt>
    <dgm:pt modelId="{314FB7DE-9790-4204-9731-94E81FC411B8}" type="pres">
      <dgm:prSet presAssocID="{9AC24179-1E61-4D40-BDC8-3DD7533FBA01}" presName="child4group" presStyleCnt="0"/>
      <dgm:spPr/>
    </dgm:pt>
    <dgm:pt modelId="{AACC12C0-F0CB-4CF8-8B22-33273CD750B8}" type="pres">
      <dgm:prSet presAssocID="{9AC24179-1E61-4D40-BDC8-3DD7533FBA01}" presName="child4" presStyleLbl="bgAcc1" presStyleIdx="3" presStyleCnt="4" custScaleX="193786" custScaleY="99503" custLinFactNeighborX="-19170" custLinFactNeighborY="-52107"/>
      <dgm:spPr/>
    </dgm:pt>
    <dgm:pt modelId="{DC18D3FA-8A15-4535-ADA3-D942AA54E483}" type="pres">
      <dgm:prSet presAssocID="{9AC24179-1E61-4D40-BDC8-3DD7533FBA01}" presName="child4Text" presStyleLbl="bgAcc1" presStyleIdx="3" presStyleCnt="4">
        <dgm:presLayoutVars>
          <dgm:bulletEnabled val="1"/>
        </dgm:presLayoutVars>
      </dgm:prSet>
      <dgm:spPr/>
    </dgm:pt>
    <dgm:pt modelId="{1C350FD6-8CE4-4280-B778-214B8ECF92F8}" type="pres">
      <dgm:prSet presAssocID="{9AC24179-1E61-4D40-BDC8-3DD7533FBA01}" presName="childPlaceholder" presStyleCnt="0"/>
      <dgm:spPr/>
    </dgm:pt>
    <dgm:pt modelId="{DA1A3FCC-88AA-4ED1-A7C9-2B3B27D0F443}" type="pres">
      <dgm:prSet presAssocID="{9AC24179-1E61-4D40-BDC8-3DD7533FBA01}" presName="circle" presStyleCnt="0"/>
      <dgm:spPr/>
    </dgm:pt>
    <dgm:pt modelId="{0EE17B21-AC4B-4082-BC62-06D181C81C36}" type="pres">
      <dgm:prSet presAssocID="{9AC24179-1E61-4D40-BDC8-3DD7533FBA01}" presName="quadrant1" presStyleLbl="node1" presStyleIdx="0" presStyleCnt="4" custLinFactNeighborX="-791" custLinFactNeighborY="-754">
        <dgm:presLayoutVars>
          <dgm:chMax val="1"/>
          <dgm:bulletEnabled val="1"/>
        </dgm:presLayoutVars>
      </dgm:prSet>
      <dgm:spPr/>
    </dgm:pt>
    <dgm:pt modelId="{D15F6189-47E1-43F9-8C42-7F274A2AE621}" type="pres">
      <dgm:prSet presAssocID="{9AC24179-1E61-4D40-BDC8-3DD7533FBA01}" presName="quadrant2" presStyleLbl="node1" presStyleIdx="1" presStyleCnt="4" custLinFactNeighborX="-1198" custLinFactNeighborY="-755">
        <dgm:presLayoutVars>
          <dgm:chMax val="1"/>
          <dgm:bulletEnabled val="1"/>
        </dgm:presLayoutVars>
      </dgm:prSet>
      <dgm:spPr/>
    </dgm:pt>
    <dgm:pt modelId="{AE6E373D-93E5-4EA8-9FCE-B89F6817494C}" type="pres">
      <dgm:prSet presAssocID="{9AC24179-1E61-4D40-BDC8-3DD7533FBA01}" presName="quadrant3" presStyleLbl="node1" presStyleIdx="2" presStyleCnt="4" custScaleX="102140" custScaleY="100147">
        <dgm:presLayoutVars>
          <dgm:chMax val="1"/>
          <dgm:bulletEnabled val="1"/>
        </dgm:presLayoutVars>
      </dgm:prSet>
      <dgm:spPr/>
    </dgm:pt>
    <dgm:pt modelId="{B94C4D07-FB14-4E38-A423-8CC8F7885A08}" type="pres">
      <dgm:prSet presAssocID="{9AC24179-1E61-4D40-BDC8-3DD7533FBA01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2C3A0E16-E4E1-4851-9A91-BD958B2D8978}" type="pres">
      <dgm:prSet presAssocID="{9AC24179-1E61-4D40-BDC8-3DD7533FBA01}" presName="quadrantPlaceholder" presStyleCnt="0"/>
      <dgm:spPr/>
    </dgm:pt>
    <dgm:pt modelId="{7A3FC572-167D-41C4-A94F-E3DAB422FC02}" type="pres">
      <dgm:prSet presAssocID="{9AC24179-1E61-4D40-BDC8-3DD7533FBA01}" presName="center1" presStyleLbl="fgShp" presStyleIdx="0" presStyleCnt="2" custScaleX="5644" custScaleY="6490" custLinFactX="-300000" custLinFactNeighborX="-325890" custLinFactNeighborY="19231"/>
      <dgm:spPr/>
    </dgm:pt>
    <dgm:pt modelId="{CCDAAF0A-7EDF-4EAF-A305-52B07B0CC420}" type="pres">
      <dgm:prSet presAssocID="{9AC24179-1E61-4D40-BDC8-3DD7533FBA01}" presName="center2" presStyleLbl="fgShp" presStyleIdx="1" presStyleCnt="2" custAng="11076109" custFlipVert="1" custScaleX="48599" custScaleY="58990" custLinFactNeighborX="0" custLinFactNeighborY="-9997"/>
      <dgm:spPr>
        <a:noFill/>
        <a:ln>
          <a:noFill/>
        </a:ln>
      </dgm:spPr>
    </dgm:pt>
  </dgm:ptLst>
  <dgm:cxnLst>
    <dgm:cxn modelId="{C04A210C-F4DB-42A6-9EA7-196B7191CEE9}" srcId="{BDE317D7-6864-4433-928F-EC50045787FB}" destId="{2410CB2B-664C-4E70-AAA8-5AB3F317E0FB}" srcOrd="1" destOrd="0" parTransId="{F8423926-32A0-4C05-9657-C394DC63DE6D}" sibTransId="{4B049E46-B29E-4F70-A214-761BFD533ADE}"/>
    <dgm:cxn modelId="{6D895D10-1784-4E35-861D-E35D556B7B2E}" srcId="{9AC24179-1E61-4D40-BDC8-3DD7533FBA01}" destId="{43B147FD-CA59-432E-9586-214B9517866A}" srcOrd="3" destOrd="0" parTransId="{0AA55F7D-E6A3-4DB3-A242-CC692B4EE722}" sibTransId="{6DA69148-2823-4B23-8DAA-FD71D36C5FA1}"/>
    <dgm:cxn modelId="{55AD2B14-631B-491C-A49A-F40547E86D06}" type="presOf" srcId="{B70CAF7D-03AF-4089-967A-86557E66D526}" destId="{776D6547-BADB-4203-AFDF-6EDD646EE1BA}" srcOrd="0" destOrd="3" presId="urn:microsoft.com/office/officeart/2005/8/layout/cycle4"/>
    <dgm:cxn modelId="{EC26831E-A4AA-448E-BA85-D5B74BA33563}" type="presOf" srcId="{3ACB203A-B7DB-40BD-83EB-E39E361B33E7}" destId="{AACC12C0-F0CB-4CF8-8B22-33273CD750B8}" srcOrd="0" destOrd="5" presId="urn:microsoft.com/office/officeart/2005/8/layout/cycle4"/>
    <dgm:cxn modelId="{C6D22422-70DD-4FBC-95AB-47D9BC7280FE}" srcId="{43B147FD-CA59-432E-9586-214B9517866A}" destId="{3ACB203A-B7DB-40BD-83EB-E39E361B33E7}" srcOrd="5" destOrd="0" parTransId="{1B457094-6091-4CF3-8420-A0F06EA23131}" sibTransId="{81B3EFF1-930E-44DA-B295-A33949864F90}"/>
    <dgm:cxn modelId="{E8FE0324-A9C6-4EBD-9686-E42BAA80AEDD}" srcId="{AFA83425-47E2-42A5-B871-0EFC9F389D22}" destId="{F4B6AFBF-B57D-44DF-8E46-49A3ADD47FE7}" srcOrd="2" destOrd="0" parTransId="{61A00905-7528-4139-8AD0-5BE7DBBA7B72}" sibTransId="{4243D6D5-AAC3-466D-99F1-8F76D5DBD98D}"/>
    <dgm:cxn modelId="{F3459732-348E-4814-B5F2-2462C7F94B81}" type="presOf" srcId="{1FAC7D37-1AD8-4A61-A8AA-A85C7480940E}" destId="{37ACF7FA-114D-4FA9-BB22-5050F3A5C8A8}" srcOrd="0" destOrd="2" presId="urn:microsoft.com/office/officeart/2005/8/layout/cycle4"/>
    <dgm:cxn modelId="{FDB00133-8B4D-46FD-9762-B88A8C4560DD}" type="presOf" srcId="{54F2D64F-F5CC-477D-A678-13344D2C9221}" destId="{DC18D3FA-8A15-4535-ADA3-D942AA54E483}" srcOrd="1" destOrd="2" presId="urn:microsoft.com/office/officeart/2005/8/layout/cycle4"/>
    <dgm:cxn modelId="{C5700C39-FDD9-45E5-AAEE-80A000BCB0D9}" type="presOf" srcId="{509DD4A3-8C72-46A2-81E3-FB685078E8B1}" destId="{D3BE1077-2EA2-4E2B-B88C-ADC8264C7A77}" srcOrd="0" destOrd="3" presId="urn:microsoft.com/office/officeart/2005/8/layout/cycle4"/>
    <dgm:cxn modelId="{474E7A39-B48B-49A0-ACB2-181E150E53F7}" srcId="{9D8FC733-3DBE-4CB8-B9C3-737AB3F17866}" destId="{C4CB9E76-F1FB-4E67-890E-4F95114F5590}" srcOrd="1" destOrd="0" parTransId="{B68937D8-46AD-4104-B0DA-84E52CDCC126}" sibTransId="{83253D19-726A-422F-B005-432C4851C78E}"/>
    <dgm:cxn modelId="{17CCC239-F292-4EF2-8892-2E9F392E437F}" type="presOf" srcId="{79E74A94-2603-4DAC-835F-AC7A1428096E}" destId="{DC18D3FA-8A15-4535-ADA3-D942AA54E483}" srcOrd="1" destOrd="3" presId="urn:microsoft.com/office/officeart/2005/8/layout/cycle4"/>
    <dgm:cxn modelId="{9B1E1F3A-55FA-4293-8C93-11A36C01D50B}" srcId="{9AC24179-1E61-4D40-BDC8-3DD7533FBA01}" destId="{9D8FC733-3DBE-4CB8-B9C3-737AB3F17866}" srcOrd="2" destOrd="0" parTransId="{FB7FBECA-D886-4964-B8A8-6DFC890F4273}" sibTransId="{BE9DECC2-2AF3-4186-8555-5096103ACA93}"/>
    <dgm:cxn modelId="{880EA63C-98ED-4094-9E44-49EFC18429B0}" srcId="{9AC24179-1E61-4D40-BDC8-3DD7533FBA01}" destId="{BDE317D7-6864-4433-928F-EC50045787FB}" srcOrd="0" destOrd="0" parTransId="{08909C49-E560-47A4-A2D0-551EBD31F03E}" sibTransId="{53173AEE-0B66-4A39-AD96-6D1DF02FB039}"/>
    <dgm:cxn modelId="{02191561-34EE-45CB-BAFE-98EAE598BFA8}" type="presOf" srcId="{F4B6AFBF-B57D-44DF-8E46-49A3ADD47FE7}" destId="{6E25DD22-F156-4118-8916-876C1A92E4BE}" srcOrd="1" destOrd="2" presId="urn:microsoft.com/office/officeart/2005/8/layout/cycle4"/>
    <dgm:cxn modelId="{5074FF42-BB9C-4861-B6A4-11D3632B76E6}" type="presOf" srcId="{1FAC7D37-1AD8-4A61-A8AA-A85C7480940E}" destId="{044A00F0-E9A1-4E77-A0D4-EF94E0A5F24F}" srcOrd="1" destOrd="2" presId="urn:microsoft.com/office/officeart/2005/8/layout/cycle4"/>
    <dgm:cxn modelId="{C4338247-7046-40AA-9F71-59E1B99FDB39}" type="presOf" srcId="{509DD4A3-8C72-46A2-81E3-FB685078E8B1}" destId="{6E25DD22-F156-4118-8916-876C1A92E4BE}" srcOrd="1" destOrd="3" presId="urn:microsoft.com/office/officeart/2005/8/layout/cycle4"/>
    <dgm:cxn modelId="{5C7F7269-DEDD-4BFD-9310-A05CE2F71E13}" type="presOf" srcId="{9D8FC733-3DBE-4CB8-B9C3-737AB3F17866}" destId="{AE6E373D-93E5-4EA8-9FCE-B89F6817494C}" srcOrd="0" destOrd="0" presId="urn:microsoft.com/office/officeart/2005/8/layout/cycle4"/>
    <dgm:cxn modelId="{1607DB4D-B4CA-4650-98EC-86B6EAD57832}" type="presOf" srcId="{893ED9D2-01F3-4129-858B-9CDD4C5DC5EE}" destId="{044A00F0-E9A1-4E77-A0D4-EF94E0A5F24F}" srcOrd="1" destOrd="0" presId="urn:microsoft.com/office/officeart/2005/8/layout/cycle4"/>
    <dgm:cxn modelId="{32CAF751-848E-43D5-8706-26834D9702D0}" type="presOf" srcId="{B70CAF7D-03AF-4089-967A-86557E66D526}" destId="{3F6C53FB-DEE0-499E-8D8E-D0412A4467F1}" srcOrd="1" destOrd="3" presId="urn:microsoft.com/office/officeart/2005/8/layout/cycle4"/>
    <dgm:cxn modelId="{D75A6C52-8819-447A-927A-107B3A680405}" srcId="{43B147FD-CA59-432E-9586-214B9517866A}" destId="{79E74A94-2603-4DAC-835F-AC7A1428096E}" srcOrd="3" destOrd="0" parTransId="{EB9F867D-6D1C-4897-8095-259DE32C9C2B}" sibTransId="{8C44DB47-8584-4E97-90BC-1E08924353DB}"/>
    <dgm:cxn modelId="{FBDA3475-8D35-46D6-B891-824559ED9AA0}" srcId="{9D8FC733-3DBE-4CB8-B9C3-737AB3F17866}" destId="{A8F5CDE5-B3EC-449B-993E-BC7CEC0E6C26}" srcOrd="0" destOrd="0" parTransId="{E2E7BACF-863F-4640-91F5-69788FFD1FB4}" sibTransId="{B542CFF6-8688-4221-B975-02840C1D0645}"/>
    <dgm:cxn modelId="{F00E4055-B528-4560-A362-5A2EF0B28C66}" type="presOf" srcId="{9AC24179-1E61-4D40-BDC8-3DD7533FBA01}" destId="{14E9A03C-9477-49FE-8FBC-825677C1367A}" srcOrd="0" destOrd="0" presId="urn:microsoft.com/office/officeart/2005/8/layout/cycle4"/>
    <dgm:cxn modelId="{F14AD956-B5DB-4CA9-87A6-18AE8D3D00E4}" srcId="{9AC24179-1E61-4D40-BDC8-3DD7533FBA01}" destId="{AFA83425-47E2-42A5-B871-0EFC9F389D22}" srcOrd="1" destOrd="0" parTransId="{7C5DCA89-7890-4A80-A9A7-BB32BC5C2EB2}" sibTransId="{6B2274CC-4DC4-4851-BD78-2AC5DA71BC74}"/>
    <dgm:cxn modelId="{32E99C7C-0373-4759-92BA-8FD5F5667DD3}" type="presOf" srcId="{F4B6AFBF-B57D-44DF-8E46-49A3ADD47FE7}" destId="{D3BE1077-2EA2-4E2B-B88C-ADC8264C7A77}" srcOrd="0" destOrd="2" presId="urn:microsoft.com/office/officeart/2005/8/layout/cycle4"/>
    <dgm:cxn modelId="{2A01EA7E-BDBF-4DFD-B259-B91BD6987900}" srcId="{AFA83425-47E2-42A5-B871-0EFC9F389D22}" destId="{2925B454-0076-4544-B3EE-2BB0A48F1B33}" srcOrd="0" destOrd="0" parTransId="{9C4B013A-5CD6-4DF4-8B19-02991F30134B}" sibTransId="{6BDEF5AB-7F46-4357-BCFD-B79F9C8A0DC4}"/>
    <dgm:cxn modelId="{F5B0E381-53B5-4519-8525-7B9E9B0375B9}" type="presOf" srcId="{79E74A94-2603-4DAC-835F-AC7A1428096E}" destId="{AACC12C0-F0CB-4CF8-8B22-33273CD750B8}" srcOrd="0" destOrd="3" presId="urn:microsoft.com/office/officeart/2005/8/layout/cycle4"/>
    <dgm:cxn modelId="{19FD7E83-E713-4EE7-B374-702C16E40EF9}" type="presOf" srcId="{810D947A-433C-46C9-821F-2B145DC14C8E}" destId="{3F6C53FB-DEE0-499E-8D8E-D0412A4467F1}" srcOrd="1" destOrd="2" presId="urn:microsoft.com/office/officeart/2005/8/layout/cycle4"/>
    <dgm:cxn modelId="{C0BA7886-04F4-4172-A161-473B00699FF2}" type="presOf" srcId="{3ACB203A-B7DB-40BD-83EB-E39E361B33E7}" destId="{DC18D3FA-8A15-4535-ADA3-D942AA54E483}" srcOrd="1" destOrd="5" presId="urn:microsoft.com/office/officeart/2005/8/layout/cycle4"/>
    <dgm:cxn modelId="{2B408489-D99E-48B8-84DA-8EF8AC1E2022}" type="presOf" srcId="{CF3D4CD8-A30D-427A-8785-3FDF18DD9633}" destId="{AACC12C0-F0CB-4CF8-8B22-33273CD750B8}" srcOrd="0" destOrd="1" presId="urn:microsoft.com/office/officeart/2005/8/layout/cycle4"/>
    <dgm:cxn modelId="{5ADD778A-8124-4329-B2A9-C1120B3E48B5}" srcId="{9AC24179-1E61-4D40-BDC8-3DD7533FBA01}" destId="{4F7277B6-4E63-4EA6-A404-2DD15E7BD3F1}" srcOrd="4" destOrd="0" parTransId="{F0AA091E-F7AF-4152-A6C7-412CEE4320CA}" sibTransId="{C2EA413B-DD51-48C3-B8DA-E8F76F0D0710}"/>
    <dgm:cxn modelId="{3793FF8D-EACA-459B-B319-16CD3C647B41}" srcId="{43B147FD-CA59-432E-9586-214B9517866A}" destId="{CF3D4CD8-A30D-427A-8785-3FDF18DD9633}" srcOrd="1" destOrd="0" parTransId="{B6AC6F8C-1247-4FF7-A43A-E3E59A2B4056}" sibTransId="{8D795CFD-8E30-4326-8F5F-F55DF93F401A}"/>
    <dgm:cxn modelId="{30B68691-D16F-47C0-A022-C68F4BB255C0}" type="presOf" srcId="{EB417363-0593-4659-85C0-480784E7B546}" destId="{DC18D3FA-8A15-4535-ADA3-D942AA54E483}" srcOrd="1" destOrd="4" presId="urn:microsoft.com/office/officeart/2005/8/layout/cycle4"/>
    <dgm:cxn modelId="{D28C7293-4981-45AA-930D-162A9213A417}" type="presOf" srcId="{2925B454-0076-4544-B3EE-2BB0A48F1B33}" destId="{D3BE1077-2EA2-4E2B-B88C-ADC8264C7A77}" srcOrd="0" destOrd="0" presId="urn:microsoft.com/office/officeart/2005/8/layout/cycle4"/>
    <dgm:cxn modelId="{E9FED194-16E5-4B13-94B3-E59FCCF561EA}" type="presOf" srcId="{810D947A-433C-46C9-821F-2B145DC14C8E}" destId="{776D6547-BADB-4203-AFDF-6EDD646EE1BA}" srcOrd="0" destOrd="2" presId="urn:microsoft.com/office/officeart/2005/8/layout/cycle4"/>
    <dgm:cxn modelId="{55072C98-0E12-4F7A-A045-3A8CEC93292F}" type="presOf" srcId="{8B7C544D-138A-4756-870C-DBE835A13BC3}" destId="{DC18D3FA-8A15-4535-ADA3-D942AA54E483}" srcOrd="1" destOrd="0" presId="urn:microsoft.com/office/officeart/2005/8/layout/cycle4"/>
    <dgm:cxn modelId="{C457D79B-5955-4383-8F70-A5060D46FCA3}" srcId="{9AC24179-1E61-4D40-BDC8-3DD7533FBA01}" destId="{39A5ABB4-2EDA-4BBD-829F-3A444D1E2160}" srcOrd="5" destOrd="0" parTransId="{A12DBA2C-BC5F-47A4-B196-7160DBABB6CC}" sibTransId="{76F1D009-7030-4215-A4F0-871A14CE6967}"/>
    <dgm:cxn modelId="{E89857A3-9AA6-4390-BDA5-227343E351BE}" srcId="{9D8FC733-3DBE-4CB8-B9C3-737AB3F17866}" destId="{B70CAF7D-03AF-4089-967A-86557E66D526}" srcOrd="3" destOrd="0" parTransId="{5ADB163D-24CC-4589-9B8B-5A3BDE9D0D3A}" sibTransId="{879163B3-9A45-44A8-9F10-D6AD2FB80C44}"/>
    <dgm:cxn modelId="{585E44A5-58B4-42D4-AF51-9D19091BC871}" type="presOf" srcId="{A8F5CDE5-B3EC-449B-993E-BC7CEC0E6C26}" destId="{776D6547-BADB-4203-AFDF-6EDD646EE1BA}" srcOrd="0" destOrd="0" presId="urn:microsoft.com/office/officeart/2005/8/layout/cycle4"/>
    <dgm:cxn modelId="{2C571EA7-B6B9-46EF-8BFF-0D26A2B6F337}" srcId="{43B147FD-CA59-432E-9586-214B9517866A}" destId="{54F2D64F-F5CC-477D-A678-13344D2C9221}" srcOrd="2" destOrd="0" parTransId="{CD5BAE0C-B5B5-42F5-914F-B53CAAC6B6C9}" sibTransId="{DB3EF721-38F3-4791-BAE7-8577D26CB2BD}"/>
    <dgm:cxn modelId="{D320D1AC-F113-419E-AB2F-C1A3F0CAF04E}" type="presOf" srcId="{43B147FD-CA59-432E-9586-214B9517866A}" destId="{B94C4D07-FB14-4E38-A423-8CC8F7885A08}" srcOrd="0" destOrd="0" presId="urn:microsoft.com/office/officeart/2005/8/layout/cycle4"/>
    <dgm:cxn modelId="{09FF7AB2-11DC-4064-BD2B-22631E787D34}" srcId="{AFA83425-47E2-42A5-B871-0EFC9F389D22}" destId="{509DD4A3-8C72-46A2-81E3-FB685078E8B1}" srcOrd="3" destOrd="0" parTransId="{97B8E835-F90E-4DD9-ACAA-E72E83B4FA06}" sibTransId="{1FE061D1-EC12-49F4-8092-F422886E1E0B}"/>
    <dgm:cxn modelId="{890630B3-6908-4358-9FBC-051FE0AF3A4C}" srcId="{43B147FD-CA59-432E-9586-214B9517866A}" destId="{8B7C544D-138A-4756-870C-DBE835A13BC3}" srcOrd="0" destOrd="0" parTransId="{DFCAAA89-D403-425A-A9AD-031AE2FB1B1B}" sibTransId="{801176C2-A685-4022-806B-52ABF3263214}"/>
    <dgm:cxn modelId="{E7F78AB5-5EB1-4973-BEF2-13AF537670A9}" type="presOf" srcId="{EB417363-0593-4659-85C0-480784E7B546}" destId="{AACC12C0-F0CB-4CF8-8B22-33273CD750B8}" srcOrd="0" destOrd="4" presId="urn:microsoft.com/office/officeart/2005/8/layout/cycle4"/>
    <dgm:cxn modelId="{68F10FB6-A3FE-4093-9C09-197ED6331814}" type="presOf" srcId="{9D15D0D2-5C31-406F-B942-60DB0C6CB7AC}" destId="{6E25DD22-F156-4118-8916-876C1A92E4BE}" srcOrd="1" destOrd="1" presId="urn:microsoft.com/office/officeart/2005/8/layout/cycle4"/>
    <dgm:cxn modelId="{2CDABAB7-33FF-46CE-8C08-629152B209FF}" type="presOf" srcId="{2410CB2B-664C-4E70-AAA8-5AB3F317E0FB}" destId="{37ACF7FA-114D-4FA9-BB22-5050F3A5C8A8}" srcOrd="0" destOrd="1" presId="urn:microsoft.com/office/officeart/2005/8/layout/cycle4"/>
    <dgm:cxn modelId="{EC33E3BA-C0E0-4DC6-BDDF-2BF3A709DB65}" srcId="{43B147FD-CA59-432E-9586-214B9517866A}" destId="{4A0622BF-F917-44F0-A4D0-949D74A05156}" srcOrd="6" destOrd="0" parTransId="{484ADC0E-5D6F-4E6F-BD7B-8B9FF9FC98CD}" sibTransId="{60AE4F62-F433-491D-A096-5EF504266090}"/>
    <dgm:cxn modelId="{5CA894C0-E597-4F16-861F-B3EAD9AD1918}" srcId="{BDE317D7-6864-4433-928F-EC50045787FB}" destId="{893ED9D2-01F3-4129-858B-9CDD4C5DC5EE}" srcOrd="0" destOrd="0" parTransId="{C373BA1F-BBAD-46B4-956A-895C264C3367}" sibTransId="{B2E066AC-B575-4DBB-B19B-8F3AB894B74F}"/>
    <dgm:cxn modelId="{7133D8C0-D942-4FC4-A204-A56554C3E62E}" type="presOf" srcId="{54F2D64F-F5CC-477D-A678-13344D2C9221}" destId="{AACC12C0-F0CB-4CF8-8B22-33273CD750B8}" srcOrd="0" destOrd="2" presId="urn:microsoft.com/office/officeart/2005/8/layout/cycle4"/>
    <dgm:cxn modelId="{AF8FC9C7-4B6C-4694-B40D-F23563276869}" type="presOf" srcId="{C4CB9E76-F1FB-4E67-890E-4F95114F5590}" destId="{776D6547-BADB-4203-AFDF-6EDD646EE1BA}" srcOrd="0" destOrd="1" presId="urn:microsoft.com/office/officeart/2005/8/layout/cycle4"/>
    <dgm:cxn modelId="{AF839BC9-3B1E-4732-B0BA-CD4028E5B7DF}" srcId="{BDE317D7-6864-4433-928F-EC50045787FB}" destId="{1FAC7D37-1AD8-4A61-A8AA-A85C7480940E}" srcOrd="2" destOrd="0" parTransId="{F1597DC4-ED0C-4B07-862B-F0304F02C884}" sibTransId="{E5622E7D-8669-4DFA-BFA5-57AE6C80B2B2}"/>
    <dgm:cxn modelId="{48C6B0CB-6CE2-471E-9FD4-393680B12E87}" type="presOf" srcId="{2925B454-0076-4544-B3EE-2BB0A48F1B33}" destId="{6E25DD22-F156-4118-8916-876C1A92E4BE}" srcOrd="1" destOrd="0" presId="urn:microsoft.com/office/officeart/2005/8/layout/cycle4"/>
    <dgm:cxn modelId="{03BA8ACC-5039-45F4-9EF0-6FDA138E23BE}" type="presOf" srcId="{CF3D4CD8-A30D-427A-8785-3FDF18DD9633}" destId="{DC18D3FA-8A15-4535-ADA3-D942AA54E483}" srcOrd="1" destOrd="1" presId="urn:microsoft.com/office/officeart/2005/8/layout/cycle4"/>
    <dgm:cxn modelId="{C40B1FCE-698B-46BC-9363-1CF20E578AAB}" type="presOf" srcId="{9D15D0D2-5C31-406F-B942-60DB0C6CB7AC}" destId="{D3BE1077-2EA2-4E2B-B88C-ADC8264C7A77}" srcOrd="0" destOrd="1" presId="urn:microsoft.com/office/officeart/2005/8/layout/cycle4"/>
    <dgm:cxn modelId="{3FF8F6CE-4164-4E64-9383-21C493F0666B}" type="presOf" srcId="{A8F5CDE5-B3EC-449B-993E-BC7CEC0E6C26}" destId="{3F6C53FB-DEE0-499E-8D8E-D0412A4467F1}" srcOrd="1" destOrd="0" presId="urn:microsoft.com/office/officeart/2005/8/layout/cycle4"/>
    <dgm:cxn modelId="{DE586ED1-F2F7-4D3F-B252-4DA199050E7E}" type="presOf" srcId="{4A0622BF-F917-44F0-A4D0-949D74A05156}" destId="{AACC12C0-F0CB-4CF8-8B22-33273CD750B8}" srcOrd="0" destOrd="6" presId="urn:microsoft.com/office/officeart/2005/8/layout/cycle4"/>
    <dgm:cxn modelId="{8A193ED3-A150-483B-9BE5-5E744675F397}" type="presOf" srcId="{C4CB9E76-F1FB-4E67-890E-4F95114F5590}" destId="{3F6C53FB-DEE0-499E-8D8E-D0412A4467F1}" srcOrd="1" destOrd="1" presId="urn:microsoft.com/office/officeart/2005/8/layout/cycle4"/>
    <dgm:cxn modelId="{1C1A46D7-A55E-4623-B856-A3016E3E007E}" type="presOf" srcId="{4A0622BF-F917-44F0-A4D0-949D74A05156}" destId="{DC18D3FA-8A15-4535-ADA3-D942AA54E483}" srcOrd="1" destOrd="6" presId="urn:microsoft.com/office/officeart/2005/8/layout/cycle4"/>
    <dgm:cxn modelId="{EC3150DF-7767-4DC3-B6A4-AF5BB48DBAD3}" type="presOf" srcId="{AFA83425-47E2-42A5-B871-0EFC9F389D22}" destId="{D15F6189-47E1-43F9-8C42-7F274A2AE621}" srcOrd="0" destOrd="0" presId="urn:microsoft.com/office/officeart/2005/8/layout/cycle4"/>
    <dgm:cxn modelId="{B8C2C1DF-D275-40BA-8248-7AAFB1700682}" type="presOf" srcId="{BDE317D7-6864-4433-928F-EC50045787FB}" destId="{0EE17B21-AC4B-4082-BC62-06D181C81C36}" srcOrd="0" destOrd="0" presId="urn:microsoft.com/office/officeart/2005/8/layout/cycle4"/>
    <dgm:cxn modelId="{7581EDE0-C575-4AB6-8D49-A5A8349192C4}" srcId="{43B147FD-CA59-432E-9586-214B9517866A}" destId="{EB417363-0593-4659-85C0-480784E7B546}" srcOrd="4" destOrd="0" parTransId="{BDAECE3D-DBE3-44A0-86D2-1AF645554765}" sibTransId="{075167A8-AE57-4671-B3FF-159921712EC8}"/>
    <dgm:cxn modelId="{23FC8DE2-0D53-4659-BAAB-08DB8AEDE2B6}" type="presOf" srcId="{893ED9D2-01F3-4129-858B-9CDD4C5DC5EE}" destId="{37ACF7FA-114D-4FA9-BB22-5050F3A5C8A8}" srcOrd="0" destOrd="0" presId="urn:microsoft.com/office/officeart/2005/8/layout/cycle4"/>
    <dgm:cxn modelId="{415DECE2-4EA4-4AB6-9BAE-5011A329D388}" srcId="{AFA83425-47E2-42A5-B871-0EFC9F389D22}" destId="{9D15D0D2-5C31-406F-B942-60DB0C6CB7AC}" srcOrd="1" destOrd="0" parTransId="{7DE835FA-C866-4CD5-8076-81A9041547CF}" sibTransId="{E9D1C66D-EF42-423D-A90C-1C44F922B61E}"/>
    <dgm:cxn modelId="{AD68EEE7-C1CA-40D6-9016-9B0DB8C601A7}" type="presOf" srcId="{2410CB2B-664C-4E70-AAA8-5AB3F317E0FB}" destId="{044A00F0-E9A1-4E77-A0D4-EF94E0A5F24F}" srcOrd="1" destOrd="1" presId="urn:microsoft.com/office/officeart/2005/8/layout/cycle4"/>
    <dgm:cxn modelId="{DDCB06EA-F0C5-4274-9412-CE67F8ABB641}" srcId="{9D8FC733-3DBE-4CB8-B9C3-737AB3F17866}" destId="{810D947A-433C-46C9-821F-2B145DC14C8E}" srcOrd="2" destOrd="0" parTransId="{91E67E8E-001C-4D5F-B6F6-D63EB63A5191}" sibTransId="{7E809E8E-3686-430B-8DEC-FB8F04B211D5}"/>
    <dgm:cxn modelId="{5161F3FD-AD6C-40B1-B224-3E7FE5DAF0D4}" type="presOf" srcId="{8B7C544D-138A-4756-870C-DBE835A13BC3}" destId="{AACC12C0-F0CB-4CF8-8B22-33273CD750B8}" srcOrd="0" destOrd="0" presId="urn:microsoft.com/office/officeart/2005/8/layout/cycle4"/>
    <dgm:cxn modelId="{93B187C9-39AE-4F17-8B84-254113149E38}" type="presParOf" srcId="{14E9A03C-9477-49FE-8FBC-825677C1367A}" destId="{F813092C-9F91-4E50-9189-79C741984A09}" srcOrd="0" destOrd="0" presId="urn:microsoft.com/office/officeart/2005/8/layout/cycle4"/>
    <dgm:cxn modelId="{25E4C4DD-3628-4D13-A5E6-AC2EDCD68A34}" type="presParOf" srcId="{F813092C-9F91-4E50-9189-79C741984A09}" destId="{951D5418-0118-4F39-A4A4-2DA5FBB43780}" srcOrd="0" destOrd="0" presId="urn:microsoft.com/office/officeart/2005/8/layout/cycle4"/>
    <dgm:cxn modelId="{62F7B495-E134-43C8-9DD1-EE1647B2FC33}" type="presParOf" srcId="{951D5418-0118-4F39-A4A4-2DA5FBB43780}" destId="{37ACF7FA-114D-4FA9-BB22-5050F3A5C8A8}" srcOrd="0" destOrd="0" presId="urn:microsoft.com/office/officeart/2005/8/layout/cycle4"/>
    <dgm:cxn modelId="{6908956A-060D-41DD-B885-1C8BB2779C79}" type="presParOf" srcId="{951D5418-0118-4F39-A4A4-2DA5FBB43780}" destId="{044A00F0-E9A1-4E77-A0D4-EF94E0A5F24F}" srcOrd="1" destOrd="0" presId="urn:microsoft.com/office/officeart/2005/8/layout/cycle4"/>
    <dgm:cxn modelId="{E5B71F17-4D97-458F-A549-0AD4D2CBCCF9}" type="presParOf" srcId="{F813092C-9F91-4E50-9189-79C741984A09}" destId="{3387F374-FAF9-4340-A74A-0C1D381B171F}" srcOrd="1" destOrd="0" presId="urn:microsoft.com/office/officeart/2005/8/layout/cycle4"/>
    <dgm:cxn modelId="{D284A36D-5993-4DC2-B06A-F52A022DF42F}" type="presParOf" srcId="{3387F374-FAF9-4340-A74A-0C1D381B171F}" destId="{D3BE1077-2EA2-4E2B-B88C-ADC8264C7A77}" srcOrd="0" destOrd="0" presId="urn:microsoft.com/office/officeart/2005/8/layout/cycle4"/>
    <dgm:cxn modelId="{463CA306-5B10-48E2-90A0-C035ECDA9889}" type="presParOf" srcId="{3387F374-FAF9-4340-A74A-0C1D381B171F}" destId="{6E25DD22-F156-4118-8916-876C1A92E4BE}" srcOrd="1" destOrd="0" presId="urn:microsoft.com/office/officeart/2005/8/layout/cycle4"/>
    <dgm:cxn modelId="{7ED38E0A-53C2-4DCD-830C-12203171CC89}" type="presParOf" srcId="{F813092C-9F91-4E50-9189-79C741984A09}" destId="{07366F97-0E2C-495A-B61A-EF944111B60C}" srcOrd="2" destOrd="0" presId="urn:microsoft.com/office/officeart/2005/8/layout/cycle4"/>
    <dgm:cxn modelId="{813A001C-E765-47EA-A302-EB2467B954EA}" type="presParOf" srcId="{07366F97-0E2C-495A-B61A-EF944111B60C}" destId="{776D6547-BADB-4203-AFDF-6EDD646EE1BA}" srcOrd="0" destOrd="0" presId="urn:microsoft.com/office/officeart/2005/8/layout/cycle4"/>
    <dgm:cxn modelId="{5503F8C8-FF41-4C37-B3D2-CA108D493A5D}" type="presParOf" srcId="{07366F97-0E2C-495A-B61A-EF944111B60C}" destId="{3F6C53FB-DEE0-499E-8D8E-D0412A4467F1}" srcOrd="1" destOrd="0" presId="urn:microsoft.com/office/officeart/2005/8/layout/cycle4"/>
    <dgm:cxn modelId="{16C8C861-A813-49CD-A5E6-E8744359CBC4}" type="presParOf" srcId="{F813092C-9F91-4E50-9189-79C741984A09}" destId="{314FB7DE-9790-4204-9731-94E81FC411B8}" srcOrd="3" destOrd="0" presId="urn:microsoft.com/office/officeart/2005/8/layout/cycle4"/>
    <dgm:cxn modelId="{B4B9EE1C-3F93-4E76-856C-691B853AF493}" type="presParOf" srcId="{314FB7DE-9790-4204-9731-94E81FC411B8}" destId="{AACC12C0-F0CB-4CF8-8B22-33273CD750B8}" srcOrd="0" destOrd="0" presId="urn:microsoft.com/office/officeart/2005/8/layout/cycle4"/>
    <dgm:cxn modelId="{953FAF91-1D28-47CF-9B1C-2786B4FD2240}" type="presParOf" srcId="{314FB7DE-9790-4204-9731-94E81FC411B8}" destId="{DC18D3FA-8A15-4535-ADA3-D942AA54E483}" srcOrd="1" destOrd="0" presId="urn:microsoft.com/office/officeart/2005/8/layout/cycle4"/>
    <dgm:cxn modelId="{04F66445-0261-426A-B022-D7D76088BB78}" type="presParOf" srcId="{F813092C-9F91-4E50-9189-79C741984A09}" destId="{1C350FD6-8CE4-4280-B778-214B8ECF92F8}" srcOrd="4" destOrd="0" presId="urn:microsoft.com/office/officeart/2005/8/layout/cycle4"/>
    <dgm:cxn modelId="{BFF7C47A-0284-4A59-B538-234C5D229DE5}" type="presParOf" srcId="{14E9A03C-9477-49FE-8FBC-825677C1367A}" destId="{DA1A3FCC-88AA-4ED1-A7C9-2B3B27D0F443}" srcOrd="1" destOrd="0" presId="urn:microsoft.com/office/officeart/2005/8/layout/cycle4"/>
    <dgm:cxn modelId="{9CA6A01C-E886-4B82-ADD0-B64B8B975969}" type="presParOf" srcId="{DA1A3FCC-88AA-4ED1-A7C9-2B3B27D0F443}" destId="{0EE17B21-AC4B-4082-BC62-06D181C81C36}" srcOrd="0" destOrd="0" presId="urn:microsoft.com/office/officeart/2005/8/layout/cycle4"/>
    <dgm:cxn modelId="{107E6441-B36A-40EA-A3A8-790B5BAC82C0}" type="presParOf" srcId="{DA1A3FCC-88AA-4ED1-A7C9-2B3B27D0F443}" destId="{D15F6189-47E1-43F9-8C42-7F274A2AE621}" srcOrd="1" destOrd="0" presId="urn:microsoft.com/office/officeart/2005/8/layout/cycle4"/>
    <dgm:cxn modelId="{94FA408C-8409-4E6D-90CB-10D478C7A0D9}" type="presParOf" srcId="{DA1A3FCC-88AA-4ED1-A7C9-2B3B27D0F443}" destId="{AE6E373D-93E5-4EA8-9FCE-B89F6817494C}" srcOrd="2" destOrd="0" presId="urn:microsoft.com/office/officeart/2005/8/layout/cycle4"/>
    <dgm:cxn modelId="{B5869217-50D2-4C01-9DAA-A963B38F56EB}" type="presParOf" srcId="{DA1A3FCC-88AA-4ED1-A7C9-2B3B27D0F443}" destId="{B94C4D07-FB14-4E38-A423-8CC8F7885A08}" srcOrd="3" destOrd="0" presId="urn:microsoft.com/office/officeart/2005/8/layout/cycle4"/>
    <dgm:cxn modelId="{73063448-26EE-427F-BAB2-30E7BC0700A9}" type="presParOf" srcId="{DA1A3FCC-88AA-4ED1-A7C9-2B3B27D0F443}" destId="{2C3A0E16-E4E1-4851-9A91-BD958B2D8978}" srcOrd="4" destOrd="0" presId="urn:microsoft.com/office/officeart/2005/8/layout/cycle4"/>
    <dgm:cxn modelId="{FF2AC240-72AA-4BCB-A5FF-F59D613DA31A}" type="presParOf" srcId="{14E9A03C-9477-49FE-8FBC-825677C1367A}" destId="{7A3FC572-167D-41C4-A94F-E3DAB422FC02}" srcOrd="2" destOrd="0" presId="urn:microsoft.com/office/officeart/2005/8/layout/cycle4"/>
    <dgm:cxn modelId="{81E2808E-6C79-48A6-8B43-150D8AEC61C5}" type="presParOf" srcId="{14E9A03C-9477-49FE-8FBC-825677C1367A}" destId="{CCDAAF0A-7EDF-4EAF-A305-52B07B0CC420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6D6547-BADB-4203-AFDF-6EDD646EE1BA}">
      <dsp:nvSpPr>
        <dsp:cNvPr id="0" name=""/>
        <dsp:cNvSpPr/>
      </dsp:nvSpPr>
      <dsp:spPr>
        <a:xfrm>
          <a:off x="5808701" y="2943103"/>
          <a:ext cx="5599053" cy="1828796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0" tIns="0" rIns="0" bIns="365760" numCol="1" spcCol="1270" anchor="ctr" anchorCtr="1">
          <a:noAutofit/>
        </a:bodyPr>
        <a:lstStyle/>
        <a:p>
          <a:pPr marL="171450" lvl="1" indent="0" algn="r" defTabSz="711200">
            <a:lnSpc>
              <a:spcPct val="108000"/>
            </a:lnSpc>
            <a:spcBef>
              <a:spcPct val="0"/>
            </a:spcBef>
            <a:spcAft>
              <a:spcPts val="1000"/>
            </a:spcAft>
            <a:buFontTx/>
            <a:buNone/>
          </a:pPr>
          <a:r>
            <a:rPr lang="en-US" sz="1600" kern="1200">
              <a:solidFill>
                <a:schemeClr val="accent2">
                  <a:lumMod val="50000"/>
                </a:schemeClr>
              </a:solidFill>
            </a:rPr>
            <a:t>    </a:t>
          </a:r>
          <a:endParaRPr lang="en-US" sz="1600" kern="1200" dirty="0">
            <a:solidFill>
              <a:schemeClr val="accent2">
                <a:lumMod val="50000"/>
              </a:schemeClr>
            </a:solidFill>
          </a:endParaRPr>
        </a:p>
        <a:p>
          <a:pPr marL="169863" lvl="1" indent="0" algn="r" defTabSz="711200">
            <a:lnSpc>
              <a:spcPct val="108000"/>
            </a:lnSpc>
            <a:spcBef>
              <a:spcPct val="0"/>
            </a:spcBef>
            <a:spcAft>
              <a:spcPts val="1000"/>
            </a:spcAft>
            <a:buFontTx/>
            <a:buNone/>
          </a:pPr>
          <a:r>
            <a:rPr lang="en-US" sz="1600" kern="1200" dirty="0">
              <a:solidFill>
                <a:schemeClr val="accent2">
                  <a:lumMod val="50000"/>
                </a:schemeClr>
              </a:solidFill>
            </a:rPr>
            <a:t>Employment Projections</a:t>
          </a:r>
        </a:p>
        <a:p>
          <a:pPr marL="169863" lvl="1" indent="0" algn="r" defTabSz="711200">
            <a:lnSpc>
              <a:spcPct val="108000"/>
            </a:lnSpc>
            <a:spcBef>
              <a:spcPct val="0"/>
            </a:spcBef>
            <a:spcAft>
              <a:spcPts val="1000"/>
            </a:spcAft>
            <a:buFontTx/>
            <a:buNone/>
          </a:pPr>
          <a:r>
            <a:rPr lang="en-US" sz="1600" kern="1200" dirty="0">
              <a:solidFill>
                <a:schemeClr val="accent2">
                  <a:lumMod val="50000"/>
                </a:schemeClr>
              </a:solidFill>
            </a:rPr>
            <a:t>              Star Jobs </a:t>
          </a:r>
        </a:p>
        <a:p>
          <a:pPr marL="169863" lvl="1" indent="0" algn="r" defTabSz="711200">
            <a:lnSpc>
              <a:spcPct val="108000"/>
            </a:lnSpc>
            <a:spcBef>
              <a:spcPct val="0"/>
            </a:spcBef>
            <a:spcAft>
              <a:spcPts val="1000"/>
            </a:spcAft>
            <a:buFontTx/>
            <a:buNone/>
          </a:pPr>
          <a:r>
            <a:rPr lang="en-US" sz="1600" kern="1200" dirty="0">
              <a:solidFill>
                <a:schemeClr val="accent2">
                  <a:lumMod val="50000"/>
                </a:schemeClr>
              </a:solidFill>
            </a:rPr>
            <a:t>LMI Tools &amp; Publications  </a:t>
          </a:r>
        </a:p>
        <a:p>
          <a:pPr marL="169863" lvl="1" indent="0" algn="r" defTabSz="711200">
            <a:lnSpc>
              <a:spcPct val="108000"/>
            </a:lnSpc>
            <a:spcBef>
              <a:spcPct val="0"/>
            </a:spcBef>
            <a:spcAft>
              <a:spcPts val="1000"/>
            </a:spcAft>
            <a:buFontTx/>
            <a:buNone/>
          </a:pPr>
          <a:r>
            <a:rPr lang="en-US" sz="1600" kern="1200" dirty="0">
              <a:solidFill>
                <a:schemeClr val="accent2">
                  <a:lumMod val="50000"/>
                </a:schemeClr>
              </a:solidFill>
            </a:rPr>
            <a:t>Econ Development Reports </a:t>
          </a:r>
          <a:r>
            <a:rPr lang="en-US" sz="1200" kern="1200" dirty="0">
              <a:solidFill>
                <a:schemeClr val="accent2">
                  <a:lumMod val="50000"/>
                </a:schemeClr>
              </a:solidFill>
            </a:rPr>
            <a:t>(e.g. County Tier Designations)</a:t>
          </a:r>
        </a:p>
        <a:p>
          <a:pPr marL="171450" lvl="1" indent="0" algn="r" defTabSz="711200">
            <a:lnSpc>
              <a:spcPct val="108000"/>
            </a:lnSpc>
            <a:spcBef>
              <a:spcPct val="0"/>
            </a:spcBef>
            <a:spcAft>
              <a:spcPts val="1000"/>
            </a:spcAft>
            <a:buFontTx/>
            <a:buNone/>
          </a:pPr>
          <a:endParaRPr lang="en-US" sz="16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7528590" y="3440475"/>
        <a:ext cx="3838991" cy="1291251"/>
      </dsp:txXfrm>
    </dsp:sp>
    <dsp:sp modelId="{AACC12C0-F0CB-4CF8-8B22-33273CD750B8}">
      <dsp:nvSpPr>
        <dsp:cNvPr id="0" name=""/>
        <dsp:cNvSpPr/>
      </dsp:nvSpPr>
      <dsp:spPr>
        <a:xfrm>
          <a:off x="137710" y="2952624"/>
          <a:ext cx="5498300" cy="1828796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188720" bIns="457200" numCol="1" spcCol="1270" anchor="ctr" anchorCtr="1">
          <a:noAutofit/>
        </a:bodyPr>
        <a:lstStyle/>
        <a:p>
          <a:pPr marL="0" lvl="1" indent="0" algn="l" defTabSz="711200">
            <a:lnSpc>
              <a:spcPct val="108000"/>
            </a:lnSpc>
            <a:spcBef>
              <a:spcPct val="0"/>
            </a:spcBef>
            <a:spcAft>
              <a:spcPts val="1000"/>
            </a:spcAft>
            <a:buFontTx/>
            <a:buNone/>
          </a:pPr>
          <a:endParaRPr lang="en-US" sz="1600" kern="1200" dirty="0">
            <a:solidFill>
              <a:schemeClr val="accent6">
                <a:lumMod val="50000"/>
              </a:schemeClr>
            </a:solidFill>
          </a:endParaRPr>
        </a:p>
        <a:p>
          <a:pPr marL="0" lvl="1" indent="0" algn="l" defTabSz="711200">
            <a:lnSpc>
              <a:spcPct val="108000"/>
            </a:lnSpc>
            <a:spcBef>
              <a:spcPct val="0"/>
            </a:spcBef>
            <a:spcAft>
              <a:spcPts val="1000"/>
            </a:spcAft>
            <a:buFontTx/>
            <a:buNone/>
          </a:pPr>
          <a:endParaRPr lang="en-US" sz="1600" kern="1200" dirty="0">
            <a:solidFill>
              <a:schemeClr val="accent6">
                <a:lumMod val="50000"/>
              </a:schemeClr>
            </a:solidFill>
          </a:endParaRPr>
        </a:p>
        <a:p>
          <a:pPr marL="0" lvl="1" indent="0" algn="l" defTabSz="711200">
            <a:lnSpc>
              <a:spcPct val="108000"/>
            </a:lnSpc>
            <a:spcBef>
              <a:spcPct val="0"/>
            </a:spcBef>
            <a:spcAft>
              <a:spcPts val="1000"/>
            </a:spcAft>
            <a:buFontTx/>
            <a:buNone/>
          </a:pPr>
          <a:r>
            <a:rPr lang="en-US" sz="1600" kern="1200" dirty="0">
              <a:solidFill>
                <a:schemeClr val="accent6">
                  <a:lumMod val="50000"/>
                </a:schemeClr>
              </a:solidFill>
            </a:rPr>
            <a:t>Online &amp; Print Publications</a:t>
          </a:r>
        </a:p>
        <a:p>
          <a:pPr marL="0" lvl="1" indent="0" algn="l" defTabSz="711200">
            <a:lnSpc>
              <a:spcPct val="108000"/>
            </a:lnSpc>
            <a:spcBef>
              <a:spcPct val="0"/>
            </a:spcBef>
            <a:spcAft>
              <a:spcPts val="1000"/>
            </a:spcAft>
            <a:buFontTx/>
            <a:buNone/>
          </a:pPr>
          <a:r>
            <a:rPr lang="en-US" sz="1600" kern="1200" dirty="0">
              <a:solidFill>
                <a:schemeClr val="accent6">
                  <a:lumMod val="50000"/>
                </a:schemeClr>
              </a:solidFill>
            </a:rPr>
            <a:t>Dashboards </a:t>
          </a:r>
          <a:r>
            <a:rPr lang="en-US" sz="1200" kern="1200" dirty="0">
              <a:solidFill>
                <a:schemeClr val="accent6">
                  <a:lumMod val="50000"/>
                </a:schemeClr>
              </a:solidFill>
            </a:rPr>
            <a:t>(Analytics.NCcommerce.com)</a:t>
          </a:r>
        </a:p>
        <a:p>
          <a:pPr marL="0" lvl="1" indent="0" algn="l" defTabSz="711200">
            <a:lnSpc>
              <a:spcPct val="108000"/>
            </a:lnSpc>
            <a:spcBef>
              <a:spcPct val="0"/>
            </a:spcBef>
            <a:spcAft>
              <a:spcPts val="1000"/>
            </a:spcAft>
            <a:buFontTx/>
            <a:buNone/>
          </a:pPr>
          <a:r>
            <a:rPr lang="en-US" sz="1600" kern="1200" dirty="0">
              <a:solidFill>
                <a:schemeClr val="accent6">
                  <a:lumMod val="50000"/>
                </a:schemeClr>
              </a:solidFill>
            </a:rPr>
            <a:t>Data Access Tools </a:t>
          </a:r>
          <a:r>
            <a:rPr lang="en-US" sz="1200" kern="1200" dirty="0">
              <a:solidFill>
                <a:schemeClr val="accent6">
                  <a:lumMod val="50000"/>
                </a:schemeClr>
              </a:solidFill>
            </a:rPr>
            <a:t>(D4.NCcommerce.com,NCcareers)</a:t>
          </a:r>
        </a:p>
        <a:p>
          <a:pPr marL="0" lvl="1" indent="0" algn="l" defTabSz="711200">
            <a:lnSpc>
              <a:spcPct val="108000"/>
            </a:lnSpc>
            <a:spcBef>
              <a:spcPct val="0"/>
            </a:spcBef>
            <a:spcAft>
              <a:spcPts val="1000"/>
            </a:spcAft>
            <a:buFontTx/>
            <a:buNone/>
          </a:pPr>
          <a:endParaRPr lang="en-US" sz="1600" kern="1200">
            <a:solidFill>
              <a:schemeClr val="accent6">
                <a:lumMod val="50000"/>
              </a:schemeClr>
            </a:solidFill>
          </a:endParaRPr>
        </a:p>
        <a:p>
          <a:pPr marL="0" lvl="1" indent="0" algn="l" defTabSz="711200">
            <a:lnSpc>
              <a:spcPct val="108000"/>
            </a:lnSpc>
            <a:spcBef>
              <a:spcPct val="0"/>
            </a:spcBef>
            <a:spcAft>
              <a:spcPts val="1000"/>
            </a:spcAft>
            <a:buFontTx/>
            <a:buNone/>
          </a:pPr>
          <a:endParaRPr lang="en-US" sz="16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177883" y="3449996"/>
        <a:ext cx="3768464" cy="1291251"/>
      </dsp:txXfrm>
    </dsp:sp>
    <dsp:sp modelId="{D3BE1077-2EA2-4E2B-B88C-ADC8264C7A77}">
      <dsp:nvSpPr>
        <dsp:cNvPr id="0" name=""/>
        <dsp:cNvSpPr/>
      </dsp:nvSpPr>
      <dsp:spPr>
        <a:xfrm>
          <a:off x="5808701" y="952992"/>
          <a:ext cx="5599053" cy="1838316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8640" tIns="182880" rIns="0" bIns="0" numCol="1" spcCol="1270" anchor="ctr" anchorCtr="1">
          <a:noAutofit/>
        </a:bodyPr>
        <a:lstStyle/>
        <a:p>
          <a:pPr marL="171450" lvl="1" indent="-171450" algn="r" defTabSz="711200">
            <a:lnSpc>
              <a:spcPct val="90000"/>
            </a:lnSpc>
            <a:spcBef>
              <a:spcPct val="0"/>
            </a:spcBef>
            <a:spcAft>
              <a:spcPts val="1000"/>
            </a:spcAft>
            <a:buFontTx/>
            <a:buNone/>
          </a:pPr>
          <a:endParaRPr lang="en-US" sz="1600" kern="1200" dirty="0">
            <a:solidFill>
              <a:schemeClr val="tx2">
                <a:lumMod val="75000"/>
              </a:schemeClr>
            </a:solidFill>
          </a:endParaRPr>
        </a:p>
        <a:p>
          <a:pPr marL="171450" lvl="1" indent="-171450" algn="r" defTabSz="711200">
            <a:lnSpc>
              <a:spcPct val="108000"/>
            </a:lnSpc>
            <a:spcBef>
              <a:spcPct val="0"/>
            </a:spcBef>
            <a:spcAft>
              <a:spcPts val="1000"/>
            </a:spcAft>
            <a:buFontTx/>
            <a:buNone/>
          </a:pPr>
          <a:r>
            <a:rPr lang="en-US" sz="1600" kern="1200" dirty="0">
              <a:solidFill>
                <a:schemeClr val="tx2">
                  <a:lumMod val="75000"/>
                </a:schemeClr>
              </a:solidFill>
            </a:rPr>
            <a:t>              Big Data Analysis </a:t>
          </a:r>
        </a:p>
        <a:p>
          <a:pPr marL="171450" lvl="1" indent="-171450" algn="r" defTabSz="711200">
            <a:lnSpc>
              <a:spcPct val="108000"/>
            </a:lnSpc>
            <a:spcBef>
              <a:spcPct val="0"/>
            </a:spcBef>
            <a:spcAft>
              <a:spcPts val="1000"/>
            </a:spcAft>
            <a:buFontTx/>
            <a:buNone/>
          </a:pPr>
          <a:r>
            <a:rPr lang="en-US" sz="1600" kern="1200" dirty="0">
              <a:solidFill>
                <a:schemeClr val="tx2">
                  <a:lumMod val="75000"/>
                </a:schemeClr>
              </a:solidFill>
            </a:rPr>
            <a:t>Program Evaluation</a:t>
          </a:r>
        </a:p>
        <a:p>
          <a:pPr marL="171450" lvl="1" indent="-171450" algn="r" defTabSz="711200">
            <a:lnSpc>
              <a:spcPct val="108000"/>
            </a:lnSpc>
            <a:spcBef>
              <a:spcPct val="0"/>
            </a:spcBef>
            <a:spcAft>
              <a:spcPts val="1000"/>
            </a:spcAft>
            <a:buFontTx/>
            <a:buNone/>
          </a:pPr>
          <a:r>
            <a:rPr lang="en-US" sz="1600" kern="1200" dirty="0">
              <a:solidFill>
                <a:schemeClr val="tx2">
                  <a:lumMod val="75000"/>
                </a:schemeClr>
              </a:solidFill>
            </a:rPr>
            <a:t>Common Follow-up System </a:t>
          </a:r>
          <a:r>
            <a:rPr lang="en-US" sz="1200" kern="1200" dirty="0">
              <a:solidFill>
                <a:schemeClr val="tx2">
                  <a:lumMod val="75000"/>
                </a:schemeClr>
              </a:solidFill>
            </a:rPr>
            <a:t>(NCTOWER.com)</a:t>
          </a:r>
        </a:p>
      </dsp:txBody>
      <dsp:txXfrm>
        <a:off x="7528799" y="993374"/>
        <a:ext cx="3838573" cy="1297973"/>
      </dsp:txXfrm>
    </dsp:sp>
    <dsp:sp modelId="{37ACF7FA-114D-4FA9-BB22-5050F3A5C8A8}">
      <dsp:nvSpPr>
        <dsp:cNvPr id="0" name=""/>
        <dsp:cNvSpPr/>
      </dsp:nvSpPr>
      <dsp:spPr>
        <a:xfrm>
          <a:off x="165374" y="976646"/>
          <a:ext cx="5498300" cy="1828796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731520" bIns="0" numCol="1" spcCol="1270" anchor="ctr" anchorCtr="1">
          <a:noAutofit/>
        </a:bodyPr>
        <a:lstStyle/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ts val="1000"/>
            </a:spcAft>
            <a:buFont typeface="Arial" panose="020B0604020202020204" pitchFamily="34" charset="0"/>
            <a:buNone/>
          </a:pPr>
          <a:endParaRPr lang="en-US" sz="1600" kern="1200" dirty="0">
            <a:solidFill>
              <a:schemeClr val="accent4">
                <a:lumMod val="50000"/>
              </a:schemeClr>
            </a:solidFill>
          </a:endParaRPr>
        </a:p>
        <a:p>
          <a:pPr marL="0" marR="0" lvl="0" indent="0" algn="l" defTabSz="914400" eaLnBrk="1" fontAlgn="auto" latinLnBrk="0" hangingPunct="1">
            <a:lnSpc>
              <a:spcPct val="108000"/>
            </a:lnSpc>
            <a:spcBef>
              <a:spcPct val="0"/>
            </a:spcBef>
            <a:spcAft>
              <a:spcPts val="1000"/>
            </a:spcAft>
            <a:buClrTx/>
            <a:buSzTx/>
            <a:buFont typeface="Arial" panose="020B0604020202020204" pitchFamily="34" charset="0"/>
            <a:buNone/>
            <a:tabLst/>
            <a:defRPr/>
          </a:pPr>
          <a:r>
            <a:rPr lang="en-US" sz="1600" b="0" kern="1200" dirty="0">
              <a:solidFill>
                <a:schemeClr val="accent4">
                  <a:lumMod val="50000"/>
                </a:schemeClr>
              </a:solidFill>
            </a:rPr>
            <a:t>Data Collection &amp; Production        </a:t>
          </a:r>
          <a:r>
            <a:rPr lang="en-US" sz="1200" b="0" kern="1200" dirty="0">
              <a:solidFill>
                <a:schemeClr val="accent4">
                  <a:lumMod val="50000"/>
                </a:schemeClr>
              </a:solidFill>
            </a:rPr>
            <a:t>(</a:t>
          </a:r>
          <a:r>
            <a:rPr lang="en-US" sz="1200" kern="1200" dirty="0">
              <a:solidFill>
                <a:schemeClr val="accent4">
                  <a:lumMod val="50000"/>
                </a:schemeClr>
              </a:solidFill>
            </a:rPr>
            <a:t>incl. Unemployment Rates)</a:t>
          </a:r>
        </a:p>
        <a:p>
          <a:pPr marL="0" lvl="1" indent="0" algn="l" defTabSz="711200">
            <a:lnSpc>
              <a:spcPct val="108000"/>
            </a:lnSpc>
            <a:spcBef>
              <a:spcPct val="0"/>
            </a:spcBef>
            <a:spcAft>
              <a:spcPts val="1000"/>
            </a:spcAft>
            <a:buFont typeface="Arial" panose="020B0604020202020204" pitchFamily="34" charset="0"/>
            <a:buNone/>
          </a:pPr>
          <a:r>
            <a:rPr lang="en-US" sz="1600" kern="1200" dirty="0">
              <a:solidFill>
                <a:schemeClr val="accent4">
                  <a:lumMod val="50000"/>
                </a:schemeClr>
              </a:solidFill>
            </a:rPr>
            <a:t>Industry Establishments &amp; Jobs</a:t>
          </a:r>
          <a:endParaRPr lang="en-US" sz="1200" kern="1200" dirty="0">
            <a:solidFill>
              <a:schemeClr val="accent4">
                <a:lumMod val="50000"/>
              </a:schemeClr>
            </a:solidFill>
          </a:endParaRPr>
        </a:p>
        <a:p>
          <a:pPr marL="0" lvl="1" indent="0" algn="l" defTabSz="711200">
            <a:lnSpc>
              <a:spcPct val="108000"/>
            </a:lnSpc>
            <a:spcBef>
              <a:spcPct val="0"/>
            </a:spcBef>
            <a:spcAft>
              <a:spcPts val="1000"/>
            </a:spcAft>
            <a:buFont typeface="Arial" panose="020B0604020202020204" pitchFamily="34" charset="0"/>
            <a:buNone/>
          </a:pPr>
          <a:r>
            <a:rPr lang="en-US" sz="1600" kern="1200" dirty="0">
              <a:solidFill>
                <a:schemeClr val="accent4">
                  <a:lumMod val="50000"/>
                </a:schemeClr>
              </a:solidFill>
            </a:rPr>
            <a:t>Occupational Employment &amp; Wages </a:t>
          </a:r>
        </a:p>
      </dsp:txBody>
      <dsp:txXfrm>
        <a:off x="205547" y="1016819"/>
        <a:ext cx="3768464" cy="1291251"/>
      </dsp:txXfrm>
    </dsp:sp>
    <dsp:sp modelId="{0EE17B21-AC4B-4082-BC62-06D181C81C36}">
      <dsp:nvSpPr>
        <dsp:cNvPr id="0" name=""/>
        <dsp:cNvSpPr/>
      </dsp:nvSpPr>
      <dsp:spPr>
        <a:xfrm>
          <a:off x="3206547" y="308678"/>
          <a:ext cx="2486950" cy="2486950"/>
        </a:xfrm>
        <a:prstGeom prst="pieWedge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0" rIns="18288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Labor Market Data Production</a:t>
          </a:r>
          <a:endParaRPr lang="en-US" sz="2100" b="1" kern="1200" dirty="0"/>
        </a:p>
      </dsp:txBody>
      <dsp:txXfrm>
        <a:off x="3934958" y="1037089"/>
        <a:ext cx="1758539" cy="1758539"/>
      </dsp:txXfrm>
    </dsp:sp>
    <dsp:sp modelId="{D15F6189-47E1-43F9-8C42-7F274A2AE621}">
      <dsp:nvSpPr>
        <dsp:cNvPr id="0" name=""/>
        <dsp:cNvSpPr/>
      </dsp:nvSpPr>
      <dsp:spPr>
        <a:xfrm rot="5400000">
          <a:off x="5798246" y="308653"/>
          <a:ext cx="2486950" cy="2486950"/>
        </a:xfrm>
        <a:prstGeom prst="pieWedg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0" rIns="0" bIns="0" numCol="1" spcCol="1270" anchor="t" anchorCtr="1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Big Data Analysis &amp; Research</a:t>
          </a:r>
        </a:p>
      </dsp:txBody>
      <dsp:txXfrm rot="-5400000">
        <a:off x="5798246" y="1037064"/>
        <a:ext cx="1758539" cy="1758539"/>
      </dsp:txXfrm>
    </dsp:sp>
    <dsp:sp modelId="{AE6E373D-93E5-4EA8-9FCE-B89F6817494C}">
      <dsp:nvSpPr>
        <dsp:cNvPr id="0" name=""/>
        <dsp:cNvSpPr/>
      </dsp:nvSpPr>
      <dsp:spPr>
        <a:xfrm rot="10800000">
          <a:off x="5801429" y="2927422"/>
          <a:ext cx="2540170" cy="2490605"/>
        </a:xfrm>
        <a:prstGeom prst="pieWedg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274320" rIns="0" bIns="0" numCol="1" spcCol="1270" anchor="ctr" anchorCtr="1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Economic           &amp; Policy Analysis</a:t>
          </a:r>
        </a:p>
      </dsp:txBody>
      <dsp:txXfrm rot="10800000">
        <a:off x="5801429" y="2927422"/>
        <a:ext cx="1796171" cy="1761124"/>
      </dsp:txXfrm>
    </dsp:sp>
    <dsp:sp modelId="{B94C4D07-FB14-4E38-A423-8CC8F7885A08}">
      <dsp:nvSpPr>
        <dsp:cNvPr id="0" name=""/>
        <dsp:cNvSpPr/>
      </dsp:nvSpPr>
      <dsp:spPr>
        <a:xfrm rot="16200000">
          <a:off x="3226219" y="2929250"/>
          <a:ext cx="2486950" cy="2486950"/>
        </a:xfrm>
        <a:prstGeom prst="pieWedg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0" rIns="0" bIns="0" numCol="1" spcCol="1270" anchor="ctr" anchorCtr="1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Publications &amp; Websites</a:t>
          </a:r>
        </a:p>
      </dsp:txBody>
      <dsp:txXfrm rot="5400000">
        <a:off x="3954630" y="2929250"/>
        <a:ext cx="1758539" cy="1758539"/>
      </dsp:txXfrm>
    </dsp:sp>
    <dsp:sp modelId="{7A3FC572-167D-41C4-A94F-E3DAB422FC02}">
      <dsp:nvSpPr>
        <dsp:cNvPr id="0" name=""/>
        <dsp:cNvSpPr/>
      </dsp:nvSpPr>
      <dsp:spPr>
        <a:xfrm>
          <a:off x="372117" y="2847587"/>
          <a:ext cx="48462" cy="48458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DAAF0A-7EDF-4EAF-A305-52B07B0CC420}">
      <dsp:nvSpPr>
        <dsp:cNvPr id="0" name=""/>
        <dsp:cNvSpPr/>
      </dsp:nvSpPr>
      <dsp:spPr>
        <a:xfrm rot="21323891" flipV="1">
          <a:off x="5561955" y="2720532"/>
          <a:ext cx="417299" cy="440454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0.72107</cdr:x>
      <cdr:y>0</cdr:y>
    </cdr:from>
    <cdr:to>
      <cdr:x>0.72107</cdr:x>
      <cdr:y>0.97995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868DCE5C-996F-6336-B7EF-61E2A4943BB6}"/>
            </a:ext>
          </a:extLst>
        </cdr:cNvPr>
        <cdr:cNvCxnSpPr/>
      </cdr:nvCxnSpPr>
      <cdr:spPr>
        <a:xfrm xmlns:a="http://schemas.openxmlformats.org/drawingml/2006/main">
          <a:off x="7582484" y="0"/>
          <a:ext cx="0" cy="4782879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accent2"/>
          </a:solidFill>
          <a:prstDash val="sys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0.6531</cdr:x>
      <cdr:y>0.69635</cdr:y>
    </cdr:from>
    <cdr:to>
      <cdr:x>0.78274</cdr:x>
      <cdr:y>0.87838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B588B5B6-0FE6-BB35-30B6-509F68EF339B}"/>
            </a:ext>
          </a:extLst>
        </cdr:cNvPr>
        <cdr:cNvSpPr txBox="1"/>
      </cdr:nvSpPr>
      <cdr:spPr>
        <a:xfrm xmlns:a="http://schemas.openxmlformats.org/drawingml/2006/main">
          <a:off x="6867750" y="3513133"/>
          <a:ext cx="1363180" cy="9183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i="0" dirty="0">
              <a:solidFill>
                <a:schemeClr val="accent2">
                  <a:lumMod val="75000"/>
                </a:schemeClr>
              </a:solidFill>
            </a:rPr>
            <a:t>North Carolina</a:t>
          </a:r>
        </a:p>
        <a:p xmlns:a="http://schemas.openxmlformats.org/drawingml/2006/main">
          <a:pPr algn="ctr"/>
          <a:r>
            <a:rPr lang="en-US" sz="1600" b="1" i="0" dirty="0">
              <a:solidFill>
                <a:schemeClr val="accent2">
                  <a:lumMod val="75000"/>
                </a:schemeClr>
              </a:solidFill>
            </a:rPr>
            <a:t>177%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0.72107</cdr:x>
      <cdr:y>0</cdr:y>
    </cdr:from>
    <cdr:to>
      <cdr:x>0.72107</cdr:x>
      <cdr:y>0.97995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868DCE5C-996F-6336-B7EF-61E2A4943BB6}"/>
            </a:ext>
          </a:extLst>
        </cdr:cNvPr>
        <cdr:cNvCxnSpPr/>
      </cdr:nvCxnSpPr>
      <cdr:spPr>
        <a:xfrm xmlns:a="http://schemas.openxmlformats.org/drawingml/2006/main">
          <a:off x="7582484" y="0"/>
          <a:ext cx="0" cy="4782879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accent2"/>
          </a:solidFill>
          <a:prstDash val="sys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0.6531</cdr:x>
      <cdr:y>0.69635</cdr:y>
    </cdr:from>
    <cdr:to>
      <cdr:x>0.78274</cdr:x>
      <cdr:y>0.87838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B588B5B6-0FE6-BB35-30B6-509F68EF339B}"/>
            </a:ext>
          </a:extLst>
        </cdr:cNvPr>
        <cdr:cNvSpPr txBox="1"/>
      </cdr:nvSpPr>
      <cdr:spPr>
        <a:xfrm xmlns:a="http://schemas.openxmlformats.org/drawingml/2006/main">
          <a:off x="6867750" y="3513133"/>
          <a:ext cx="1363180" cy="9183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i="0" dirty="0">
              <a:solidFill>
                <a:schemeClr val="accent2">
                  <a:lumMod val="75000"/>
                </a:schemeClr>
              </a:solidFill>
            </a:rPr>
            <a:t>North Carolina</a:t>
          </a:r>
        </a:p>
        <a:p xmlns:a="http://schemas.openxmlformats.org/drawingml/2006/main">
          <a:pPr algn="ctr"/>
          <a:r>
            <a:rPr lang="en-US" sz="1600" b="1" i="0" dirty="0">
              <a:solidFill>
                <a:schemeClr val="accent2">
                  <a:lumMod val="75000"/>
                </a:schemeClr>
              </a:solidFill>
            </a:rPr>
            <a:t>177%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0.72107</cdr:x>
      <cdr:y>0</cdr:y>
    </cdr:from>
    <cdr:to>
      <cdr:x>0.72107</cdr:x>
      <cdr:y>0.97995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868DCE5C-996F-6336-B7EF-61E2A4943BB6}"/>
            </a:ext>
          </a:extLst>
        </cdr:cNvPr>
        <cdr:cNvCxnSpPr/>
      </cdr:nvCxnSpPr>
      <cdr:spPr>
        <a:xfrm xmlns:a="http://schemas.openxmlformats.org/drawingml/2006/main">
          <a:off x="7582484" y="0"/>
          <a:ext cx="0" cy="4782879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accent2"/>
          </a:solidFill>
          <a:prstDash val="sys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0.6531</cdr:x>
      <cdr:y>0.69635</cdr:y>
    </cdr:from>
    <cdr:to>
      <cdr:x>0.78274</cdr:x>
      <cdr:y>0.87838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B588B5B6-0FE6-BB35-30B6-509F68EF339B}"/>
            </a:ext>
          </a:extLst>
        </cdr:cNvPr>
        <cdr:cNvSpPr txBox="1"/>
      </cdr:nvSpPr>
      <cdr:spPr>
        <a:xfrm xmlns:a="http://schemas.openxmlformats.org/drawingml/2006/main">
          <a:off x="6867750" y="3513133"/>
          <a:ext cx="1363180" cy="9183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i="0" dirty="0">
              <a:solidFill>
                <a:schemeClr val="accent2">
                  <a:lumMod val="75000"/>
                </a:schemeClr>
              </a:solidFill>
            </a:rPr>
            <a:t>North Carolina</a:t>
          </a:r>
        </a:p>
        <a:p xmlns:a="http://schemas.openxmlformats.org/drawingml/2006/main">
          <a:pPr algn="ctr"/>
          <a:r>
            <a:rPr lang="en-US" sz="1600" b="1" i="0" dirty="0">
              <a:solidFill>
                <a:schemeClr val="accent2">
                  <a:lumMod val="75000"/>
                </a:schemeClr>
              </a:solidFill>
            </a:rPr>
            <a:t>177%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0.72107</cdr:x>
      <cdr:y>0</cdr:y>
    </cdr:from>
    <cdr:to>
      <cdr:x>0.72107</cdr:x>
      <cdr:y>0.97995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868DCE5C-996F-6336-B7EF-61E2A4943BB6}"/>
            </a:ext>
          </a:extLst>
        </cdr:cNvPr>
        <cdr:cNvCxnSpPr/>
      </cdr:nvCxnSpPr>
      <cdr:spPr>
        <a:xfrm xmlns:a="http://schemas.openxmlformats.org/drawingml/2006/main">
          <a:off x="7582484" y="0"/>
          <a:ext cx="0" cy="4782879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1">
              <a:lumMod val="50000"/>
              <a:lumOff val="50000"/>
            </a:schemeClr>
          </a:solidFill>
          <a:prstDash val="sys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0.6531</cdr:x>
      <cdr:y>0.69635</cdr:y>
    </cdr:from>
    <cdr:to>
      <cdr:x>0.78274</cdr:x>
      <cdr:y>0.87838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B588B5B6-0FE6-BB35-30B6-509F68EF339B}"/>
            </a:ext>
          </a:extLst>
        </cdr:cNvPr>
        <cdr:cNvSpPr txBox="1"/>
      </cdr:nvSpPr>
      <cdr:spPr>
        <a:xfrm xmlns:a="http://schemas.openxmlformats.org/drawingml/2006/main">
          <a:off x="6867750" y="3513133"/>
          <a:ext cx="1363180" cy="9183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i="0" dirty="0">
              <a:solidFill>
                <a:schemeClr val="bg1">
                  <a:lumMod val="50000"/>
                </a:schemeClr>
              </a:solidFill>
            </a:rPr>
            <a:t>North Carolina</a:t>
          </a:r>
        </a:p>
        <a:p xmlns:a="http://schemas.openxmlformats.org/drawingml/2006/main">
          <a:pPr algn="ctr"/>
          <a:r>
            <a:rPr lang="en-US" sz="1600" b="1" i="0" dirty="0">
              <a:solidFill>
                <a:schemeClr val="bg1">
                  <a:lumMod val="50000"/>
                </a:schemeClr>
              </a:solidFill>
            </a:rPr>
            <a:t>177%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42442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4581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8868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5181600" cy="4119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873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8968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286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alley with clouds and mountains&#10;&#10;Description automatically generated">
            <a:extLst>
              <a:ext uri="{FF2B5EF4-FFF2-40B4-BE49-F238E27FC236}">
                <a16:creationId xmlns:a16="http://schemas.microsoft.com/office/drawing/2014/main" id="{6E00542B-326E-4C9C-79CC-35C57BB5F1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" b="1172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27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bg>
      <p:bgPr>
        <a:gradFill flip="none" rotWithShape="1">
          <a:gsLst>
            <a:gs pos="78000">
              <a:srgbClr val="496149"/>
            </a:gs>
            <a:gs pos="0">
              <a:srgbClr val="80AB80"/>
            </a:gs>
            <a:gs pos="100000">
              <a:srgbClr val="3E533E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CB051-7E0B-F842-AAE4-DC4D795EF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1C7FE-35D1-4ACA-8C52-13CE3E56396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D50C6C6-DE24-4BF7-811D-F42ED390E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C952AC4-7FE6-48BC-AB65-3C5E5D03D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3A3A3A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2076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valley with clouds and mountains&#10;&#10;Description automatically generated">
            <a:extLst>
              <a:ext uri="{FF2B5EF4-FFF2-40B4-BE49-F238E27FC236}">
                <a16:creationId xmlns:a16="http://schemas.microsoft.com/office/drawing/2014/main" id="{17F1AEB9-8BEC-9F25-04B3-62687BC8D7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" b="1172"/>
          <a:stretch/>
        </p:blipFill>
        <p:spPr>
          <a:xfrm flipH="1">
            <a:off x="-3" y="0"/>
            <a:ext cx="12188953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47206B8-B0FA-F158-1002-F0E52DAB1C79}"/>
              </a:ext>
            </a:extLst>
          </p:cNvPr>
          <p:cNvSpPr/>
          <p:nvPr userDrawn="1"/>
        </p:nvSpPr>
        <p:spPr>
          <a:xfrm>
            <a:off x="451945" y="483475"/>
            <a:ext cx="11282855" cy="5882400"/>
          </a:xfrm>
          <a:prstGeom prst="rect">
            <a:avLst/>
          </a:prstGeom>
          <a:solidFill>
            <a:srgbClr val="E8E2E2">
              <a:alpha val="8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3048" y="-4325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bg2"/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62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7" r:id="rId5"/>
    <p:sldLayoutId id="2147483663" r:id="rId6"/>
    <p:sldLayoutId id="2147483674" r:id="rId7"/>
    <p:sldLayoutId id="2147483675" r:id="rId8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solidFill>
            <a:schemeClr val="tx2">
              <a:lumMod val="75000"/>
            </a:schemeClr>
          </a:soli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analytics.nccommerce.com/Employer-Needs-Survey/" TargetMode="Externa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analytics.nccommerce.com/Employer-Needs-Survey/" TargetMode="Externa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analytics.nccommerce.com/Employer-Needs-Survey/" TargetMode="Externa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analytics.nccommerce.com/Employer-Needs-Survey/" TargetMode="Externa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mailto:jeff.debellis@nccommerce.com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BE29830-3C61-47BC-6A84-465F5744271F}"/>
              </a:ext>
            </a:extLst>
          </p:cNvPr>
          <p:cNvSpPr txBox="1"/>
          <p:nvPr/>
        </p:nvSpPr>
        <p:spPr>
          <a:xfrm>
            <a:off x="887767" y="1731146"/>
            <a:ext cx="101649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North Carolina’s </a:t>
            </a:r>
          </a:p>
          <a:p>
            <a:r>
              <a:rPr lang="en-US" sz="4400" b="1" dirty="0">
                <a:solidFill>
                  <a:schemeClr val="bg1"/>
                </a:solidFill>
              </a:rPr>
              <a:t>Economic Recovery &amp; Future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September 2023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0344B4-CB71-8816-B2CB-87CEB807F415}"/>
              </a:ext>
            </a:extLst>
          </p:cNvPr>
          <p:cNvSpPr txBox="1"/>
          <p:nvPr/>
        </p:nvSpPr>
        <p:spPr>
          <a:xfrm>
            <a:off x="7392037" y="4285925"/>
            <a:ext cx="445954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FBE081"/>
                </a:solidFill>
              </a:rPr>
              <a:t>Jeff DeBellis</a:t>
            </a:r>
          </a:p>
          <a:p>
            <a:pPr algn="r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Director of Economic &amp; Policy Analysis</a:t>
            </a:r>
          </a:p>
          <a:p>
            <a:pPr algn="r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NC Department of Commerce, LEAD</a:t>
            </a:r>
            <a:endParaRPr lang="en-US" sz="1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55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E8DFF-F024-7638-8812-911373C5B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74" y="681037"/>
            <a:ext cx="3013633" cy="4039819"/>
          </a:xfrm>
        </p:spPr>
        <p:txBody>
          <a:bodyPr>
            <a:normAutofit/>
          </a:bodyPr>
          <a:lstStyle/>
          <a:p>
            <a:r>
              <a:rPr lang="en-US" dirty="0"/>
              <a:t>Job Growth in Most Industries </a:t>
            </a:r>
            <a:br>
              <a:rPr lang="en-US" dirty="0"/>
            </a:br>
            <a:r>
              <a:rPr lang="en-US" sz="2400" dirty="0"/>
              <a:t>Feb ‘20-Jul ‘23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AFF920F-EFED-3C64-E683-0266097D05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8997075"/>
              </p:ext>
            </p:extLst>
          </p:nvPr>
        </p:nvGraphicFramePr>
        <p:xfrm>
          <a:off x="3713356" y="568714"/>
          <a:ext cx="7930370" cy="5754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B97984-6EAC-9653-2BE1-B937B37A66BB}"/>
              </a:ext>
            </a:extLst>
          </p:cNvPr>
          <p:cNvCxnSpPr>
            <a:cxnSpLocks/>
          </p:cNvCxnSpPr>
          <p:nvPr/>
        </p:nvCxnSpPr>
        <p:spPr>
          <a:xfrm flipV="1">
            <a:off x="8909543" y="568714"/>
            <a:ext cx="0" cy="5754028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DA8544C-CE51-F392-D884-4323DBE9A287}"/>
              </a:ext>
            </a:extLst>
          </p:cNvPr>
          <p:cNvSpPr txBox="1"/>
          <p:nvPr/>
        </p:nvSpPr>
        <p:spPr>
          <a:xfrm>
            <a:off x="8909543" y="4323076"/>
            <a:ext cx="1524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6.5%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NC average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D53C3B-C5A1-C86F-F9FD-EB0D5927AB0E}"/>
              </a:ext>
            </a:extLst>
          </p:cNvPr>
          <p:cNvSpPr txBox="1"/>
          <p:nvPr/>
        </p:nvSpPr>
        <p:spPr>
          <a:xfrm>
            <a:off x="3941378" y="882134"/>
            <a:ext cx="364708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Transportation &amp; warehousing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C06160-10F8-444A-E95F-E87B45EE2B0F}"/>
              </a:ext>
            </a:extLst>
          </p:cNvPr>
          <p:cNvSpPr txBox="1"/>
          <p:nvPr/>
        </p:nvSpPr>
        <p:spPr>
          <a:xfrm>
            <a:off x="4872077" y="2195928"/>
            <a:ext cx="270115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Educational services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53F8F2-C3AC-07C5-B104-6CAF9FEAC500}"/>
              </a:ext>
            </a:extLst>
          </p:cNvPr>
          <p:cNvSpPr txBox="1"/>
          <p:nvPr/>
        </p:nvSpPr>
        <p:spPr>
          <a:xfrm>
            <a:off x="800100" y="6592977"/>
            <a:ext cx="37064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</a:rPr>
              <a:t>Source: NC Department of Commerce, LEAD CES seasonally adjusted</a:t>
            </a:r>
          </a:p>
        </p:txBody>
      </p:sp>
    </p:spTree>
    <p:extLst>
      <p:ext uri="{BB962C8B-B14F-4D97-AF65-F5344CB8AC3E}">
        <p14:creationId xmlns:p14="http://schemas.microsoft.com/office/powerpoint/2010/main" val="3352504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E8DFF-F024-7638-8812-911373C5B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74" y="681037"/>
            <a:ext cx="3013633" cy="4039819"/>
          </a:xfrm>
        </p:spPr>
        <p:txBody>
          <a:bodyPr>
            <a:normAutofit/>
          </a:bodyPr>
          <a:lstStyle/>
          <a:p>
            <a:r>
              <a:rPr lang="en-US" dirty="0"/>
              <a:t>Job Growth in Most Industries </a:t>
            </a:r>
            <a:br>
              <a:rPr lang="en-US" dirty="0"/>
            </a:br>
            <a:r>
              <a:rPr lang="en-US" sz="2400" dirty="0"/>
              <a:t>Feb ‘20-Jul ‘23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AFF920F-EFED-3C64-E683-0266097D05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4878316"/>
              </p:ext>
            </p:extLst>
          </p:nvPr>
        </p:nvGraphicFramePr>
        <p:xfrm>
          <a:off x="3713356" y="568714"/>
          <a:ext cx="7930370" cy="5754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B97984-6EAC-9653-2BE1-B937B37A66BB}"/>
              </a:ext>
            </a:extLst>
          </p:cNvPr>
          <p:cNvCxnSpPr>
            <a:cxnSpLocks/>
          </p:cNvCxnSpPr>
          <p:nvPr/>
        </p:nvCxnSpPr>
        <p:spPr>
          <a:xfrm flipV="1">
            <a:off x="8909543" y="568714"/>
            <a:ext cx="0" cy="5754028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DA8544C-CE51-F392-D884-4323DBE9A287}"/>
              </a:ext>
            </a:extLst>
          </p:cNvPr>
          <p:cNvSpPr txBox="1"/>
          <p:nvPr/>
        </p:nvSpPr>
        <p:spPr>
          <a:xfrm>
            <a:off x="8909543" y="4323076"/>
            <a:ext cx="1524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6.5%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NC average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E456A3-13D0-DE40-524F-4AFEFD086DCD}"/>
              </a:ext>
            </a:extLst>
          </p:cNvPr>
          <p:cNvSpPr txBox="1"/>
          <p:nvPr/>
        </p:nvSpPr>
        <p:spPr>
          <a:xfrm>
            <a:off x="3720662" y="4927368"/>
            <a:ext cx="3860503" cy="37647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Accommodation &amp; food services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949794-F3DB-1E55-6B36-A3C322760ABF}"/>
              </a:ext>
            </a:extLst>
          </p:cNvPr>
          <p:cNvSpPr txBox="1"/>
          <p:nvPr/>
        </p:nvSpPr>
        <p:spPr>
          <a:xfrm>
            <a:off x="5521138" y="5240786"/>
            <a:ext cx="2060028" cy="3764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Manufacturing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8696CF-77F5-30D7-51C2-FE1AD8F3AA79}"/>
              </a:ext>
            </a:extLst>
          </p:cNvPr>
          <p:cNvSpPr txBox="1"/>
          <p:nvPr/>
        </p:nvSpPr>
        <p:spPr>
          <a:xfrm>
            <a:off x="5521138" y="5584321"/>
            <a:ext cx="2060028" cy="37647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Government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5A9862-1F9C-3604-7313-7523D6411264}"/>
              </a:ext>
            </a:extLst>
          </p:cNvPr>
          <p:cNvSpPr txBox="1"/>
          <p:nvPr/>
        </p:nvSpPr>
        <p:spPr>
          <a:xfrm>
            <a:off x="4291428" y="5918759"/>
            <a:ext cx="328973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Management of companies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C810B1-5B8E-0D32-EDDC-EC670C5DB576}"/>
              </a:ext>
            </a:extLst>
          </p:cNvPr>
          <p:cNvSpPr txBox="1"/>
          <p:nvPr/>
        </p:nvSpPr>
        <p:spPr>
          <a:xfrm>
            <a:off x="800100" y="6592977"/>
            <a:ext cx="37064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</a:rPr>
              <a:t>Source: NC Department of Commerce, LEAD CES seasonally adjusted</a:t>
            </a:r>
          </a:p>
        </p:txBody>
      </p:sp>
    </p:spTree>
    <p:extLst>
      <p:ext uri="{BB962C8B-B14F-4D97-AF65-F5344CB8AC3E}">
        <p14:creationId xmlns:p14="http://schemas.microsoft.com/office/powerpoint/2010/main" val="2950057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5A13A-F063-F07C-E58E-5E7A8BAE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Room to Add More?</a:t>
            </a:r>
            <a:br>
              <a:rPr lang="en-US" dirty="0"/>
            </a:br>
            <a:r>
              <a:rPr lang="en-US" sz="3200" dirty="0"/>
              <a:t>Job openings exploded post-Covid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D0329D9-1AC4-4758-B7B8-24ACB37078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244549"/>
              </p:ext>
            </p:extLst>
          </p:nvPr>
        </p:nvGraphicFramePr>
        <p:xfrm>
          <a:off x="838201" y="2012950"/>
          <a:ext cx="7505700" cy="4170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EAC0C762-585F-E371-50B6-36FED5FCD66C}"/>
              </a:ext>
            </a:extLst>
          </p:cNvPr>
          <p:cNvSpPr txBox="1">
            <a:spLocks/>
          </p:cNvSpPr>
          <p:nvPr/>
        </p:nvSpPr>
        <p:spPr>
          <a:xfrm>
            <a:off x="8206740" y="2012951"/>
            <a:ext cx="3512375" cy="1987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145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accent6">
                    <a:alpha val="70000"/>
                  </a:schemeClr>
                </a:solidFill>
              </a:rPr>
              <a:t>32% more</a:t>
            </a:r>
          </a:p>
          <a:p>
            <a:pPr marL="22860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accent6">
                    <a:alpha val="70000"/>
                  </a:schemeClr>
                </a:solidFill>
              </a:rPr>
              <a:t>job openings</a:t>
            </a:r>
            <a:endParaRPr lang="en-US" dirty="0">
              <a:solidFill>
                <a:schemeClr val="accent6">
                  <a:alpha val="70000"/>
                </a:schemeClr>
              </a:solidFill>
            </a:endParaRPr>
          </a:p>
          <a:p>
            <a:pPr marL="22860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en-US" dirty="0"/>
              <a:t>Jun ‘23 vs Jun ’19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F96CA0-9114-658E-BA94-5CC181E3578B}"/>
              </a:ext>
            </a:extLst>
          </p:cNvPr>
          <p:cNvSpPr txBox="1"/>
          <p:nvPr/>
        </p:nvSpPr>
        <p:spPr>
          <a:xfrm>
            <a:off x="8206740" y="4006852"/>
            <a:ext cx="3512375" cy="153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0" algn="ctr">
              <a:lnSpc>
                <a:spcPct val="114000"/>
              </a:lnSpc>
              <a:buNone/>
            </a:pPr>
            <a:r>
              <a:rPr lang="en-US" sz="2800" dirty="0"/>
              <a:t>…but slowing.</a:t>
            </a:r>
          </a:p>
          <a:p>
            <a:pPr marL="228600" indent="0" algn="ctr">
              <a:lnSpc>
                <a:spcPct val="114000"/>
              </a:lnSpc>
              <a:buNone/>
            </a:pPr>
            <a:r>
              <a:rPr lang="en-US" sz="2800" dirty="0"/>
              <a:t>June openings</a:t>
            </a:r>
          </a:p>
          <a:p>
            <a:pPr marL="228600" indent="0" algn="ctr">
              <a:lnSpc>
                <a:spcPct val="114000"/>
              </a:lnSpc>
              <a:buNone/>
            </a:pPr>
            <a:r>
              <a:rPr lang="en-US" sz="2800" dirty="0"/>
              <a:t> </a:t>
            </a:r>
            <a:r>
              <a:rPr lang="en-US" sz="2800" dirty="0">
                <a:solidFill>
                  <a:schemeClr val="accent2"/>
                </a:solidFill>
              </a:rPr>
              <a:t>down 2% from ‘22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3BE470-C615-8C51-89F8-0462C1BF6384}"/>
              </a:ext>
            </a:extLst>
          </p:cNvPr>
          <p:cNvCxnSpPr>
            <a:cxnSpLocks/>
          </p:cNvCxnSpPr>
          <p:nvPr/>
        </p:nvCxnSpPr>
        <p:spPr>
          <a:xfrm flipV="1">
            <a:off x="6846570" y="2655570"/>
            <a:ext cx="0" cy="62484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3388DBE-29E6-F24D-C90C-0A9EDB33630F}"/>
              </a:ext>
            </a:extLst>
          </p:cNvPr>
          <p:cNvCxnSpPr>
            <a:cxnSpLocks/>
          </p:cNvCxnSpPr>
          <p:nvPr/>
        </p:nvCxnSpPr>
        <p:spPr>
          <a:xfrm flipH="1">
            <a:off x="6846570" y="2690603"/>
            <a:ext cx="1360170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D2305CF-5BCD-BAB9-A84B-1679A1B946FA}"/>
              </a:ext>
            </a:extLst>
          </p:cNvPr>
          <p:cNvSpPr txBox="1"/>
          <p:nvPr/>
        </p:nvSpPr>
        <p:spPr>
          <a:xfrm>
            <a:off x="6096000" y="2457450"/>
            <a:ext cx="750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32%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B3B5299-BD67-C054-B43E-E991CB64B351}"/>
              </a:ext>
            </a:extLst>
          </p:cNvPr>
          <p:cNvCxnSpPr>
            <a:cxnSpLocks/>
          </p:cNvCxnSpPr>
          <p:nvPr/>
        </p:nvCxnSpPr>
        <p:spPr>
          <a:xfrm flipV="1">
            <a:off x="8221980" y="2451098"/>
            <a:ext cx="0" cy="204472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8050C89-0D48-9F9C-30E3-03655869064B}"/>
              </a:ext>
            </a:extLst>
          </p:cNvPr>
          <p:cNvCxnSpPr>
            <a:cxnSpLocks/>
          </p:cNvCxnSpPr>
          <p:nvPr/>
        </p:nvCxnSpPr>
        <p:spPr>
          <a:xfrm flipH="1">
            <a:off x="7840980" y="2457450"/>
            <a:ext cx="365760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A406084-8BC1-6CB1-DB26-5A2A3050ED4D}"/>
              </a:ext>
            </a:extLst>
          </p:cNvPr>
          <p:cNvSpPr txBox="1"/>
          <p:nvPr/>
        </p:nvSpPr>
        <p:spPr>
          <a:xfrm>
            <a:off x="7692395" y="2044701"/>
            <a:ext cx="651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-2%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C4C88D-C336-9587-942E-C580CF605D10}"/>
              </a:ext>
            </a:extLst>
          </p:cNvPr>
          <p:cNvSpPr txBox="1"/>
          <p:nvPr/>
        </p:nvSpPr>
        <p:spPr>
          <a:xfrm>
            <a:off x="372534" y="6504702"/>
            <a:ext cx="6474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</a:rPr>
              <a:t>Source: NC Department of Commerce, LEAD analysis of </a:t>
            </a:r>
            <a:r>
              <a:rPr lang="en-US" sz="1000" i="1" dirty="0" err="1">
                <a:solidFill>
                  <a:schemeClr val="bg1"/>
                </a:solidFill>
              </a:rPr>
              <a:t>Lightcast’s</a:t>
            </a:r>
            <a:r>
              <a:rPr lang="en-US" sz="1000" i="1" dirty="0">
                <a:solidFill>
                  <a:schemeClr val="bg1"/>
                </a:solidFill>
              </a:rPr>
              <a:t> HWOL data, seasonally adjusted</a:t>
            </a:r>
          </a:p>
        </p:txBody>
      </p:sp>
    </p:spTree>
    <p:extLst>
      <p:ext uri="{BB962C8B-B14F-4D97-AF65-F5344CB8AC3E}">
        <p14:creationId xmlns:p14="http://schemas.microsoft.com/office/powerpoint/2010/main" val="64986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3147D-6F26-EC9E-50C0-215A3C9DD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1160464"/>
          </a:xfrm>
        </p:spPr>
        <p:txBody>
          <a:bodyPr/>
          <a:lstStyle/>
          <a:p>
            <a:r>
              <a:rPr lang="en-US" dirty="0"/>
              <a:t>Very Few Unemployed or Looking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4BF4786-F1D0-4980-9C1E-2E0505F5A3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9251112"/>
              </p:ext>
            </p:extLst>
          </p:nvPr>
        </p:nvGraphicFramePr>
        <p:xfrm>
          <a:off x="947854" y="1795346"/>
          <a:ext cx="7504770" cy="4381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AB57EF-96A3-0FAE-0CC2-9482142532AB}"/>
              </a:ext>
            </a:extLst>
          </p:cNvPr>
          <p:cNvCxnSpPr>
            <a:cxnSpLocks/>
          </p:cNvCxnSpPr>
          <p:nvPr/>
        </p:nvCxnSpPr>
        <p:spPr>
          <a:xfrm>
            <a:off x="1538868" y="4508255"/>
            <a:ext cx="6802244" cy="7992"/>
          </a:xfrm>
          <a:prstGeom prst="line">
            <a:avLst/>
          </a:prstGeom>
          <a:ln w="1905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E1A2990E-5CE2-8747-1A4F-9BB32F3A818B}"/>
              </a:ext>
            </a:extLst>
          </p:cNvPr>
          <p:cNvSpPr txBox="1">
            <a:spLocks/>
          </p:cNvSpPr>
          <p:nvPr/>
        </p:nvSpPr>
        <p:spPr>
          <a:xfrm>
            <a:off x="8206740" y="2012951"/>
            <a:ext cx="3512375" cy="1811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145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accent6">
                    <a:alpha val="70000"/>
                  </a:schemeClr>
                </a:solidFill>
              </a:rPr>
              <a:t>Fewest # of Unemployed </a:t>
            </a:r>
            <a:r>
              <a:rPr lang="en-US" dirty="0">
                <a:solidFill>
                  <a:sysClr val="windowText" lastClr="000000">
                    <a:alpha val="70000"/>
                  </a:sysClr>
                </a:solidFill>
              </a:rPr>
              <a:t>since Sept ‘00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19C5AB4D-668D-9E32-8414-699CB25384BA}"/>
              </a:ext>
            </a:extLst>
          </p:cNvPr>
          <p:cNvSpPr txBox="1">
            <a:spLocks/>
          </p:cNvSpPr>
          <p:nvPr/>
        </p:nvSpPr>
        <p:spPr>
          <a:xfrm>
            <a:off x="8206740" y="3996317"/>
            <a:ext cx="3535497" cy="21806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145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accent6">
                    <a:alpha val="70000"/>
                  </a:schemeClr>
                </a:solidFill>
              </a:rPr>
              <a:t>3.3% </a:t>
            </a:r>
            <a:r>
              <a:rPr lang="en-US" dirty="0">
                <a:solidFill>
                  <a:schemeClr val="tx1"/>
                </a:solidFill>
              </a:rPr>
              <a:t>Unemployment</a:t>
            </a:r>
          </a:p>
          <a:p>
            <a:pPr marL="22860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</a:rPr>
              <a:t>Rate</a:t>
            </a:r>
          </a:p>
          <a:p>
            <a:pPr marL="22860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tx1"/>
                </a:solidFill>
              </a:rPr>
              <a:t>Last lower in May ‘99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1AC4C5-FD8A-B371-248B-BC3BCF6425AB}"/>
              </a:ext>
            </a:extLst>
          </p:cNvPr>
          <p:cNvSpPr txBox="1"/>
          <p:nvPr/>
        </p:nvSpPr>
        <p:spPr>
          <a:xfrm>
            <a:off x="947854" y="6565790"/>
            <a:ext cx="43353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</a:rPr>
              <a:t>Source: NC Department of Commerce, LEAD LAUS, seasonally adjusted</a:t>
            </a:r>
          </a:p>
        </p:txBody>
      </p:sp>
    </p:spTree>
    <p:extLst>
      <p:ext uri="{BB962C8B-B14F-4D97-AF65-F5344CB8AC3E}">
        <p14:creationId xmlns:p14="http://schemas.microsoft.com/office/powerpoint/2010/main" val="207022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8C134-2B30-35DA-CDEC-F100CA4F4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3647"/>
            <a:ext cx="10515600" cy="1679944"/>
          </a:xfrm>
        </p:spPr>
        <p:txBody>
          <a:bodyPr>
            <a:normAutofit fontScale="90000"/>
          </a:bodyPr>
          <a:lstStyle/>
          <a:p>
            <a:r>
              <a:rPr lang="en-US" dirty="0"/>
              <a:t>Relatively Low </a:t>
            </a:r>
            <a:br>
              <a:rPr lang="en-US" dirty="0"/>
            </a:br>
            <a:r>
              <a:rPr lang="en-US" dirty="0"/>
              <a:t>Unemployment Rates Across NC</a:t>
            </a:r>
            <a:br>
              <a:rPr lang="en-US" dirty="0"/>
            </a:br>
            <a:r>
              <a:rPr lang="en-US" sz="2700" dirty="0"/>
              <a:t>July 2023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33A595-C580-FFA6-4B30-2718B4E363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0435" y="1924492"/>
            <a:ext cx="10251129" cy="401855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9A9B805-3421-0D10-DB5C-C188F15EB9D9}"/>
              </a:ext>
            </a:extLst>
          </p:cNvPr>
          <p:cNvSpPr/>
          <p:nvPr/>
        </p:nvSpPr>
        <p:spPr>
          <a:xfrm>
            <a:off x="2147777" y="4678326"/>
            <a:ext cx="1552353" cy="265814"/>
          </a:xfrm>
          <a:prstGeom prst="rect">
            <a:avLst/>
          </a:prstGeom>
          <a:gradFill flip="none" rotWithShape="1">
            <a:gsLst>
              <a:gs pos="0">
                <a:srgbClr val="F1F1F1"/>
              </a:gs>
              <a:gs pos="100000">
                <a:srgbClr val="21799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202635-6116-E103-20FB-6D904DACC9B9}"/>
              </a:ext>
            </a:extLst>
          </p:cNvPr>
          <p:cNvSpPr txBox="1"/>
          <p:nvPr/>
        </p:nvSpPr>
        <p:spPr>
          <a:xfrm>
            <a:off x="3700130" y="4641956"/>
            <a:ext cx="818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6.7%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0210A0-FFAF-A5A9-0DCF-77FDE8E42BC7}"/>
              </a:ext>
            </a:extLst>
          </p:cNvPr>
          <p:cNvSpPr txBox="1"/>
          <p:nvPr/>
        </p:nvSpPr>
        <p:spPr>
          <a:xfrm>
            <a:off x="1329070" y="4641956"/>
            <a:ext cx="818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2.7%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B8EAE6-14DB-052B-8C8A-0CC23EC125A0}"/>
              </a:ext>
            </a:extLst>
          </p:cNvPr>
          <p:cNvSpPr txBox="1"/>
          <p:nvPr/>
        </p:nvSpPr>
        <p:spPr>
          <a:xfrm>
            <a:off x="1119291" y="5388194"/>
            <a:ext cx="5430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Every County’s UR lower than Jul ‘19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91D145-74CE-B2BF-BADF-61F6A74F4788}"/>
              </a:ext>
            </a:extLst>
          </p:cNvPr>
          <p:cNvSpPr txBox="1"/>
          <p:nvPr/>
        </p:nvSpPr>
        <p:spPr>
          <a:xfrm>
            <a:off x="562036" y="6530346"/>
            <a:ext cx="75965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</a:rPr>
              <a:t>Source: NC Department of Commerce, LEAD LAUS not seasonally adjusted</a:t>
            </a:r>
          </a:p>
        </p:txBody>
      </p:sp>
    </p:spTree>
    <p:extLst>
      <p:ext uri="{BB962C8B-B14F-4D97-AF65-F5344CB8AC3E}">
        <p14:creationId xmlns:p14="http://schemas.microsoft.com/office/powerpoint/2010/main" val="2503180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D1498-C68C-5DBF-A5AB-EF11609E5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Tightest Labor Market in 20+ Years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1E7F90A-765F-4D5E-BF94-0D2EC2BF06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7113682"/>
              </p:ext>
            </p:extLst>
          </p:nvPr>
        </p:nvGraphicFramePr>
        <p:xfrm>
          <a:off x="838200" y="1754372"/>
          <a:ext cx="8116229" cy="4422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A1B9E1B-D2FD-5AFC-5A41-838F50B9EE92}"/>
              </a:ext>
            </a:extLst>
          </p:cNvPr>
          <p:cNvSpPr txBox="1"/>
          <p:nvPr/>
        </p:nvSpPr>
        <p:spPr>
          <a:xfrm>
            <a:off x="8876370" y="4740604"/>
            <a:ext cx="28621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defRPr sz="2000" b="0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jobseekers </a:t>
            </a:r>
          </a:p>
          <a:p>
            <a:pPr rtl="0">
              <a:defRPr sz="2000" b="0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for</a:t>
            </a:r>
            <a:r>
              <a:rPr lang="en-US" b="1" baseline="0" dirty="0"/>
              <a:t> every 1 opening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5191CB-18D5-5F59-4B0E-0BC8B3C27E39}"/>
              </a:ext>
            </a:extLst>
          </p:cNvPr>
          <p:cNvSpPr txBox="1"/>
          <p:nvPr/>
        </p:nvSpPr>
        <p:spPr>
          <a:xfrm>
            <a:off x="8388504" y="4762906"/>
            <a:ext cx="599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/>
              <a:t>0.9 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D416E1-4B01-5C5E-ABFD-320892A205D5}"/>
              </a:ext>
            </a:extLst>
          </p:cNvPr>
          <p:cNvSpPr txBox="1"/>
          <p:nvPr/>
        </p:nvSpPr>
        <p:spPr>
          <a:xfrm>
            <a:off x="372534" y="6504702"/>
            <a:ext cx="6474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</a:rPr>
              <a:t>Source: NC Department of Commerce, LEAD analysis of </a:t>
            </a:r>
            <a:r>
              <a:rPr lang="en-US" sz="1000" i="1" dirty="0" err="1">
                <a:solidFill>
                  <a:schemeClr val="bg1"/>
                </a:solidFill>
              </a:rPr>
              <a:t>Lightcast’s</a:t>
            </a:r>
            <a:r>
              <a:rPr lang="en-US" sz="1000" i="1" dirty="0">
                <a:solidFill>
                  <a:schemeClr val="bg1"/>
                </a:solidFill>
              </a:rPr>
              <a:t> HWOL data, seasonally adjusted</a:t>
            </a:r>
          </a:p>
        </p:txBody>
      </p:sp>
    </p:spTree>
    <p:extLst>
      <p:ext uri="{BB962C8B-B14F-4D97-AF65-F5344CB8AC3E}">
        <p14:creationId xmlns:p14="http://schemas.microsoft.com/office/powerpoint/2010/main" val="1674306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DFBC5-4879-0A20-7FB1-8498FCA91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Labor Force Participation?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73F8A-608A-C461-F068-FCDB5AE6C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NC down -0.5 pts </a:t>
            </a:r>
            <a:r>
              <a:rPr lang="en-US" sz="2000" dirty="0"/>
              <a:t>Feb ’20-Jul ‘23</a:t>
            </a:r>
            <a:endParaRPr lang="en-US" dirty="0"/>
          </a:p>
          <a:p>
            <a:pPr lvl="1"/>
            <a:r>
              <a:rPr lang="en-US" dirty="0"/>
              <a:t>US down -0.7 pts </a:t>
            </a:r>
          </a:p>
          <a:p>
            <a:endParaRPr lang="en-US" sz="1400" dirty="0"/>
          </a:p>
          <a:p>
            <a:r>
              <a:rPr lang="en-US" dirty="0"/>
              <a:t>Participation rate decline </a:t>
            </a:r>
            <a:r>
              <a:rPr lang="en-US" b="1" dirty="0"/>
              <a:t>due mostly to demographics</a:t>
            </a:r>
          </a:p>
          <a:p>
            <a:pPr lvl="1"/>
            <a:r>
              <a:rPr lang="en-US" dirty="0"/>
              <a:t>Likely to continue to fall as our population ages</a:t>
            </a:r>
          </a:p>
          <a:p>
            <a:endParaRPr lang="en-US" sz="1400" dirty="0"/>
          </a:p>
          <a:p>
            <a:r>
              <a:rPr lang="en-US" dirty="0"/>
              <a:t>Nationally, age </a:t>
            </a:r>
            <a:r>
              <a:rPr lang="en-US" b="1" dirty="0"/>
              <a:t>25-54 participation highest in 20 years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9CF02C-F02F-1E92-D1D5-625CEDF6D193}"/>
              </a:ext>
            </a:extLst>
          </p:cNvPr>
          <p:cNvSpPr txBox="1"/>
          <p:nvPr/>
        </p:nvSpPr>
        <p:spPr>
          <a:xfrm>
            <a:off x="947853" y="6536268"/>
            <a:ext cx="74510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</a:rPr>
              <a:t>Source: NC Department of Commerce, LEAD LAUS, seasonally adjusted, BLS/US Census CPS</a:t>
            </a:r>
          </a:p>
        </p:txBody>
      </p:sp>
    </p:spTree>
    <p:extLst>
      <p:ext uri="{BB962C8B-B14F-4D97-AF65-F5344CB8AC3E}">
        <p14:creationId xmlns:p14="http://schemas.microsoft.com/office/powerpoint/2010/main" val="54383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29EC7-3ACF-0DB0-34B0-423095FEF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NC Weekly Wage Growth</a:t>
            </a:r>
            <a:br>
              <a:rPr lang="en-US" dirty="0"/>
            </a:br>
            <a:r>
              <a:rPr lang="en-US" sz="2400" b="1" dirty="0"/>
              <a:t>Month of July, 2009-2023</a:t>
            </a:r>
            <a:endParaRPr lang="en-US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B22D2F6-495E-BE87-8FDF-BB9BE94808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7118700"/>
              </p:ext>
            </p:extLst>
          </p:nvPr>
        </p:nvGraphicFramePr>
        <p:xfrm>
          <a:off x="838201" y="2178050"/>
          <a:ext cx="7937810" cy="3998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386632-5F13-CD72-A944-46E921FBA78B}"/>
              </a:ext>
            </a:extLst>
          </p:cNvPr>
          <p:cNvCxnSpPr>
            <a:cxnSpLocks/>
          </p:cNvCxnSpPr>
          <p:nvPr/>
        </p:nvCxnSpPr>
        <p:spPr>
          <a:xfrm flipV="1">
            <a:off x="6523185" y="2478730"/>
            <a:ext cx="0" cy="38908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6C0C2B-A4EB-7500-80DF-DAE11366E7D1}"/>
              </a:ext>
            </a:extLst>
          </p:cNvPr>
          <p:cNvCxnSpPr>
            <a:cxnSpLocks/>
          </p:cNvCxnSpPr>
          <p:nvPr/>
        </p:nvCxnSpPr>
        <p:spPr>
          <a:xfrm flipH="1">
            <a:off x="6523185" y="2478730"/>
            <a:ext cx="1884278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2406A2-9BBD-5A00-C6A0-24FD18D3BF2F}"/>
              </a:ext>
            </a:extLst>
          </p:cNvPr>
          <p:cNvCxnSpPr>
            <a:cxnSpLocks/>
          </p:cNvCxnSpPr>
          <p:nvPr/>
        </p:nvCxnSpPr>
        <p:spPr>
          <a:xfrm flipV="1">
            <a:off x="8407463" y="2478730"/>
            <a:ext cx="0" cy="147196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954620C-7D52-F944-7DC1-3D03211026B7}"/>
              </a:ext>
            </a:extLst>
          </p:cNvPr>
          <p:cNvCxnSpPr>
            <a:cxnSpLocks/>
          </p:cNvCxnSpPr>
          <p:nvPr/>
        </p:nvCxnSpPr>
        <p:spPr>
          <a:xfrm flipH="1">
            <a:off x="6523185" y="3950690"/>
            <a:ext cx="1884278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8AF84AB-541E-D833-55B5-92AAF2EB2589}"/>
              </a:ext>
            </a:extLst>
          </p:cNvPr>
          <p:cNvCxnSpPr>
            <a:cxnSpLocks/>
          </p:cNvCxnSpPr>
          <p:nvPr/>
        </p:nvCxnSpPr>
        <p:spPr>
          <a:xfrm flipV="1">
            <a:off x="1772766" y="3950690"/>
            <a:ext cx="0" cy="118082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2389865-1A76-BC38-D7CD-6E45C0956DBD}"/>
              </a:ext>
            </a:extLst>
          </p:cNvPr>
          <p:cNvCxnSpPr>
            <a:cxnSpLocks/>
          </p:cNvCxnSpPr>
          <p:nvPr/>
        </p:nvCxnSpPr>
        <p:spPr>
          <a:xfrm flipH="1">
            <a:off x="1772766" y="3953849"/>
            <a:ext cx="4750419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31257A5-95E9-FA66-FE61-A16C244EC0A3}"/>
              </a:ext>
            </a:extLst>
          </p:cNvPr>
          <p:cNvCxnSpPr>
            <a:cxnSpLocks/>
          </p:cNvCxnSpPr>
          <p:nvPr/>
        </p:nvCxnSpPr>
        <p:spPr>
          <a:xfrm flipV="1">
            <a:off x="1772766" y="2859823"/>
            <a:ext cx="0" cy="28482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796B99-77B8-7047-ABE1-F4CE976DB898}"/>
              </a:ext>
            </a:extLst>
          </p:cNvPr>
          <p:cNvCxnSpPr>
            <a:cxnSpLocks/>
          </p:cNvCxnSpPr>
          <p:nvPr/>
        </p:nvCxnSpPr>
        <p:spPr>
          <a:xfrm flipH="1">
            <a:off x="1772766" y="2859823"/>
            <a:ext cx="4750419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AB4843E-8848-F8D8-106B-48FA0E156004}"/>
              </a:ext>
            </a:extLst>
          </p:cNvPr>
          <p:cNvSpPr txBox="1">
            <a:spLocks/>
          </p:cNvSpPr>
          <p:nvPr/>
        </p:nvSpPr>
        <p:spPr>
          <a:xfrm>
            <a:off x="8742558" y="557784"/>
            <a:ext cx="2943104" cy="1632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145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accent6">
                    <a:alpha val="70000"/>
                  </a:schemeClr>
                </a:solidFill>
              </a:rPr>
              <a:t>Wages grew 25%</a:t>
            </a:r>
            <a:endParaRPr lang="en-US" dirty="0">
              <a:solidFill>
                <a:schemeClr val="accent6">
                  <a:alpha val="70000"/>
                </a:schemeClr>
              </a:solidFill>
            </a:endParaRPr>
          </a:p>
          <a:p>
            <a:pPr marL="22860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en-US" dirty="0"/>
              <a:t>Jul ’19-Jul ‘23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FAF39D-463D-F00C-4B9B-7789F8A73530}"/>
              </a:ext>
            </a:extLst>
          </p:cNvPr>
          <p:cNvSpPr txBox="1"/>
          <p:nvPr/>
        </p:nvSpPr>
        <p:spPr>
          <a:xfrm>
            <a:off x="8690796" y="2006600"/>
            <a:ext cx="2943104" cy="1040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0" algn="ctr">
              <a:lnSpc>
                <a:spcPct val="114000"/>
              </a:lnSpc>
              <a:buNone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…but </a:t>
            </a:r>
            <a:r>
              <a:rPr lang="en-US" sz="2800" b="1" dirty="0">
                <a:solidFill>
                  <a:schemeClr val="accent6"/>
                </a:solidFill>
              </a:rPr>
              <a:t>only 5%</a:t>
            </a:r>
          </a:p>
          <a:p>
            <a:pPr marL="228600" indent="0" algn="ctr">
              <a:lnSpc>
                <a:spcPct val="114000"/>
              </a:lnSpc>
              <a:buNone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after inflation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D583DF7C-6581-AD6A-FBC3-420DD361FEF3}"/>
              </a:ext>
            </a:extLst>
          </p:cNvPr>
          <p:cNvSpPr txBox="1">
            <a:spLocks/>
          </p:cNvSpPr>
          <p:nvPr/>
        </p:nvSpPr>
        <p:spPr>
          <a:xfrm>
            <a:off x="8742558" y="3504890"/>
            <a:ext cx="2943104" cy="1632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145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tx1">
                    <a:lumMod val="75000"/>
                    <a:lumOff val="25000"/>
                    <a:alpha val="70000"/>
                  </a:schemeClr>
                </a:solidFill>
              </a:rPr>
              <a:t>Wages grew 25%</a:t>
            </a:r>
            <a:endParaRPr lang="en-US" dirty="0">
              <a:solidFill>
                <a:schemeClr val="tx1">
                  <a:lumMod val="75000"/>
                  <a:lumOff val="25000"/>
                  <a:alpha val="70000"/>
                </a:schemeClr>
              </a:solidFill>
            </a:endParaRPr>
          </a:p>
          <a:p>
            <a:pPr marL="22860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en-US" dirty="0"/>
              <a:t>Jul ’09-Jul ‘19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60A64E-83D3-7711-D42F-DFB33993C3B6}"/>
              </a:ext>
            </a:extLst>
          </p:cNvPr>
          <p:cNvSpPr txBox="1"/>
          <p:nvPr/>
        </p:nvSpPr>
        <p:spPr>
          <a:xfrm>
            <a:off x="8690796" y="4953706"/>
            <a:ext cx="2943104" cy="1040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0" algn="ctr">
              <a:lnSpc>
                <a:spcPct val="114000"/>
              </a:lnSpc>
              <a:buNone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…and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only 5%</a:t>
            </a:r>
          </a:p>
          <a:p>
            <a:pPr marL="228600" indent="0" algn="ctr">
              <a:lnSpc>
                <a:spcPct val="114000"/>
              </a:lnSpc>
              <a:buNone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after inflation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954DF2A-77FB-CA3A-4FBA-9E930579D5C2}"/>
              </a:ext>
            </a:extLst>
          </p:cNvPr>
          <p:cNvSpPr txBox="1"/>
          <p:nvPr/>
        </p:nvSpPr>
        <p:spPr>
          <a:xfrm>
            <a:off x="8009878" y="2915302"/>
            <a:ext cx="7103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25%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ADEFEF-C0D2-5683-FE1C-BB5140B2F077}"/>
              </a:ext>
            </a:extLst>
          </p:cNvPr>
          <p:cNvSpPr txBox="1"/>
          <p:nvPr/>
        </p:nvSpPr>
        <p:spPr>
          <a:xfrm>
            <a:off x="7596942" y="2176509"/>
            <a:ext cx="710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4120D2-BA03-14B2-E7EF-39D4C411E87E}"/>
              </a:ext>
            </a:extLst>
          </p:cNvPr>
          <p:cNvSpPr txBox="1"/>
          <p:nvPr/>
        </p:nvSpPr>
        <p:spPr>
          <a:xfrm>
            <a:off x="4680819" y="3766024"/>
            <a:ext cx="7103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25%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A10DE8-9A9E-80D4-0B09-16962BE98B65}"/>
              </a:ext>
            </a:extLst>
          </p:cNvPr>
          <p:cNvSpPr txBox="1"/>
          <p:nvPr/>
        </p:nvSpPr>
        <p:spPr>
          <a:xfrm>
            <a:off x="5668816" y="2733751"/>
            <a:ext cx="710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3E7891-5327-D850-2224-A386A3E6BC10}"/>
              </a:ext>
            </a:extLst>
          </p:cNvPr>
          <p:cNvSpPr txBox="1"/>
          <p:nvPr/>
        </p:nvSpPr>
        <p:spPr>
          <a:xfrm>
            <a:off x="3490335" y="2327309"/>
            <a:ext cx="234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Inflation Adjusted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722B8F-3503-E7AC-6952-9D06F5A7C745}"/>
              </a:ext>
            </a:extLst>
          </p:cNvPr>
          <p:cNvSpPr txBox="1"/>
          <p:nvPr/>
        </p:nvSpPr>
        <p:spPr>
          <a:xfrm>
            <a:off x="947854" y="6565790"/>
            <a:ext cx="43353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</a:rPr>
              <a:t>Source: NC Department of Commerce, LEAD LAUS, seasonally adjusted</a:t>
            </a:r>
          </a:p>
        </p:txBody>
      </p:sp>
    </p:spTree>
    <p:extLst>
      <p:ext uri="{BB962C8B-B14F-4D97-AF65-F5344CB8AC3E}">
        <p14:creationId xmlns:p14="http://schemas.microsoft.com/office/powerpoint/2010/main" val="10464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"/>
        </p:bldSub>
      </p:bldGraphic>
      <p:bldP spid="21" grpId="0"/>
      <p:bldP spid="22" grpId="0"/>
      <p:bldP spid="23" grpId="0"/>
      <p:bldP spid="24" grpId="0"/>
      <p:bldP spid="25" grpId="0" animBg="1"/>
      <p:bldP spid="26" grpId="0"/>
      <p:bldP spid="27" grpId="0" animBg="1"/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62B06-071C-62BA-ADD3-3D9E7BC566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51702"/>
            <a:ext cx="9144000" cy="2387600"/>
          </a:xfrm>
        </p:spPr>
        <p:txBody>
          <a:bodyPr/>
          <a:lstStyle/>
          <a:p>
            <a:r>
              <a:rPr lang="en-US" dirty="0"/>
              <a:t>Where the Labor Market Stands</a:t>
            </a:r>
          </a:p>
        </p:txBody>
      </p:sp>
    </p:spTree>
    <p:extLst>
      <p:ext uri="{BB962C8B-B14F-4D97-AF65-F5344CB8AC3E}">
        <p14:creationId xmlns:p14="http://schemas.microsoft.com/office/powerpoint/2010/main" val="2568499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4840A-8613-5265-AA3F-618EB5159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Short…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7ACBD-3F0B-0DC8-6369-7F29A2D01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076" y="1838454"/>
            <a:ext cx="10715847" cy="4422591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Covid Recession is over</a:t>
            </a:r>
          </a:p>
          <a:p>
            <a:pPr>
              <a:spcBef>
                <a:spcPts val="1200"/>
              </a:spcBef>
            </a:pPr>
            <a:r>
              <a:rPr lang="en-US" dirty="0"/>
              <a:t>Job growth, inflation, and wages are slowing</a:t>
            </a:r>
          </a:p>
          <a:p>
            <a:pPr>
              <a:spcBef>
                <a:spcPts val="1200"/>
              </a:spcBef>
            </a:pPr>
            <a:r>
              <a:rPr lang="en-US" dirty="0"/>
              <a:t>Industry employment still changing, but structural changes (?)</a:t>
            </a:r>
          </a:p>
          <a:p>
            <a:pPr>
              <a:spcBef>
                <a:spcPts val="1200"/>
              </a:spcBef>
            </a:pPr>
            <a:r>
              <a:rPr lang="en-US" dirty="0"/>
              <a:t>Lack of workers likely to last while economy is growing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Natural population growth slowing</a:t>
            </a:r>
          </a:p>
          <a:p>
            <a:pPr lvl="2">
              <a:spcBef>
                <a:spcPts val="1200"/>
              </a:spcBef>
            </a:pPr>
            <a:r>
              <a:rPr lang="en-US" sz="2400" dirty="0"/>
              <a:t>31 counties projected to lose population overall, 2020-’30</a:t>
            </a:r>
          </a:p>
          <a:p>
            <a:pPr lvl="2">
              <a:spcBef>
                <a:spcPts val="1200"/>
              </a:spcBef>
            </a:pPr>
            <a:r>
              <a:rPr lang="en-US" sz="2400" dirty="0"/>
              <a:t>88% of NC’s projected growth to come from net migration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22720C-3DCF-4811-2153-16A0561AED9B}"/>
              </a:ext>
            </a:extLst>
          </p:cNvPr>
          <p:cNvSpPr txBox="1"/>
          <p:nvPr/>
        </p:nvSpPr>
        <p:spPr>
          <a:xfrm>
            <a:off x="947854" y="6565790"/>
            <a:ext cx="43353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</a:rPr>
              <a:t>Source: NC  State Demographer</a:t>
            </a:r>
          </a:p>
        </p:txBody>
      </p:sp>
    </p:spTree>
    <p:extLst>
      <p:ext uri="{BB962C8B-B14F-4D97-AF65-F5344CB8AC3E}">
        <p14:creationId xmlns:p14="http://schemas.microsoft.com/office/powerpoint/2010/main" val="185301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82261AD-E200-7E86-DD51-6D3A4C601D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4449549"/>
              </p:ext>
            </p:extLst>
          </p:nvPr>
        </p:nvGraphicFramePr>
        <p:xfrm>
          <a:off x="325395" y="928679"/>
          <a:ext cx="11541210" cy="5743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376E592-061F-D4B2-6C27-32F4FD060CDD}"/>
              </a:ext>
            </a:extLst>
          </p:cNvPr>
          <p:cNvSpPr txBox="1"/>
          <p:nvPr/>
        </p:nvSpPr>
        <p:spPr>
          <a:xfrm>
            <a:off x="497149" y="374384"/>
            <a:ext cx="11230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+mj-lt"/>
                <a:ea typeface="Verdana" panose="020B0604030504040204" pitchFamily="34" charset="0"/>
              </a:rPr>
              <a:t>Labor &amp; Economic Analysis Division</a:t>
            </a:r>
          </a:p>
        </p:txBody>
      </p:sp>
    </p:spTree>
    <p:extLst>
      <p:ext uri="{BB962C8B-B14F-4D97-AF65-F5344CB8AC3E}">
        <p14:creationId xmlns:p14="http://schemas.microsoft.com/office/powerpoint/2010/main" val="253994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A3FC572-167D-41C4-A94F-E3DAB422FC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CDAAF0A-7EDF-4EAF-A305-52B07B0CC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EE17B21-AC4B-4082-BC62-06D181C81C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7ACF7FA-114D-4FA9-BB22-5050F3A5C8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15F6189-47E1-43F9-8C42-7F274A2AE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3BE1077-2EA2-4E2B-B88C-ADC8264C7A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E6E373D-93E5-4EA8-9FCE-B89F681749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6D6547-BADB-4203-AFDF-6EDD646EE1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94C4D07-FB14-4E38-A423-8CC8F7885A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ACC12C0-F0CB-4CF8-8B22-33273CD750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7569C2-5AEC-1096-5373-BD9FEA9BAF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0549" y="2348314"/>
            <a:ext cx="7130902" cy="2161372"/>
          </a:xfrm>
        </p:spPr>
        <p:txBody>
          <a:bodyPr>
            <a:normAutofit/>
          </a:bodyPr>
          <a:lstStyle/>
          <a:p>
            <a:r>
              <a:rPr lang="en-US" dirty="0"/>
              <a:t>Looking Forward</a:t>
            </a:r>
            <a:br>
              <a:rPr lang="en-US" dirty="0"/>
            </a:br>
            <a:br>
              <a:rPr lang="en-US" sz="2700" dirty="0"/>
            </a:br>
            <a:r>
              <a:rPr lang="en-US" sz="3200" dirty="0"/>
              <a:t>Where are the Workers &amp; Jobs</a:t>
            </a:r>
            <a:br>
              <a:rPr lang="en-US" sz="3200" dirty="0"/>
            </a:br>
            <a:r>
              <a:rPr lang="en-US" sz="3200" dirty="0"/>
              <a:t>Going to Come From?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810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ame 20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" name="Picture 15" descr="A computer on a table with an umbrella on the beach&#10;&#10;Description automatically generated">
            <a:extLst>
              <a:ext uri="{FF2B5EF4-FFF2-40B4-BE49-F238E27FC236}">
                <a16:creationId xmlns:a16="http://schemas.microsoft.com/office/drawing/2014/main" id="{CF28111A-A23D-F64B-E751-BED4967A54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65" b="6685"/>
          <a:stretch/>
        </p:blipFill>
        <p:spPr>
          <a:xfrm>
            <a:off x="20" y="10"/>
            <a:ext cx="12191980" cy="6857989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1195305-FB27-4331-8243-C4D3338DC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BE8CD1-12A7-E8D4-F83A-E4D2DB78D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10" y="728905"/>
            <a:ext cx="4567990" cy="31842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From Anywhere…</a:t>
            </a:r>
          </a:p>
        </p:txBody>
      </p:sp>
    </p:spTree>
    <p:extLst>
      <p:ext uri="{BB962C8B-B14F-4D97-AF65-F5344CB8AC3E}">
        <p14:creationId xmlns:p14="http://schemas.microsoft.com/office/powerpoint/2010/main" val="1330578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1C5DC-9627-1CF9-F90E-4AE78C902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29456"/>
            <a:ext cx="10761921" cy="918344"/>
          </a:xfrm>
        </p:spPr>
        <p:txBody>
          <a:bodyPr>
            <a:normAutofit fontScale="90000"/>
          </a:bodyPr>
          <a:lstStyle/>
          <a:p>
            <a:r>
              <a:rPr lang="en-US" dirty="0"/>
              <a:t>More working at home</a:t>
            </a:r>
            <a:r>
              <a:rPr lang="en-US" sz="2700" dirty="0"/>
              <a:t>, growth by MSA 2019 to 2021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FF1FAF3-DF9B-E097-F822-69979990678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447800"/>
          <a:ext cx="10515600" cy="4880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E7B8163-1BCC-8859-8A8A-65E00B817949}"/>
              </a:ext>
            </a:extLst>
          </p:cNvPr>
          <p:cNvSpPr txBox="1"/>
          <p:nvPr/>
        </p:nvSpPr>
        <p:spPr>
          <a:xfrm>
            <a:off x="413808" y="6469963"/>
            <a:ext cx="61674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Source: US Census Bureau</a:t>
            </a:r>
            <a:r>
              <a:rPr lang="en-US" sz="1000" i="1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American Community Survey</a:t>
            </a:r>
            <a:endParaRPr lang="en-US" sz="1000" i="1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56175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1C5DC-9627-1CF9-F90E-4AE78C902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29456"/>
            <a:ext cx="10761921" cy="918344"/>
          </a:xfrm>
        </p:spPr>
        <p:txBody>
          <a:bodyPr>
            <a:normAutofit fontScale="90000"/>
          </a:bodyPr>
          <a:lstStyle/>
          <a:p>
            <a:r>
              <a:rPr lang="en-US" dirty="0"/>
              <a:t>More working at home</a:t>
            </a:r>
            <a:r>
              <a:rPr lang="en-US" sz="2700" dirty="0"/>
              <a:t>, growth by MSA 2019 to 2021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FF1FAF3-DF9B-E097-F822-6997999067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6275190"/>
              </p:ext>
            </p:extLst>
          </p:nvPr>
        </p:nvGraphicFramePr>
        <p:xfrm>
          <a:off x="838200" y="1447800"/>
          <a:ext cx="10515600" cy="4880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DA676DF-274F-3D17-C199-47925F090951}"/>
              </a:ext>
            </a:extLst>
          </p:cNvPr>
          <p:cNvSpPr txBox="1"/>
          <p:nvPr/>
        </p:nvSpPr>
        <p:spPr>
          <a:xfrm>
            <a:off x="413808" y="6469963"/>
            <a:ext cx="61674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Source: US Census Bureau</a:t>
            </a:r>
            <a:r>
              <a:rPr lang="en-US" sz="1000" i="1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American Community Survey</a:t>
            </a:r>
            <a:endParaRPr lang="en-US" sz="1000" i="1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24462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1C5DC-9627-1CF9-F90E-4AE78C902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29456"/>
            <a:ext cx="10761921" cy="918344"/>
          </a:xfrm>
        </p:spPr>
        <p:txBody>
          <a:bodyPr>
            <a:normAutofit fontScale="90000"/>
          </a:bodyPr>
          <a:lstStyle/>
          <a:p>
            <a:r>
              <a:rPr lang="en-US" dirty="0"/>
              <a:t>More working at home</a:t>
            </a:r>
            <a:r>
              <a:rPr lang="en-US" sz="2700" dirty="0"/>
              <a:t>, growth by MSA 2019 to 2021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FF1FAF3-DF9B-E097-F822-6997999067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9636409"/>
              </p:ext>
            </p:extLst>
          </p:nvPr>
        </p:nvGraphicFramePr>
        <p:xfrm>
          <a:off x="838200" y="1447800"/>
          <a:ext cx="10515600" cy="4880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A9D5D8E-209E-A69A-03B6-17530680DCC1}"/>
              </a:ext>
            </a:extLst>
          </p:cNvPr>
          <p:cNvSpPr txBox="1"/>
          <p:nvPr/>
        </p:nvSpPr>
        <p:spPr>
          <a:xfrm>
            <a:off x="413808" y="6469963"/>
            <a:ext cx="61674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Source: US Census Bureau</a:t>
            </a:r>
            <a:r>
              <a:rPr lang="en-US" sz="1000" i="1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American Community Survey</a:t>
            </a:r>
            <a:endParaRPr lang="en-US" sz="1000" i="1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606218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1C5DC-9627-1CF9-F90E-4AE78C902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29456"/>
            <a:ext cx="10761921" cy="918344"/>
          </a:xfrm>
        </p:spPr>
        <p:txBody>
          <a:bodyPr>
            <a:normAutofit fontScale="90000"/>
          </a:bodyPr>
          <a:lstStyle/>
          <a:p>
            <a:r>
              <a:rPr lang="en-US" dirty="0"/>
              <a:t>More working at home</a:t>
            </a:r>
            <a:r>
              <a:rPr lang="en-US" sz="2700" dirty="0"/>
              <a:t>, growth by MSA 2019 to 2021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FF1FAF3-DF9B-E097-F822-6997999067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0066080"/>
              </p:ext>
            </p:extLst>
          </p:nvPr>
        </p:nvGraphicFramePr>
        <p:xfrm>
          <a:off x="838200" y="1447800"/>
          <a:ext cx="10515600" cy="4880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7803C94-7DBA-0819-4F86-2BBE3DF5CFEB}"/>
              </a:ext>
            </a:extLst>
          </p:cNvPr>
          <p:cNvSpPr txBox="1"/>
          <p:nvPr/>
        </p:nvSpPr>
        <p:spPr>
          <a:xfrm>
            <a:off x="9315450" y="3645766"/>
            <a:ext cx="203835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18.8%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Worked at Home in North Carolina,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FA917E-2BE2-7C8D-0280-99BDA432C920}"/>
              </a:ext>
            </a:extLst>
          </p:cNvPr>
          <p:cNvSpPr txBox="1"/>
          <p:nvPr/>
        </p:nvSpPr>
        <p:spPr>
          <a:xfrm>
            <a:off x="413808" y="6469963"/>
            <a:ext cx="61674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Source: US Census Bureau</a:t>
            </a:r>
            <a:r>
              <a:rPr lang="en-US" sz="1000" i="1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American Community Survey</a:t>
            </a:r>
            <a:endParaRPr lang="en-US" sz="1000" i="1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47929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Frame 3078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4" name="Picture 2" descr="One in four young adults in Philadelphia are &quot;disconnected&quot; from both work  and school">
            <a:extLst>
              <a:ext uri="{FF2B5EF4-FFF2-40B4-BE49-F238E27FC236}">
                <a16:creationId xmlns:a16="http://schemas.microsoft.com/office/drawing/2014/main" id="{F58D7FED-6638-6C7B-3C97-C4D903AC3B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" b="9081"/>
          <a:stretch/>
        </p:blipFill>
        <p:spPr bwMode="auto">
          <a:xfrm>
            <a:off x="20" y="10"/>
            <a:ext cx="12191980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3" name="Rectangle 3082">
            <a:extLst>
              <a:ext uri="{FF2B5EF4-FFF2-40B4-BE49-F238E27FC236}">
                <a16:creationId xmlns:a16="http://schemas.microsoft.com/office/drawing/2014/main" id="{F1195305-FB27-4331-8243-C4D3338DC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86CB2C-51FD-52A1-5D63-51B3A68C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10" y="728905"/>
            <a:ext cx="4567990" cy="31842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From the Overlooked…</a:t>
            </a:r>
          </a:p>
        </p:txBody>
      </p:sp>
    </p:spTree>
    <p:extLst>
      <p:ext uri="{BB962C8B-B14F-4D97-AF65-F5344CB8AC3E}">
        <p14:creationId xmlns:p14="http://schemas.microsoft.com/office/powerpoint/2010/main" val="7144861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7C5C0-0736-FCBA-3C4A-43262A5D8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497620"/>
          </a:xfrm>
        </p:spPr>
        <p:txBody>
          <a:bodyPr>
            <a:normAutofit fontScale="90000"/>
          </a:bodyPr>
          <a:lstStyle/>
          <a:p>
            <a:r>
              <a:rPr lang="en-US" dirty="0"/>
              <a:t>Greater Necessity &amp; Opportunities </a:t>
            </a:r>
            <a:br>
              <a:rPr lang="en-US" dirty="0"/>
            </a:br>
            <a:r>
              <a:rPr lang="en-US" dirty="0"/>
              <a:t>to Grow the Employment Pool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EC1AF-6DD8-FF0C-49FF-64BB0D500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2716"/>
            <a:ext cx="10515600" cy="4114247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Black workers</a:t>
            </a:r>
          </a:p>
          <a:p>
            <a:pPr lvl="1"/>
            <a:r>
              <a:rPr lang="en-US" dirty="0"/>
              <a:t>6.8% unemployed, more than 2x higher than other races, </a:t>
            </a:r>
            <a:r>
              <a:rPr lang="en-US" sz="1600" dirty="0"/>
              <a:t>2022</a:t>
            </a:r>
            <a:endParaRPr lang="en-US" dirty="0"/>
          </a:p>
          <a:p>
            <a:r>
              <a:rPr lang="en-US" b="1" dirty="0"/>
              <a:t>Disconnected Youth</a:t>
            </a:r>
          </a:p>
          <a:p>
            <a:pPr lvl="1"/>
            <a:r>
              <a:rPr lang="en-US" dirty="0"/>
              <a:t>1 in 8 (12%) 16–24 year-olds not working or in school, </a:t>
            </a:r>
            <a:r>
              <a:rPr lang="en-US" sz="1600" dirty="0"/>
              <a:t>2021</a:t>
            </a:r>
            <a:endParaRPr lang="en-US" dirty="0"/>
          </a:p>
          <a:p>
            <a:r>
              <a:rPr lang="en-US" b="1" dirty="0"/>
              <a:t>Disabled</a:t>
            </a:r>
          </a:p>
          <a:p>
            <a:pPr lvl="1"/>
            <a:r>
              <a:rPr lang="en-US" dirty="0"/>
              <a:t>11.3% unemployed, </a:t>
            </a:r>
            <a:r>
              <a:rPr lang="en-US" sz="1700" dirty="0"/>
              <a:t>2021</a:t>
            </a:r>
            <a:endParaRPr lang="en-US" dirty="0"/>
          </a:p>
          <a:p>
            <a:r>
              <a:rPr lang="en-US" b="1" dirty="0"/>
              <a:t>Ex-offenders</a:t>
            </a:r>
          </a:p>
          <a:p>
            <a:pPr lvl="1"/>
            <a:r>
              <a:rPr lang="en-US" dirty="0"/>
              <a:t>48% employed 1-year post-release, </a:t>
            </a:r>
            <a:r>
              <a:rPr lang="en-US" sz="1600" dirty="0"/>
              <a:t>2020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573762-5EE3-7945-903C-6ECA5C826A70}"/>
              </a:ext>
            </a:extLst>
          </p:cNvPr>
          <p:cNvSpPr txBox="1"/>
          <p:nvPr/>
        </p:nvSpPr>
        <p:spPr>
          <a:xfrm>
            <a:off x="575713" y="6483105"/>
            <a:ext cx="74510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</a:rPr>
              <a:t>Source: BLS/US Census Bureau CPS , US Census Bureau ACS, NC Department of Commerce CFS</a:t>
            </a:r>
          </a:p>
        </p:txBody>
      </p:sp>
    </p:spTree>
    <p:extLst>
      <p:ext uri="{BB962C8B-B14F-4D97-AF65-F5344CB8AC3E}">
        <p14:creationId xmlns:p14="http://schemas.microsoft.com/office/powerpoint/2010/main" val="402192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Frame 4102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098" name="Picture 2" descr="Why your new work colleague could be a robot - BBC News">
            <a:extLst>
              <a:ext uri="{FF2B5EF4-FFF2-40B4-BE49-F238E27FC236}">
                <a16:creationId xmlns:a16="http://schemas.microsoft.com/office/drawing/2014/main" id="{B25436FC-1272-C4FD-8855-DEFCF77F2F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7" name="Rectangle 4106">
            <a:extLst>
              <a:ext uri="{FF2B5EF4-FFF2-40B4-BE49-F238E27FC236}">
                <a16:creationId xmlns:a16="http://schemas.microsoft.com/office/drawing/2014/main" id="{F1195305-FB27-4331-8243-C4D3338DC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57C045-89A7-B05D-2B9F-EBDFC9E43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10" y="728905"/>
            <a:ext cx="4567990" cy="31842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From Technology…</a:t>
            </a:r>
          </a:p>
        </p:txBody>
      </p:sp>
    </p:spTree>
    <p:extLst>
      <p:ext uri="{BB962C8B-B14F-4D97-AF65-F5344CB8AC3E}">
        <p14:creationId xmlns:p14="http://schemas.microsoft.com/office/powerpoint/2010/main" val="14666131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02CC4E-2C7D-869C-FDC3-E1E25618A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1347"/>
            <a:ext cx="10515600" cy="1197965"/>
          </a:xfrm>
        </p:spPr>
        <p:txBody>
          <a:bodyPr>
            <a:normAutofit/>
          </a:bodyPr>
          <a:lstStyle/>
          <a:p>
            <a:r>
              <a:rPr lang="en-US" dirty="0"/>
              <a:t>Technology as a labor solution?</a:t>
            </a:r>
            <a:br>
              <a:rPr lang="en-US" dirty="0"/>
            </a:br>
            <a:r>
              <a:rPr lang="en-US" sz="2400" b="1" dirty="0"/>
              <a:t>Share of occupations at each ed level with high automation potential </a:t>
            </a:r>
            <a:endParaRPr lang="en-US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212041-F4F1-DC07-1501-BE8B95DAC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567" y="1955451"/>
            <a:ext cx="3954517" cy="4333202"/>
          </a:xfrm>
        </p:spPr>
        <p:txBody>
          <a:bodyPr>
            <a:normAutofit/>
          </a:bodyPr>
          <a:lstStyle/>
          <a:p>
            <a:r>
              <a:rPr lang="en-US" dirty="0"/>
              <a:t>Automation are changing jobs and skill needs</a:t>
            </a:r>
          </a:p>
          <a:p>
            <a:endParaRPr lang="en-US" dirty="0"/>
          </a:p>
          <a:p>
            <a:r>
              <a:rPr lang="en-US" b="1" dirty="0"/>
              <a:t>40%</a:t>
            </a:r>
            <a:r>
              <a:rPr lang="en-US" dirty="0"/>
              <a:t> of 		      North Carolina jobs have high share of automatable tasks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6B7204B-342D-82FC-3B9E-F7D1E21058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983600"/>
              </p:ext>
            </p:extLst>
          </p:nvPr>
        </p:nvGraphicFramePr>
        <p:xfrm>
          <a:off x="4338084" y="1743740"/>
          <a:ext cx="7240771" cy="4544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F3C1D45-2F94-66FC-486A-D376C740E8A5}"/>
              </a:ext>
            </a:extLst>
          </p:cNvPr>
          <p:cNvSpPr txBox="1"/>
          <p:nvPr/>
        </p:nvSpPr>
        <p:spPr>
          <a:xfrm>
            <a:off x="1019883" y="6500364"/>
            <a:ext cx="52437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i="1" dirty="0">
                <a:solidFill>
                  <a:schemeClr val="bg1"/>
                </a:solidFill>
              </a:rPr>
              <a:t>Source: NC Department of Commerce, LEAD analysis of LMI Institute’s Automation Exposure Index</a:t>
            </a:r>
          </a:p>
        </p:txBody>
      </p:sp>
    </p:spTree>
    <p:extLst>
      <p:ext uri="{BB962C8B-B14F-4D97-AF65-F5344CB8AC3E}">
        <p14:creationId xmlns:p14="http://schemas.microsoft.com/office/powerpoint/2010/main" val="26416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5542F5-6EFA-F3D1-C7CF-DDEEC21E3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773" y="2766218"/>
            <a:ext cx="2745828" cy="1325563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31C008-DE0A-F60B-E7C7-43A31B083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061" y="554420"/>
            <a:ext cx="7010401" cy="5749159"/>
          </a:xfrm>
        </p:spPr>
        <p:txBody>
          <a:bodyPr>
            <a:normAutofit/>
          </a:bodyPr>
          <a:lstStyle/>
          <a:p>
            <a:pPr>
              <a:buClr>
                <a:srgbClr val="3399FF"/>
              </a:buClr>
            </a:pPr>
            <a:r>
              <a:rPr lang="en-US" dirty="0">
                <a:latin typeface="Avenir Next LT Pro Demi" panose="020B0704020202020204" pitchFamily="34" charset="0"/>
              </a:rPr>
              <a:t>Big Picture of the Labor Market</a:t>
            </a:r>
          </a:p>
          <a:p>
            <a:pPr marL="1030288" lvl="1">
              <a:buClr>
                <a:srgbClr val="3399FF"/>
              </a:buClr>
            </a:pPr>
            <a:r>
              <a:rPr lang="en-US" dirty="0"/>
              <a:t>Job recovery &amp; growth</a:t>
            </a:r>
          </a:p>
          <a:p>
            <a:pPr marL="1030288" lvl="1">
              <a:buClr>
                <a:srgbClr val="3399FF"/>
              </a:buClr>
            </a:pPr>
            <a:r>
              <a:rPr lang="en-US" dirty="0"/>
              <a:t>Labor force</a:t>
            </a:r>
          </a:p>
          <a:p>
            <a:pPr marL="1030288" lvl="1">
              <a:buClr>
                <a:srgbClr val="3399FF"/>
              </a:buClr>
            </a:pPr>
            <a:r>
              <a:rPr lang="en-US" dirty="0"/>
              <a:t>Tight labor market</a:t>
            </a:r>
          </a:p>
          <a:p>
            <a:pPr>
              <a:buClr>
                <a:srgbClr val="3399FF"/>
              </a:buClr>
            </a:pPr>
            <a:endParaRPr lang="en-US" dirty="0"/>
          </a:p>
          <a:p>
            <a:pPr>
              <a:buClr>
                <a:srgbClr val="3399FF"/>
              </a:buClr>
            </a:pPr>
            <a:r>
              <a:rPr lang="en-US" dirty="0">
                <a:latin typeface="Avenir Next LT Pro Demi" panose="020B0704020202020204" pitchFamily="34" charset="0"/>
              </a:rPr>
              <a:t>Look Forward</a:t>
            </a:r>
          </a:p>
          <a:p>
            <a:pPr marL="1030288" lvl="1">
              <a:buClr>
                <a:srgbClr val="3399FF"/>
              </a:buClr>
            </a:pPr>
            <a:r>
              <a:rPr lang="en-US" dirty="0"/>
              <a:t>Workforce needs</a:t>
            </a:r>
          </a:p>
          <a:p>
            <a:pPr marL="1544638" lvl="3">
              <a:buClr>
                <a:srgbClr val="3399FF"/>
              </a:buClr>
            </a:pPr>
            <a:r>
              <a:rPr lang="en-US" dirty="0"/>
              <a:t>People, education, &amp; skills</a:t>
            </a:r>
          </a:p>
          <a:p>
            <a:pPr marL="1030288" lvl="1">
              <a:buClr>
                <a:srgbClr val="3399FF"/>
              </a:buClr>
            </a:pPr>
            <a:r>
              <a:rPr lang="en-US" dirty="0"/>
              <a:t>Growing industries &amp; jobs</a:t>
            </a:r>
          </a:p>
          <a:p>
            <a:pPr>
              <a:buClr>
                <a:srgbClr val="3399FF"/>
              </a:buClr>
            </a:pPr>
            <a:endParaRPr lang="en-US" dirty="0"/>
          </a:p>
          <a:p>
            <a:pPr>
              <a:buClr>
                <a:srgbClr val="3399FF"/>
              </a:buClr>
            </a:pPr>
            <a:r>
              <a:rPr lang="en-US" dirty="0">
                <a:latin typeface="Avenir Next LT Pro Demi" panose="020B0704020202020204" pitchFamily="34" charset="0"/>
              </a:rPr>
              <a:t>Staying Informed</a:t>
            </a:r>
          </a:p>
        </p:txBody>
      </p:sp>
    </p:spTree>
    <p:extLst>
      <p:ext uri="{BB962C8B-B14F-4D97-AF65-F5344CB8AC3E}">
        <p14:creationId xmlns:p14="http://schemas.microsoft.com/office/powerpoint/2010/main" val="2819800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7569C2-5AEC-1096-5373-BD9FEA9BAF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0549" y="2348314"/>
            <a:ext cx="7130902" cy="2161372"/>
          </a:xfrm>
        </p:spPr>
        <p:txBody>
          <a:bodyPr>
            <a:normAutofit/>
          </a:bodyPr>
          <a:lstStyle/>
          <a:p>
            <a:r>
              <a:rPr lang="en-US" dirty="0"/>
              <a:t>Looking Forward</a:t>
            </a:r>
            <a:br>
              <a:rPr lang="en-US" dirty="0"/>
            </a:br>
            <a:br>
              <a:rPr lang="en-US" sz="2700" dirty="0"/>
            </a:br>
            <a:r>
              <a:rPr lang="en-US" sz="3200" dirty="0"/>
              <a:t>What about worker quality, </a:t>
            </a:r>
            <a:br>
              <a:rPr lang="en-US" sz="3200" dirty="0"/>
            </a:br>
            <a:r>
              <a:rPr lang="en-US" sz="3200" dirty="0"/>
              <a:t>education &amp; skills?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0258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Frame 8198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201" name="Rectangle 8200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194" name="Picture 2" descr="Graduation Celebration with a Luxury Limo!">
            <a:extLst>
              <a:ext uri="{FF2B5EF4-FFF2-40B4-BE49-F238E27FC236}">
                <a16:creationId xmlns:a16="http://schemas.microsoft.com/office/drawing/2014/main" id="{646DE6B7-BF9C-B8C2-871E-83C2094187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840"/>
          <a:stretch/>
        </p:blipFill>
        <p:spPr bwMode="auto">
          <a:xfrm>
            <a:off x="20" y="10"/>
            <a:ext cx="12191980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Rectangle 8202">
            <a:extLst>
              <a:ext uri="{FF2B5EF4-FFF2-40B4-BE49-F238E27FC236}">
                <a16:creationId xmlns:a16="http://schemas.microsoft.com/office/drawing/2014/main" id="{F1195305-FB27-4331-8243-C4D3338DC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BEBC1C-C6E5-93EA-5378-DEAF46BAD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10" y="728905"/>
            <a:ext cx="4567990" cy="31842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Education…</a:t>
            </a:r>
          </a:p>
        </p:txBody>
      </p:sp>
    </p:spTree>
    <p:extLst>
      <p:ext uri="{BB962C8B-B14F-4D97-AF65-F5344CB8AC3E}">
        <p14:creationId xmlns:p14="http://schemas.microsoft.com/office/powerpoint/2010/main" val="30460754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6C43C-4AEA-A310-F1E3-7D61C0E54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731" y="681037"/>
            <a:ext cx="9722069" cy="1325563"/>
          </a:xfrm>
        </p:spPr>
        <p:txBody>
          <a:bodyPr>
            <a:normAutofit/>
          </a:bodyPr>
          <a:lstStyle/>
          <a:p>
            <a:r>
              <a:rPr lang="en-US" dirty="0"/>
              <a:t>Education still matters</a:t>
            </a:r>
            <a:br>
              <a:rPr lang="en-US" dirty="0"/>
            </a:br>
            <a:r>
              <a:rPr lang="en-US" sz="2400" b="1" dirty="0"/>
              <a:t>NC unemployment rate by education level, 2022</a:t>
            </a:r>
            <a:endParaRPr lang="en-US" b="1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C5584CF-1929-3D57-A8A8-41BADC23A44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924494"/>
          <a:ext cx="10515600" cy="4252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5B4C14B-F4DD-45EC-0A3B-BC27F55BE1C9}"/>
              </a:ext>
            </a:extLst>
          </p:cNvPr>
          <p:cNvSpPr txBox="1"/>
          <p:nvPr/>
        </p:nvSpPr>
        <p:spPr>
          <a:xfrm>
            <a:off x="575713" y="6483105"/>
            <a:ext cx="74510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</a:rPr>
              <a:t>Source: BLS/US Census Bureau CPS</a:t>
            </a:r>
          </a:p>
        </p:txBody>
      </p:sp>
    </p:spTree>
    <p:extLst>
      <p:ext uri="{BB962C8B-B14F-4D97-AF65-F5344CB8AC3E}">
        <p14:creationId xmlns:p14="http://schemas.microsoft.com/office/powerpoint/2010/main" val="41198072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6C43C-4AEA-A310-F1E3-7D61C0E54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731" y="681037"/>
            <a:ext cx="9722069" cy="1325563"/>
          </a:xfrm>
        </p:spPr>
        <p:txBody>
          <a:bodyPr>
            <a:normAutofit/>
          </a:bodyPr>
          <a:lstStyle/>
          <a:p>
            <a:r>
              <a:rPr lang="en-US" dirty="0"/>
              <a:t>Education still matters</a:t>
            </a:r>
            <a:br>
              <a:rPr lang="en-US" dirty="0"/>
            </a:br>
            <a:r>
              <a:rPr lang="en-US" sz="2400" b="1" dirty="0"/>
              <a:t>NC unemployment rate by education level, 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in 2012</a:t>
            </a:r>
            <a:endParaRPr lang="en-US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BD73BE1-8730-4FB3-A2EE-2D25149D11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6137305"/>
              </p:ext>
            </p:extLst>
          </p:nvPr>
        </p:nvGraphicFramePr>
        <p:xfrm>
          <a:off x="838200" y="1639614"/>
          <a:ext cx="10515600" cy="4537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5C04A3C-AEC6-B7D6-1C29-9B55913040D8}"/>
              </a:ext>
            </a:extLst>
          </p:cNvPr>
          <p:cNvSpPr txBox="1"/>
          <p:nvPr/>
        </p:nvSpPr>
        <p:spPr>
          <a:xfrm>
            <a:off x="575713" y="6483105"/>
            <a:ext cx="74510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</a:rPr>
              <a:t>Source: US Census Bureau ACS</a:t>
            </a:r>
          </a:p>
        </p:txBody>
      </p:sp>
    </p:spTree>
    <p:extLst>
      <p:ext uri="{BB962C8B-B14F-4D97-AF65-F5344CB8AC3E}">
        <p14:creationId xmlns:p14="http://schemas.microsoft.com/office/powerpoint/2010/main" val="21767123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Frame 6150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153" name="Rectangle 6152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146" name="Picture 2" descr="How to Ride a Bike - Learn to Ride a Bike as an Adult">
            <a:extLst>
              <a:ext uri="{FF2B5EF4-FFF2-40B4-BE49-F238E27FC236}">
                <a16:creationId xmlns:a16="http://schemas.microsoft.com/office/drawing/2014/main" id="{980A8B3C-8AB4-9C28-146A-B587A0172B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5" name="Rectangle 6154">
            <a:extLst>
              <a:ext uri="{FF2B5EF4-FFF2-40B4-BE49-F238E27FC236}">
                <a16:creationId xmlns:a16="http://schemas.microsoft.com/office/drawing/2014/main" id="{F1195305-FB27-4331-8243-C4D3338DC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2C5C73-683C-6357-32AD-B488CE705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10" y="728905"/>
            <a:ext cx="4567990" cy="31842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Enduring skills…</a:t>
            </a:r>
          </a:p>
        </p:txBody>
      </p:sp>
    </p:spTree>
    <p:extLst>
      <p:ext uri="{BB962C8B-B14F-4D97-AF65-F5344CB8AC3E}">
        <p14:creationId xmlns:p14="http://schemas.microsoft.com/office/powerpoint/2010/main" val="17612741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67159-AC21-A281-3BCE-8DE5DAA09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211" y="504746"/>
            <a:ext cx="3596789" cy="4593849"/>
          </a:xfrm>
        </p:spPr>
        <p:txBody>
          <a:bodyPr>
            <a:normAutofit/>
          </a:bodyPr>
          <a:lstStyle/>
          <a:p>
            <a:r>
              <a:rPr lang="en-US" dirty="0"/>
              <a:t>Hiring Troubles</a:t>
            </a:r>
            <a:br>
              <a:rPr lang="en-US" sz="2800" dirty="0"/>
            </a:br>
            <a:br>
              <a:rPr lang="en-US" sz="2800" dirty="0"/>
            </a:br>
            <a:r>
              <a:rPr lang="en-US" sz="2400" b="1" dirty="0"/>
              <a:t>Where NC employers had the most difficulty hiring entry-level workers, 2021</a:t>
            </a:r>
            <a:endParaRPr lang="en-US" b="1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A57DB8D-E51E-7988-FC80-A623B3092D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8869198"/>
              </p:ext>
            </p:extLst>
          </p:nvPr>
        </p:nvGraphicFramePr>
        <p:xfrm>
          <a:off x="7554066" y="365179"/>
          <a:ext cx="4437993" cy="6127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D33B686-9539-22BF-5F3A-0393DE0C290D}"/>
              </a:ext>
            </a:extLst>
          </p:cNvPr>
          <p:cNvSpPr txBox="1"/>
          <p:nvPr/>
        </p:nvSpPr>
        <p:spPr>
          <a:xfrm>
            <a:off x="4929230" y="5864056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Drugs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D402F1-B026-E28E-08C3-20A7B8D8A42B}"/>
              </a:ext>
            </a:extLst>
          </p:cNvPr>
          <p:cNvSpPr txBox="1"/>
          <p:nvPr/>
        </p:nvSpPr>
        <p:spPr>
          <a:xfrm>
            <a:off x="4929230" y="553700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Too Few Applicants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A10B6E-496F-CA42-8DFC-3D43D880AA01}"/>
              </a:ext>
            </a:extLst>
          </p:cNvPr>
          <p:cNvSpPr txBox="1"/>
          <p:nvPr/>
        </p:nvSpPr>
        <p:spPr>
          <a:xfrm>
            <a:off x="4929230" y="1036460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Employability Skills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629FC7-C847-D737-7AE3-D9661074966C}"/>
              </a:ext>
            </a:extLst>
          </p:cNvPr>
          <p:cNvSpPr txBox="1"/>
          <p:nvPr/>
        </p:nvSpPr>
        <p:spPr>
          <a:xfrm>
            <a:off x="4929230" y="1519220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Low Pay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2C32B9-DE64-B250-0483-F0CEB06DD5F2}"/>
              </a:ext>
            </a:extLst>
          </p:cNvPr>
          <p:cNvSpPr txBox="1"/>
          <p:nvPr/>
        </p:nvSpPr>
        <p:spPr>
          <a:xfrm>
            <a:off x="4929230" y="2001980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Soft Skills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9BFA59-980F-2F75-F625-065ACF9D6AE5}"/>
              </a:ext>
            </a:extLst>
          </p:cNvPr>
          <p:cNvSpPr txBox="1"/>
          <p:nvPr/>
        </p:nvSpPr>
        <p:spPr>
          <a:xfrm>
            <a:off x="4929230" y="2484740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Experience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AC96F0-0431-9236-61C8-E3370C927562}"/>
              </a:ext>
            </a:extLst>
          </p:cNvPr>
          <p:cNvSpPr txBox="1"/>
          <p:nvPr/>
        </p:nvSpPr>
        <p:spPr>
          <a:xfrm>
            <a:off x="4929230" y="2967500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Education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9652A1-414F-A835-D895-3536012C56A9}"/>
              </a:ext>
            </a:extLst>
          </p:cNvPr>
          <p:cNvSpPr txBox="1"/>
          <p:nvPr/>
        </p:nvSpPr>
        <p:spPr>
          <a:xfrm>
            <a:off x="4929230" y="3450260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Technical Skills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1FB4AA-9AF3-6140-28A8-0789FCA8F3A1}"/>
              </a:ext>
            </a:extLst>
          </p:cNvPr>
          <p:cNvSpPr txBox="1"/>
          <p:nvPr/>
        </p:nvSpPr>
        <p:spPr>
          <a:xfrm>
            <a:off x="4929230" y="3933020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Criminal Record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08CF5A-4C82-1698-956E-6487C2920097}"/>
              </a:ext>
            </a:extLst>
          </p:cNvPr>
          <p:cNvSpPr txBox="1"/>
          <p:nvPr/>
        </p:nvSpPr>
        <p:spPr>
          <a:xfrm>
            <a:off x="4929230" y="4415780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Childcare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442B92-AE81-F2BB-2E5C-20184603AA05}"/>
              </a:ext>
            </a:extLst>
          </p:cNvPr>
          <p:cNvSpPr txBox="1"/>
          <p:nvPr/>
        </p:nvSpPr>
        <p:spPr>
          <a:xfrm>
            <a:off x="4445754" y="4898540"/>
            <a:ext cx="32112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Commuting Distance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630DCD-968D-B03B-3468-64A4228B0294}"/>
              </a:ext>
            </a:extLst>
          </p:cNvPr>
          <p:cNvSpPr txBox="1"/>
          <p:nvPr/>
        </p:nvSpPr>
        <p:spPr>
          <a:xfrm>
            <a:off x="4929230" y="5381300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Transportation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77F250-ABFD-5330-2D5D-62399B056EA9}"/>
              </a:ext>
            </a:extLst>
          </p:cNvPr>
          <p:cNvSpPr txBox="1"/>
          <p:nvPr/>
        </p:nvSpPr>
        <p:spPr>
          <a:xfrm>
            <a:off x="152317" y="6611779"/>
            <a:ext cx="39741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i="1" dirty="0">
                <a:solidFill>
                  <a:schemeClr val="bg1"/>
                </a:solidFill>
              </a:rPr>
              <a:t>Source: NC Department of Commerce, LEAD </a:t>
            </a:r>
            <a:r>
              <a:rPr lang="en-US" sz="1000" i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2022 Employer Needs Survey</a:t>
            </a:r>
            <a:endParaRPr lang="en-US" sz="1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928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A57DB8D-E51E-7988-FC80-A623B3092D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7897417"/>
              </p:ext>
            </p:extLst>
          </p:nvPr>
        </p:nvGraphicFramePr>
        <p:xfrm>
          <a:off x="7554066" y="365179"/>
          <a:ext cx="4437993" cy="6127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D33B686-9539-22BF-5F3A-0393DE0C290D}"/>
              </a:ext>
            </a:extLst>
          </p:cNvPr>
          <p:cNvSpPr txBox="1"/>
          <p:nvPr/>
        </p:nvSpPr>
        <p:spPr>
          <a:xfrm>
            <a:off x="4929230" y="5864056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Drugs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D402F1-B026-E28E-08C3-20A7B8D8A42B}"/>
              </a:ext>
            </a:extLst>
          </p:cNvPr>
          <p:cNvSpPr txBox="1"/>
          <p:nvPr/>
        </p:nvSpPr>
        <p:spPr>
          <a:xfrm>
            <a:off x="4929230" y="553700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Too Few Applicants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A10B6E-496F-CA42-8DFC-3D43D880AA01}"/>
              </a:ext>
            </a:extLst>
          </p:cNvPr>
          <p:cNvSpPr txBox="1"/>
          <p:nvPr/>
        </p:nvSpPr>
        <p:spPr>
          <a:xfrm>
            <a:off x="4929230" y="1036460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Employability Skills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629FC7-C847-D737-7AE3-D9661074966C}"/>
              </a:ext>
            </a:extLst>
          </p:cNvPr>
          <p:cNvSpPr txBox="1"/>
          <p:nvPr/>
        </p:nvSpPr>
        <p:spPr>
          <a:xfrm>
            <a:off x="4929230" y="1519220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Low Pay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2C32B9-DE64-B250-0483-F0CEB06DD5F2}"/>
              </a:ext>
            </a:extLst>
          </p:cNvPr>
          <p:cNvSpPr txBox="1"/>
          <p:nvPr/>
        </p:nvSpPr>
        <p:spPr>
          <a:xfrm>
            <a:off x="4929230" y="2001980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Soft Skills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9BFA59-980F-2F75-F625-065ACF9D6AE5}"/>
              </a:ext>
            </a:extLst>
          </p:cNvPr>
          <p:cNvSpPr txBox="1"/>
          <p:nvPr/>
        </p:nvSpPr>
        <p:spPr>
          <a:xfrm>
            <a:off x="4929230" y="2484740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Experience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AC96F0-0431-9236-61C8-E3370C927562}"/>
              </a:ext>
            </a:extLst>
          </p:cNvPr>
          <p:cNvSpPr txBox="1"/>
          <p:nvPr/>
        </p:nvSpPr>
        <p:spPr>
          <a:xfrm>
            <a:off x="4929230" y="2967500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Education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9652A1-414F-A835-D895-3536012C56A9}"/>
              </a:ext>
            </a:extLst>
          </p:cNvPr>
          <p:cNvSpPr txBox="1"/>
          <p:nvPr/>
        </p:nvSpPr>
        <p:spPr>
          <a:xfrm>
            <a:off x="4929230" y="3450260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Technical Skills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1FB4AA-9AF3-6140-28A8-0789FCA8F3A1}"/>
              </a:ext>
            </a:extLst>
          </p:cNvPr>
          <p:cNvSpPr txBox="1"/>
          <p:nvPr/>
        </p:nvSpPr>
        <p:spPr>
          <a:xfrm>
            <a:off x="4929230" y="3933020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Criminal Record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08CF5A-4C82-1698-956E-6487C2920097}"/>
              </a:ext>
            </a:extLst>
          </p:cNvPr>
          <p:cNvSpPr txBox="1"/>
          <p:nvPr/>
        </p:nvSpPr>
        <p:spPr>
          <a:xfrm>
            <a:off x="4929230" y="4415780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Childcare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442B92-AE81-F2BB-2E5C-20184603AA05}"/>
              </a:ext>
            </a:extLst>
          </p:cNvPr>
          <p:cNvSpPr txBox="1"/>
          <p:nvPr/>
        </p:nvSpPr>
        <p:spPr>
          <a:xfrm>
            <a:off x="4445754" y="4898540"/>
            <a:ext cx="32112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Commuting Distance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630DCD-968D-B03B-3468-64A4228B0294}"/>
              </a:ext>
            </a:extLst>
          </p:cNvPr>
          <p:cNvSpPr txBox="1"/>
          <p:nvPr/>
        </p:nvSpPr>
        <p:spPr>
          <a:xfrm>
            <a:off x="4929230" y="5381300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Transportation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77F250-ABFD-5330-2D5D-62399B056EA9}"/>
              </a:ext>
            </a:extLst>
          </p:cNvPr>
          <p:cNvSpPr txBox="1"/>
          <p:nvPr/>
        </p:nvSpPr>
        <p:spPr>
          <a:xfrm>
            <a:off x="152317" y="6611779"/>
            <a:ext cx="39741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i="1" dirty="0">
                <a:solidFill>
                  <a:schemeClr val="bg1"/>
                </a:solidFill>
              </a:rPr>
              <a:t>Source: NC Department of Commerce, LEAD </a:t>
            </a:r>
            <a:r>
              <a:rPr lang="en-US" sz="1000" i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2022 Employer Needs Survey</a:t>
            </a:r>
            <a:endParaRPr lang="en-US" sz="1000" i="1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12CCDFC-B509-F97C-60DD-6162BBDA3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211" y="504746"/>
            <a:ext cx="3596789" cy="4593849"/>
          </a:xfrm>
        </p:spPr>
        <p:txBody>
          <a:bodyPr>
            <a:normAutofit/>
          </a:bodyPr>
          <a:lstStyle/>
          <a:p>
            <a:r>
              <a:rPr lang="en-US" dirty="0"/>
              <a:t>Hiring Troubles</a:t>
            </a:r>
            <a:br>
              <a:rPr lang="en-US" sz="2800" dirty="0"/>
            </a:br>
            <a:br>
              <a:rPr lang="en-US" sz="2800" dirty="0"/>
            </a:br>
            <a:r>
              <a:rPr lang="en-US" sz="2400" b="1" dirty="0"/>
              <a:t>Where NC employers had the most difficulty hiring entry-level workers, 2021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144333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A57DB8D-E51E-7988-FC80-A623B3092D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846041"/>
              </p:ext>
            </p:extLst>
          </p:nvPr>
        </p:nvGraphicFramePr>
        <p:xfrm>
          <a:off x="7554066" y="365179"/>
          <a:ext cx="4437993" cy="6127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D33B686-9539-22BF-5F3A-0393DE0C290D}"/>
              </a:ext>
            </a:extLst>
          </p:cNvPr>
          <p:cNvSpPr txBox="1"/>
          <p:nvPr/>
        </p:nvSpPr>
        <p:spPr>
          <a:xfrm>
            <a:off x="4929230" y="5864056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Drugs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D402F1-B026-E28E-08C3-20A7B8D8A42B}"/>
              </a:ext>
            </a:extLst>
          </p:cNvPr>
          <p:cNvSpPr txBox="1"/>
          <p:nvPr/>
        </p:nvSpPr>
        <p:spPr>
          <a:xfrm>
            <a:off x="4929230" y="553700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Too Few Applicants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A10B6E-496F-CA42-8DFC-3D43D880AA01}"/>
              </a:ext>
            </a:extLst>
          </p:cNvPr>
          <p:cNvSpPr txBox="1"/>
          <p:nvPr/>
        </p:nvSpPr>
        <p:spPr>
          <a:xfrm>
            <a:off x="4929230" y="1036460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Employability Skills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629FC7-C847-D737-7AE3-D9661074966C}"/>
              </a:ext>
            </a:extLst>
          </p:cNvPr>
          <p:cNvSpPr txBox="1"/>
          <p:nvPr/>
        </p:nvSpPr>
        <p:spPr>
          <a:xfrm>
            <a:off x="4929230" y="1519220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Low Pay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2C32B9-DE64-B250-0483-F0CEB06DD5F2}"/>
              </a:ext>
            </a:extLst>
          </p:cNvPr>
          <p:cNvSpPr txBox="1"/>
          <p:nvPr/>
        </p:nvSpPr>
        <p:spPr>
          <a:xfrm>
            <a:off x="4929230" y="2001980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Soft Skills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9BFA59-980F-2F75-F625-065ACF9D6AE5}"/>
              </a:ext>
            </a:extLst>
          </p:cNvPr>
          <p:cNvSpPr txBox="1"/>
          <p:nvPr/>
        </p:nvSpPr>
        <p:spPr>
          <a:xfrm>
            <a:off x="4929230" y="2484740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Experience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AC96F0-0431-9236-61C8-E3370C927562}"/>
              </a:ext>
            </a:extLst>
          </p:cNvPr>
          <p:cNvSpPr txBox="1"/>
          <p:nvPr/>
        </p:nvSpPr>
        <p:spPr>
          <a:xfrm>
            <a:off x="4929230" y="2967500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Education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9652A1-414F-A835-D895-3536012C56A9}"/>
              </a:ext>
            </a:extLst>
          </p:cNvPr>
          <p:cNvSpPr txBox="1"/>
          <p:nvPr/>
        </p:nvSpPr>
        <p:spPr>
          <a:xfrm>
            <a:off x="4929230" y="3450260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Technical Skills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1FB4AA-9AF3-6140-28A8-0789FCA8F3A1}"/>
              </a:ext>
            </a:extLst>
          </p:cNvPr>
          <p:cNvSpPr txBox="1"/>
          <p:nvPr/>
        </p:nvSpPr>
        <p:spPr>
          <a:xfrm>
            <a:off x="4929230" y="3933020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Criminal Record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08CF5A-4C82-1698-956E-6487C2920097}"/>
              </a:ext>
            </a:extLst>
          </p:cNvPr>
          <p:cNvSpPr txBox="1"/>
          <p:nvPr/>
        </p:nvSpPr>
        <p:spPr>
          <a:xfrm>
            <a:off x="4929230" y="4415780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Childcare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442B92-AE81-F2BB-2E5C-20184603AA05}"/>
              </a:ext>
            </a:extLst>
          </p:cNvPr>
          <p:cNvSpPr txBox="1"/>
          <p:nvPr/>
        </p:nvSpPr>
        <p:spPr>
          <a:xfrm>
            <a:off x="4445754" y="4898540"/>
            <a:ext cx="32112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Commuting Distance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630DCD-968D-B03B-3468-64A4228B0294}"/>
              </a:ext>
            </a:extLst>
          </p:cNvPr>
          <p:cNvSpPr txBox="1"/>
          <p:nvPr/>
        </p:nvSpPr>
        <p:spPr>
          <a:xfrm>
            <a:off x="4929230" y="5381300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Transportation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77F250-ABFD-5330-2D5D-62399B056EA9}"/>
              </a:ext>
            </a:extLst>
          </p:cNvPr>
          <p:cNvSpPr txBox="1"/>
          <p:nvPr/>
        </p:nvSpPr>
        <p:spPr>
          <a:xfrm>
            <a:off x="152317" y="6611779"/>
            <a:ext cx="39741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i="1" dirty="0">
                <a:solidFill>
                  <a:schemeClr val="bg1"/>
                </a:solidFill>
              </a:rPr>
              <a:t>Source: NC Department of Commerce, LEAD </a:t>
            </a:r>
            <a:r>
              <a:rPr lang="en-US" sz="1000" i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2022 Employer Needs Survey</a:t>
            </a:r>
            <a:endParaRPr lang="en-US" sz="1000" i="1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0AF540B-2C0C-4010-E16E-86FB1C0DE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211" y="504746"/>
            <a:ext cx="3599417" cy="4593849"/>
          </a:xfrm>
        </p:spPr>
        <p:txBody>
          <a:bodyPr>
            <a:normAutofit/>
          </a:bodyPr>
          <a:lstStyle/>
          <a:p>
            <a:r>
              <a:rPr lang="en-US" dirty="0"/>
              <a:t>Hiring Troubles</a:t>
            </a:r>
            <a:br>
              <a:rPr lang="en-US" sz="2800" dirty="0"/>
            </a:br>
            <a:br>
              <a:rPr lang="en-US" sz="2800" dirty="0"/>
            </a:br>
            <a:r>
              <a:rPr lang="en-US" sz="2400" b="1" dirty="0"/>
              <a:t>Where NC employers had the most difficulty hiring entry-level workers, 2021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294330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A57DB8D-E51E-7988-FC80-A623B3092D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1093291"/>
              </p:ext>
            </p:extLst>
          </p:nvPr>
        </p:nvGraphicFramePr>
        <p:xfrm>
          <a:off x="7554066" y="365179"/>
          <a:ext cx="4437993" cy="6127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D33B686-9539-22BF-5F3A-0393DE0C290D}"/>
              </a:ext>
            </a:extLst>
          </p:cNvPr>
          <p:cNvSpPr txBox="1"/>
          <p:nvPr/>
        </p:nvSpPr>
        <p:spPr>
          <a:xfrm>
            <a:off x="4929230" y="5864056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Drugs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D402F1-B026-E28E-08C3-20A7B8D8A42B}"/>
              </a:ext>
            </a:extLst>
          </p:cNvPr>
          <p:cNvSpPr txBox="1"/>
          <p:nvPr/>
        </p:nvSpPr>
        <p:spPr>
          <a:xfrm>
            <a:off x="4929230" y="553700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Too Few Applicants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A10B6E-496F-CA42-8DFC-3D43D880AA01}"/>
              </a:ext>
            </a:extLst>
          </p:cNvPr>
          <p:cNvSpPr txBox="1"/>
          <p:nvPr/>
        </p:nvSpPr>
        <p:spPr>
          <a:xfrm>
            <a:off x="4929230" y="1036460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Employability Skills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629FC7-C847-D737-7AE3-D9661074966C}"/>
              </a:ext>
            </a:extLst>
          </p:cNvPr>
          <p:cNvSpPr txBox="1"/>
          <p:nvPr/>
        </p:nvSpPr>
        <p:spPr>
          <a:xfrm>
            <a:off x="4929230" y="1519220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Low Pay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2C32B9-DE64-B250-0483-F0CEB06DD5F2}"/>
              </a:ext>
            </a:extLst>
          </p:cNvPr>
          <p:cNvSpPr txBox="1"/>
          <p:nvPr/>
        </p:nvSpPr>
        <p:spPr>
          <a:xfrm>
            <a:off x="4929230" y="2001980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Soft Skills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9BFA59-980F-2F75-F625-065ACF9D6AE5}"/>
              </a:ext>
            </a:extLst>
          </p:cNvPr>
          <p:cNvSpPr txBox="1"/>
          <p:nvPr/>
        </p:nvSpPr>
        <p:spPr>
          <a:xfrm>
            <a:off x="4929230" y="2484740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Experience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AC96F0-0431-9236-61C8-E3370C927562}"/>
              </a:ext>
            </a:extLst>
          </p:cNvPr>
          <p:cNvSpPr txBox="1"/>
          <p:nvPr/>
        </p:nvSpPr>
        <p:spPr>
          <a:xfrm>
            <a:off x="4929230" y="2967500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Education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9652A1-414F-A835-D895-3536012C56A9}"/>
              </a:ext>
            </a:extLst>
          </p:cNvPr>
          <p:cNvSpPr txBox="1"/>
          <p:nvPr/>
        </p:nvSpPr>
        <p:spPr>
          <a:xfrm>
            <a:off x="4929230" y="3450260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Technical Skills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1FB4AA-9AF3-6140-28A8-0789FCA8F3A1}"/>
              </a:ext>
            </a:extLst>
          </p:cNvPr>
          <p:cNvSpPr txBox="1"/>
          <p:nvPr/>
        </p:nvSpPr>
        <p:spPr>
          <a:xfrm>
            <a:off x="4929230" y="3933020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Criminal Record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08CF5A-4C82-1698-956E-6487C2920097}"/>
              </a:ext>
            </a:extLst>
          </p:cNvPr>
          <p:cNvSpPr txBox="1"/>
          <p:nvPr/>
        </p:nvSpPr>
        <p:spPr>
          <a:xfrm>
            <a:off x="4929230" y="4415780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Childcare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442B92-AE81-F2BB-2E5C-20184603AA05}"/>
              </a:ext>
            </a:extLst>
          </p:cNvPr>
          <p:cNvSpPr txBox="1"/>
          <p:nvPr/>
        </p:nvSpPr>
        <p:spPr>
          <a:xfrm>
            <a:off x="4445754" y="4898540"/>
            <a:ext cx="32112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Commuting Distance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630DCD-968D-B03B-3468-64A4228B0294}"/>
              </a:ext>
            </a:extLst>
          </p:cNvPr>
          <p:cNvSpPr txBox="1"/>
          <p:nvPr/>
        </p:nvSpPr>
        <p:spPr>
          <a:xfrm>
            <a:off x="4929230" y="5381300"/>
            <a:ext cx="2727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Transportation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77F250-ABFD-5330-2D5D-62399B056EA9}"/>
              </a:ext>
            </a:extLst>
          </p:cNvPr>
          <p:cNvSpPr txBox="1"/>
          <p:nvPr/>
        </p:nvSpPr>
        <p:spPr>
          <a:xfrm>
            <a:off x="152317" y="6611779"/>
            <a:ext cx="39741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i="1" dirty="0">
                <a:solidFill>
                  <a:schemeClr val="bg1"/>
                </a:solidFill>
              </a:rPr>
              <a:t>Source: NC Department of Commerce, LEAD </a:t>
            </a:r>
            <a:r>
              <a:rPr lang="en-US" sz="1000" i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2022 Employer Needs Survey</a:t>
            </a:r>
            <a:endParaRPr lang="en-US" sz="1000" i="1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E0B28CC-2BE3-8C0E-F181-3EABEB1EE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211" y="504746"/>
            <a:ext cx="3596789" cy="4593849"/>
          </a:xfrm>
        </p:spPr>
        <p:txBody>
          <a:bodyPr>
            <a:normAutofit/>
          </a:bodyPr>
          <a:lstStyle/>
          <a:p>
            <a:r>
              <a:rPr lang="en-US" dirty="0"/>
              <a:t>Hiring Troubles</a:t>
            </a:r>
            <a:br>
              <a:rPr lang="en-US" sz="2800" dirty="0"/>
            </a:br>
            <a:br>
              <a:rPr lang="en-US" sz="2800" dirty="0"/>
            </a:br>
            <a:r>
              <a:rPr lang="en-US" sz="2400" b="1" dirty="0"/>
              <a:t>Where NC employers had the most difficulty hiring entry-level workers, 2021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437763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7569C2-5AEC-1096-5373-BD9FEA9BAF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0549" y="2348314"/>
            <a:ext cx="7130902" cy="2161372"/>
          </a:xfrm>
        </p:spPr>
        <p:txBody>
          <a:bodyPr>
            <a:normAutofit/>
          </a:bodyPr>
          <a:lstStyle/>
          <a:p>
            <a:r>
              <a:rPr lang="en-US" dirty="0"/>
              <a:t>Looking Forward</a:t>
            </a:r>
            <a:br>
              <a:rPr lang="en-US" dirty="0"/>
            </a:br>
            <a:br>
              <a:rPr lang="en-US" sz="2700" dirty="0"/>
            </a:br>
            <a:r>
              <a:rPr lang="en-US" sz="3200" dirty="0"/>
              <a:t>What about the jobs?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248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7AC46-8F98-E5FC-FF7E-425DC6750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Employment fully back from Covid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A4C7D6A8-4345-A92E-739A-B605D799BB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4413305"/>
              </p:ext>
            </p:extLst>
          </p:nvPr>
        </p:nvGraphicFramePr>
        <p:xfrm>
          <a:off x="1128548" y="1797269"/>
          <a:ext cx="9934903" cy="4379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314CAE6-576F-2792-FA8F-8C5719221D85}"/>
              </a:ext>
            </a:extLst>
          </p:cNvPr>
          <p:cNvSpPr txBox="1"/>
          <p:nvPr/>
        </p:nvSpPr>
        <p:spPr>
          <a:xfrm>
            <a:off x="4331970" y="2463908"/>
            <a:ext cx="2023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North Carolina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7C742A-0373-6840-2DD1-CC86868B173D}"/>
              </a:ext>
            </a:extLst>
          </p:cNvPr>
          <p:cNvSpPr txBox="1"/>
          <p:nvPr/>
        </p:nvSpPr>
        <p:spPr>
          <a:xfrm>
            <a:off x="5204460" y="3785018"/>
            <a:ext cx="2023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United States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C415D2-E2E0-5295-10B4-6F11C2FA76F0}"/>
              </a:ext>
            </a:extLst>
          </p:cNvPr>
          <p:cNvSpPr txBox="1"/>
          <p:nvPr/>
        </p:nvSpPr>
        <p:spPr>
          <a:xfrm>
            <a:off x="800100" y="6592977"/>
            <a:ext cx="37064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</a:rPr>
              <a:t>Source: NC Department of Commerce, LEAD CES seasonally adjusted</a:t>
            </a:r>
          </a:p>
        </p:txBody>
      </p:sp>
    </p:spTree>
    <p:extLst>
      <p:ext uri="{BB962C8B-B14F-4D97-AF65-F5344CB8AC3E}">
        <p14:creationId xmlns:p14="http://schemas.microsoft.com/office/powerpoint/2010/main" val="253776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Chart bld="series"/>
        </p:bldSub>
      </p:bldGraphic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BCDDF-55EB-A608-B30F-A33C62370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49917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Employment Projections</a:t>
            </a:r>
            <a:r>
              <a:rPr lang="en-US" sz="1400" dirty="0">
                <a:solidFill>
                  <a:schemeClr val="bg1"/>
                </a:solidFill>
              </a:rPr>
              <a:t>, 2021-2030</a:t>
            </a:r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AE3E4B3-EB39-4449-B8DB-7158CFD936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0830065"/>
              </p:ext>
            </p:extLst>
          </p:nvPr>
        </p:nvGraphicFramePr>
        <p:xfrm>
          <a:off x="838200" y="1870841"/>
          <a:ext cx="10515600" cy="4453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557BA005-68B0-E679-1B63-B4350350BC58}"/>
              </a:ext>
            </a:extLst>
          </p:cNvPr>
          <p:cNvSpPr txBox="1">
            <a:spLocks/>
          </p:cNvSpPr>
          <p:nvPr/>
        </p:nvSpPr>
        <p:spPr>
          <a:xfrm>
            <a:off x="838200" y="499177"/>
            <a:ext cx="10515600" cy="1594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0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Angsana New" panose="02020603050405020304" pitchFamily="18" charset="-34"/>
              </a:defRPr>
            </a:lvl1pPr>
          </a:lstStyle>
          <a:p>
            <a:r>
              <a:rPr lang="en-US" dirty="0"/>
              <a:t>More Ed Needed for Future Jobs</a:t>
            </a:r>
          </a:p>
          <a:p>
            <a:r>
              <a:rPr lang="en-US" sz="2400" b="1" dirty="0"/>
              <a:t>Occupational growth rates for jobs by min ed required</a:t>
            </a:r>
          </a:p>
        </p:txBody>
      </p:sp>
    </p:spTree>
    <p:extLst>
      <p:ext uri="{BB962C8B-B14F-4D97-AF65-F5344CB8AC3E}">
        <p14:creationId xmlns:p14="http://schemas.microsoft.com/office/powerpoint/2010/main" val="9348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series"/>
        </p:bldSub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BCDDF-55EB-A608-B30F-A33C62370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381"/>
            <a:ext cx="10515600" cy="49917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Employment Projections</a:t>
            </a:r>
            <a:r>
              <a:rPr lang="en-US" sz="1400" dirty="0">
                <a:solidFill>
                  <a:schemeClr val="bg1"/>
                </a:solidFill>
              </a:rPr>
              <a:t>, 2021-2030</a:t>
            </a:r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AE3E4B3-EB39-4449-B8DB-7158CFD936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62686"/>
              </p:ext>
            </p:extLst>
          </p:nvPr>
        </p:nvGraphicFramePr>
        <p:xfrm>
          <a:off x="838200" y="1929137"/>
          <a:ext cx="10515600" cy="4398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557BA005-68B0-E679-1B63-B4350350BC58}"/>
              </a:ext>
            </a:extLst>
          </p:cNvPr>
          <p:cNvSpPr txBox="1">
            <a:spLocks/>
          </p:cNvSpPr>
          <p:nvPr/>
        </p:nvSpPr>
        <p:spPr>
          <a:xfrm>
            <a:off x="838200" y="642597"/>
            <a:ext cx="10515600" cy="1286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0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Angsana New" panose="02020603050405020304" pitchFamily="18" charset="-34"/>
              </a:defRPr>
            </a:lvl1pPr>
          </a:lstStyle>
          <a:p>
            <a:r>
              <a:rPr lang="en-US" dirty="0"/>
              <a:t>But Many Jobs Still Req Little Ed</a:t>
            </a:r>
          </a:p>
          <a:p>
            <a:r>
              <a:rPr lang="en-US" sz="2400" b="1" dirty="0"/>
              <a:t>Total number of net new jobs projected</a:t>
            </a:r>
          </a:p>
        </p:txBody>
      </p:sp>
    </p:spTree>
    <p:extLst>
      <p:ext uri="{BB962C8B-B14F-4D97-AF65-F5344CB8AC3E}">
        <p14:creationId xmlns:p14="http://schemas.microsoft.com/office/powerpoint/2010/main" val="21343138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7800F-A898-8C8E-966F-19606DC9B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Industry Needs for Jobs</a:t>
            </a:r>
            <a:br>
              <a:rPr lang="en-US" dirty="0"/>
            </a:br>
            <a:r>
              <a:rPr lang="en-US" sz="2400" b="1" dirty="0"/>
              <a:t>Projected average annual NC job growth, 2021-2030</a:t>
            </a:r>
            <a:endParaRPr lang="en-US" b="1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3496516-D2C7-1FBB-249B-12873E6873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8843921"/>
              </p:ext>
            </p:extLst>
          </p:nvPr>
        </p:nvGraphicFramePr>
        <p:xfrm>
          <a:off x="838200" y="2178050"/>
          <a:ext cx="10515600" cy="3998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C21B5CA-5128-117B-C151-4EFC773ED94A}"/>
              </a:ext>
            </a:extLst>
          </p:cNvPr>
          <p:cNvSpPr txBox="1"/>
          <p:nvPr/>
        </p:nvSpPr>
        <p:spPr>
          <a:xfrm>
            <a:off x="718845" y="6505454"/>
            <a:ext cx="46410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i="1" dirty="0">
                <a:solidFill>
                  <a:schemeClr val="bg1"/>
                </a:solidFill>
              </a:rPr>
              <a:t>Source: NC Department of Commerce, LEAD 2021-2030 Industry Projections</a:t>
            </a:r>
          </a:p>
        </p:txBody>
      </p:sp>
    </p:spTree>
    <p:extLst>
      <p:ext uri="{BB962C8B-B14F-4D97-AF65-F5344CB8AC3E}">
        <p14:creationId xmlns:p14="http://schemas.microsoft.com/office/powerpoint/2010/main" val="2563927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FE34E-7B2E-5245-9CD2-9C3299BCD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3200400" cy="4430486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dirty="0"/>
              <a:t>Most Projected Net New Jobs</a:t>
            </a:r>
            <a:br>
              <a:rPr lang="en-US" dirty="0"/>
            </a:br>
            <a:r>
              <a:rPr lang="en-US" sz="2700" b="1" dirty="0"/>
              <a:t>occupation groups</a:t>
            </a:r>
            <a:r>
              <a:rPr lang="en-US" sz="2700" dirty="0"/>
              <a:t> </a:t>
            </a:r>
            <a:r>
              <a:rPr lang="en-US" sz="2700" b="1" dirty="0"/>
              <a:t>projections 2021-2030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EEAD20C-E0B2-CECE-CC2B-60178FAE38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4664372"/>
              </p:ext>
            </p:extLst>
          </p:nvPr>
        </p:nvGraphicFramePr>
        <p:xfrm>
          <a:off x="5225143" y="484415"/>
          <a:ext cx="6368143" cy="5889170"/>
        </p:xfrm>
        <a:graphic>
          <a:graphicData uri="http://schemas.openxmlformats.org/drawingml/2006/table">
            <a:tbl>
              <a:tblPr/>
              <a:tblGrid>
                <a:gridCol w="6368143">
                  <a:extLst>
                    <a:ext uri="{9D8B030D-6E8A-4147-A177-3AD203B41FA5}">
                      <a16:colId xmlns:a16="http://schemas.microsoft.com/office/drawing/2014/main" val="3689770336"/>
                    </a:ext>
                  </a:extLst>
                </a:gridCol>
              </a:tblGrid>
              <a:tr h="588917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venir Next LT Pro Demi" panose="020B0704020202020204" pitchFamily="34" charset="0"/>
                        </a:rPr>
                        <a:t>Food Preparation &amp; Serving Related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478128"/>
                  </a:ext>
                </a:extLst>
              </a:tr>
              <a:tr h="588917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effectLst/>
                          <a:latin typeface="Avenir Next LT Pro Demi" panose="020B0704020202020204" pitchFamily="34" charset="0"/>
                        </a:rPr>
                        <a:t>Transportation &amp; Material Moving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1009107"/>
                  </a:ext>
                </a:extLst>
              </a:tr>
              <a:tr h="588917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venir Next LT Pro Demi" panose="020B0704020202020204" pitchFamily="34" charset="0"/>
                        </a:rPr>
                        <a:t>Business &amp; Financial Operations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7995924"/>
                  </a:ext>
                </a:extLst>
              </a:tr>
              <a:tr h="588917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effectLst/>
                          <a:latin typeface="Avenir Next LT Pro Demi" panose="020B0704020202020204" pitchFamily="34" charset="0"/>
                        </a:rPr>
                        <a:t>Management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2089359"/>
                  </a:ext>
                </a:extLst>
              </a:tr>
              <a:tr h="588917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venir Next LT Pro Demi" panose="020B0704020202020204" pitchFamily="34" charset="0"/>
                        </a:rPr>
                        <a:t>Healthcare Practitioners &amp; Technical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9794539"/>
                  </a:ext>
                </a:extLst>
              </a:tr>
              <a:tr h="588917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effectLst/>
                          <a:latin typeface="Avenir Next LT Pro Demi" panose="020B0704020202020204" pitchFamily="34" charset="0"/>
                        </a:rPr>
                        <a:t>Computer &amp; Mathematical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040712"/>
                  </a:ext>
                </a:extLst>
              </a:tr>
              <a:tr h="588917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venir Next LT Pro Demi" panose="020B0704020202020204" pitchFamily="34" charset="0"/>
                        </a:rPr>
                        <a:t>Healthcare Support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3044601"/>
                  </a:ext>
                </a:extLst>
              </a:tr>
              <a:tr h="588917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effectLst/>
                          <a:latin typeface="Avenir Next LT Pro Demi" panose="020B0704020202020204" pitchFamily="34" charset="0"/>
                        </a:rPr>
                        <a:t>Educational Instruction &amp; Library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1596955"/>
                  </a:ext>
                </a:extLst>
              </a:tr>
              <a:tr h="588917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venir Next LT Pro Demi" panose="020B0704020202020204" pitchFamily="34" charset="0"/>
                        </a:rPr>
                        <a:t>Installation, Maintenance, &amp; Repair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8986612"/>
                  </a:ext>
                </a:extLst>
              </a:tr>
              <a:tr h="588917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effectLst/>
                          <a:latin typeface="Avenir Next LT Pro Demi" panose="020B0704020202020204" pitchFamily="34" charset="0"/>
                        </a:rPr>
                        <a:t>Construction &amp; Extraction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037102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14DA6DA-E9B7-4937-61DF-4D027115DFA6}"/>
              </a:ext>
            </a:extLst>
          </p:cNvPr>
          <p:cNvSpPr txBox="1"/>
          <p:nvPr/>
        </p:nvSpPr>
        <p:spPr>
          <a:xfrm>
            <a:off x="976928" y="6505454"/>
            <a:ext cx="43829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i="1" dirty="0">
                <a:solidFill>
                  <a:schemeClr val="bg1"/>
                </a:solidFill>
              </a:rPr>
              <a:t>Source: NC Department of Commerce, LEAD 2021-2030 Occupational Projections</a:t>
            </a:r>
          </a:p>
        </p:txBody>
      </p:sp>
    </p:spTree>
    <p:extLst>
      <p:ext uri="{BB962C8B-B14F-4D97-AF65-F5344CB8AC3E}">
        <p14:creationId xmlns:p14="http://schemas.microsoft.com/office/powerpoint/2010/main" val="28023247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FE34E-7B2E-5245-9CD2-9C3299BCD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3200400" cy="4430486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dirty="0"/>
              <a:t>Most Projected Net New Jobs</a:t>
            </a:r>
            <a:br>
              <a:rPr lang="en-US" dirty="0"/>
            </a:br>
            <a:r>
              <a:rPr lang="en-US" sz="2700" b="1" dirty="0"/>
              <a:t>occupation groups</a:t>
            </a:r>
            <a:r>
              <a:rPr lang="en-US" sz="2700" dirty="0"/>
              <a:t> </a:t>
            </a:r>
            <a:r>
              <a:rPr lang="en-US" sz="2700" b="1" dirty="0"/>
              <a:t>projections 2021-2030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EEAD20C-E0B2-CECE-CC2B-60178FAE38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1951998"/>
              </p:ext>
            </p:extLst>
          </p:nvPr>
        </p:nvGraphicFramePr>
        <p:xfrm>
          <a:off x="5225143" y="484415"/>
          <a:ext cx="6368143" cy="5889170"/>
        </p:xfrm>
        <a:graphic>
          <a:graphicData uri="http://schemas.openxmlformats.org/drawingml/2006/table">
            <a:tbl>
              <a:tblPr/>
              <a:tblGrid>
                <a:gridCol w="6368143">
                  <a:extLst>
                    <a:ext uri="{9D8B030D-6E8A-4147-A177-3AD203B41FA5}">
                      <a16:colId xmlns:a16="http://schemas.microsoft.com/office/drawing/2014/main" val="3689770336"/>
                    </a:ext>
                  </a:extLst>
                </a:gridCol>
              </a:tblGrid>
              <a:tr h="588917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venir Next LT Pro Demi" panose="020B0704020202020204" pitchFamily="34" charset="0"/>
                        </a:rPr>
                        <a:t>Food Preparation &amp; Serving Related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478128"/>
                  </a:ext>
                </a:extLst>
              </a:tr>
              <a:tr h="588917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venir Next LT Pro Demi" panose="020B0704020202020204" pitchFamily="34" charset="0"/>
                        </a:rPr>
                        <a:t>Transportation &amp; Material Moving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1009107"/>
                  </a:ext>
                </a:extLst>
              </a:tr>
              <a:tr h="588917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venir Next LT Pro Demi" panose="020B0704020202020204" pitchFamily="34" charset="0"/>
                        </a:rPr>
                        <a:t>Business &amp; Financial Operations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7995924"/>
                  </a:ext>
                </a:extLst>
              </a:tr>
              <a:tr h="588917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venir Next LT Pro Demi" panose="020B0704020202020204" pitchFamily="34" charset="0"/>
                        </a:rPr>
                        <a:t>Management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2089359"/>
                  </a:ext>
                </a:extLst>
              </a:tr>
              <a:tr h="588917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venir Next LT Pro Demi" panose="020B0704020202020204" pitchFamily="34" charset="0"/>
                        </a:rPr>
                        <a:t>Healthcare Practitioners &amp; Technical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9794539"/>
                  </a:ext>
                </a:extLst>
              </a:tr>
              <a:tr h="588917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venir Next LT Pro Demi" panose="020B0704020202020204" pitchFamily="34" charset="0"/>
                        </a:rPr>
                        <a:t>Computer &amp; Mathematical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040712"/>
                  </a:ext>
                </a:extLst>
              </a:tr>
              <a:tr h="588917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venir Next LT Pro Demi" panose="020B0704020202020204" pitchFamily="34" charset="0"/>
                        </a:rPr>
                        <a:t>Healthcare Support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3044601"/>
                  </a:ext>
                </a:extLst>
              </a:tr>
              <a:tr h="588917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effectLst/>
                          <a:latin typeface="Avenir Next LT Pro Demi" panose="020B0704020202020204" pitchFamily="34" charset="0"/>
                        </a:rPr>
                        <a:t>Educational Instruction &amp; Library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1596955"/>
                  </a:ext>
                </a:extLst>
              </a:tr>
              <a:tr h="588917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venir Next LT Pro Demi" panose="020B0704020202020204" pitchFamily="34" charset="0"/>
                        </a:rPr>
                        <a:t>Installation, Maintenance, &amp; Repair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8986612"/>
                  </a:ext>
                </a:extLst>
              </a:tr>
              <a:tr h="588917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effectLst/>
                          <a:latin typeface="Avenir Next LT Pro Demi" panose="020B0704020202020204" pitchFamily="34" charset="0"/>
                        </a:rPr>
                        <a:t>Construction &amp; Extraction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037102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17EEDF4-7EB1-EA14-1867-9B129DB61F11}"/>
              </a:ext>
            </a:extLst>
          </p:cNvPr>
          <p:cNvSpPr txBox="1"/>
          <p:nvPr/>
        </p:nvSpPr>
        <p:spPr>
          <a:xfrm>
            <a:off x="976928" y="6505454"/>
            <a:ext cx="43829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i="1" dirty="0">
                <a:solidFill>
                  <a:schemeClr val="bg1"/>
                </a:solidFill>
              </a:rPr>
              <a:t>Source: NC Department of Commerce, LEAD 2021-2030 Occupational Projections</a:t>
            </a:r>
          </a:p>
        </p:txBody>
      </p:sp>
    </p:spTree>
    <p:extLst>
      <p:ext uri="{BB962C8B-B14F-4D97-AF65-F5344CB8AC3E}">
        <p14:creationId xmlns:p14="http://schemas.microsoft.com/office/powerpoint/2010/main" val="1434367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D3A4A-0917-A12F-662F-9D8B6E9FB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89" y="681036"/>
            <a:ext cx="3689131" cy="2640233"/>
          </a:xfrm>
        </p:spPr>
        <p:txBody>
          <a:bodyPr>
            <a:normAutofit fontScale="90000"/>
          </a:bodyPr>
          <a:lstStyle/>
          <a:p>
            <a:r>
              <a:rPr lang="en-US" dirty="0"/>
              <a:t>Fastest Growing Occupations </a:t>
            </a:r>
            <a:r>
              <a:rPr lang="en-US" sz="1800" dirty="0"/>
              <a:t>Requiring Some Education &lt; Master’s, 2021-30</a:t>
            </a:r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98EAFB3-3C9A-B8A2-C4EF-08FD1D9E15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087189"/>
              </p:ext>
            </p:extLst>
          </p:nvPr>
        </p:nvGraphicFramePr>
        <p:xfrm>
          <a:off x="4393324" y="515007"/>
          <a:ext cx="7336221" cy="5833243"/>
        </p:xfrm>
        <a:graphic>
          <a:graphicData uri="http://schemas.openxmlformats.org/drawingml/2006/table">
            <a:tbl>
              <a:tblPr firstRow="1" firstCol="1" bandRow="1"/>
              <a:tblGrid>
                <a:gridCol w="4359640">
                  <a:extLst>
                    <a:ext uri="{9D8B030D-6E8A-4147-A177-3AD203B41FA5}">
                      <a16:colId xmlns:a16="http://schemas.microsoft.com/office/drawing/2014/main" val="694845590"/>
                    </a:ext>
                  </a:extLst>
                </a:gridCol>
                <a:gridCol w="2976581">
                  <a:extLst>
                    <a:ext uri="{9D8B030D-6E8A-4147-A177-3AD203B41FA5}">
                      <a16:colId xmlns:a16="http://schemas.microsoft.com/office/drawing/2014/main" val="3623341393"/>
                    </a:ext>
                  </a:extLst>
                </a:gridCol>
              </a:tblGrid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Solar Photovoltaic Installers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High school diploma or equivalent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3118742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Wind Turbine Service Technicians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Postsecondary nondegree award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5886082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Data Scientists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Bachelor's degree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1717337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Logisticians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Bachelor's degree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0870942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Information Security Analysts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Bachelor's degree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335611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Web Developers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Bachelor's degree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8021146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Animal Caretakers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High school diploma or equivalent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8006952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Medical &amp; Health Services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Mgrs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Bachelor's degree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0304019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Choreographers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High school diploma or equivalent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2443046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CNC Tool Programmers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Postsecondary nondegree award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495282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Software Developers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Bachelor's degree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3132426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Occupational Therapy Assistants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Associate's degree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4086025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Physical Therapist Assistants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Associate's degree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705791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8C8768A-CE8E-5101-B7CE-054918A2E5B4}"/>
              </a:ext>
            </a:extLst>
          </p:cNvPr>
          <p:cNvSpPr txBox="1"/>
          <p:nvPr/>
        </p:nvSpPr>
        <p:spPr>
          <a:xfrm>
            <a:off x="976928" y="6505454"/>
            <a:ext cx="43829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i="1" dirty="0">
                <a:solidFill>
                  <a:schemeClr val="bg1"/>
                </a:solidFill>
              </a:rPr>
              <a:t>Source: NC Department of Commerce, LEAD 2021-2030 Occupational Projections</a:t>
            </a:r>
          </a:p>
        </p:txBody>
      </p:sp>
    </p:spTree>
    <p:extLst>
      <p:ext uri="{BB962C8B-B14F-4D97-AF65-F5344CB8AC3E}">
        <p14:creationId xmlns:p14="http://schemas.microsoft.com/office/powerpoint/2010/main" val="40219193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D3A4A-0917-A12F-662F-9D8B6E9FB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89" y="681036"/>
            <a:ext cx="3689131" cy="2640233"/>
          </a:xfrm>
        </p:spPr>
        <p:txBody>
          <a:bodyPr>
            <a:normAutofit fontScale="90000"/>
          </a:bodyPr>
          <a:lstStyle/>
          <a:p>
            <a:r>
              <a:rPr lang="en-US" dirty="0"/>
              <a:t>Fastest Growing Occupations </a:t>
            </a:r>
            <a:r>
              <a:rPr lang="en-US" sz="1800" dirty="0"/>
              <a:t>Requiring Some Education &lt; Master’s, 2021-30</a:t>
            </a:r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98EAFB3-3C9A-B8A2-C4EF-08FD1D9E15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9420220"/>
              </p:ext>
            </p:extLst>
          </p:nvPr>
        </p:nvGraphicFramePr>
        <p:xfrm>
          <a:off x="4393324" y="515007"/>
          <a:ext cx="7336221" cy="5894755"/>
        </p:xfrm>
        <a:graphic>
          <a:graphicData uri="http://schemas.openxmlformats.org/drawingml/2006/table">
            <a:tbl>
              <a:tblPr firstRow="1" firstCol="1" bandRow="1"/>
              <a:tblGrid>
                <a:gridCol w="4359640">
                  <a:extLst>
                    <a:ext uri="{9D8B030D-6E8A-4147-A177-3AD203B41FA5}">
                      <a16:colId xmlns:a16="http://schemas.microsoft.com/office/drawing/2014/main" val="694845590"/>
                    </a:ext>
                  </a:extLst>
                </a:gridCol>
                <a:gridCol w="2976581">
                  <a:extLst>
                    <a:ext uri="{9D8B030D-6E8A-4147-A177-3AD203B41FA5}">
                      <a16:colId xmlns:a16="http://schemas.microsoft.com/office/drawing/2014/main" val="3623341393"/>
                    </a:ext>
                  </a:extLst>
                </a:gridCol>
              </a:tblGrid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Solar Photovoltaic Installers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High school diploma or equivalent</a:t>
                      </a:r>
                      <a:endParaRPr lang="en-US" sz="1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3118742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Wind Turbine Service Technicians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Postsecondary nondegree award</a:t>
                      </a:r>
                      <a:endParaRPr lang="en-US" sz="1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5886082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Data Scientists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Bachelor's degree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1717337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Logisticians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Bachelor's degree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0870942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Information Security Analysts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Bachelor's degree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335611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Web Developers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Bachelor's degree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8021146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Animal Caretakers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High school diploma or equivalent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8006952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Medical &amp; Health Services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Mgrs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Bachelor's degree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0304019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Choreographers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High school diploma or equivalent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2443046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CNC Tool Programmers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Postsecondary nondegree award</a:t>
                      </a:r>
                      <a:endParaRPr lang="en-US" sz="1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495282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Software Developers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Bachelor's degree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3132426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Occupational Therapy Assistants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Associate's degree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4086025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Physical Therapist Assistants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Associate's degree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70579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1795F27-2C36-2CEC-24F6-B2326EA9D212}"/>
              </a:ext>
            </a:extLst>
          </p:cNvPr>
          <p:cNvSpPr txBox="1"/>
          <p:nvPr/>
        </p:nvSpPr>
        <p:spPr>
          <a:xfrm>
            <a:off x="976928" y="6505454"/>
            <a:ext cx="43829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i="1" dirty="0">
                <a:solidFill>
                  <a:schemeClr val="bg1"/>
                </a:solidFill>
              </a:rPr>
              <a:t>Source: NC Department of Commerce, LEAD 2021-2030 Occupational Projections</a:t>
            </a:r>
          </a:p>
        </p:txBody>
      </p:sp>
    </p:spTree>
    <p:extLst>
      <p:ext uri="{BB962C8B-B14F-4D97-AF65-F5344CB8AC3E}">
        <p14:creationId xmlns:p14="http://schemas.microsoft.com/office/powerpoint/2010/main" val="18600325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D3A4A-0917-A12F-662F-9D8B6E9FB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89" y="681036"/>
            <a:ext cx="3689131" cy="2640233"/>
          </a:xfrm>
        </p:spPr>
        <p:txBody>
          <a:bodyPr>
            <a:normAutofit fontScale="90000"/>
          </a:bodyPr>
          <a:lstStyle/>
          <a:p>
            <a:r>
              <a:rPr lang="en-US" dirty="0"/>
              <a:t>Fastest Growing Occupations </a:t>
            </a:r>
            <a:r>
              <a:rPr lang="en-US" sz="1800" dirty="0"/>
              <a:t>Requiring Some Education &lt; Master’s, 2021-30</a:t>
            </a:r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98EAFB3-3C9A-B8A2-C4EF-08FD1D9E15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4284843"/>
              </p:ext>
            </p:extLst>
          </p:nvPr>
        </p:nvGraphicFramePr>
        <p:xfrm>
          <a:off x="4393324" y="515007"/>
          <a:ext cx="7336221" cy="5833243"/>
        </p:xfrm>
        <a:graphic>
          <a:graphicData uri="http://schemas.openxmlformats.org/drawingml/2006/table">
            <a:tbl>
              <a:tblPr firstRow="1" firstCol="1" bandRow="1"/>
              <a:tblGrid>
                <a:gridCol w="4359640">
                  <a:extLst>
                    <a:ext uri="{9D8B030D-6E8A-4147-A177-3AD203B41FA5}">
                      <a16:colId xmlns:a16="http://schemas.microsoft.com/office/drawing/2014/main" val="694845590"/>
                    </a:ext>
                  </a:extLst>
                </a:gridCol>
                <a:gridCol w="2976581">
                  <a:extLst>
                    <a:ext uri="{9D8B030D-6E8A-4147-A177-3AD203B41FA5}">
                      <a16:colId xmlns:a16="http://schemas.microsoft.com/office/drawing/2014/main" val="3623341393"/>
                    </a:ext>
                  </a:extLst>
                </a:gridCol>
              </a:tblGrid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Solar Photovoltaic Installers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High school diploma or equivalent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3118742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Wind Turbine Service Technicians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Postsecondary nondegree award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5886082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Data Scientists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Bachelor's degree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1717337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Logisticians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Bachelor's degree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0870942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Information Security Analysts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Bachelor's degree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335611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Web Developers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Bachelor's degree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8021146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Animal Caretakers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High school diploma or equivalent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8006952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Medical &amp; Health Services </a:t>
                      </a:r>
                      <a:r>
                        <a:rPr lang="en-US" sz="2400" b="1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Mgrs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Bachelor's degree</a:t>
                      </a:r>
                      <a:endParaRPr lang="en-US" sz="1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0304019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Choreographers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High school diploma or equivalent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2443046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CNC Tool Programmers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Postsecondary nondegree award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495282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Software Developers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Bachelor's degree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3132426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Occupational Therapy Assistants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Associate's degree</a:t>
                      </a:r>
                      <a:endParaRPr lang="en-US" sz="1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4086025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Physical Therapist Assistants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Associate's degree</a:t>
                      </a:r>
                      <a:endParaRPr lang="en-US" sz="1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70579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C141354-70D4-2E29-0520-54ABFF8E6B9A}"/>
              </a:ext>
            </a:extLst>
          </p:cNvPr>
          <p:cNvSpPr txBox="1"/>
          <p:nvPr/>
        </p:nvSpPr>
        <p:spPr>
          <a:xfrm>
            <a:off x="976928" y="6505454"/>
            <a:ext cx="43829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i="1" dirty="0">
                <a:solidFill>
                  <a:schemeClr val="bg1"/>
                </a:solidFill>
              </a:rPr>
              <a:t>Source: NC Department of Commerce, LEAD 2021-2030 Occupational Projections</a:t>
            </a:r>
          </a:p>
        </p:txBody>
      </p:sp>
    </p:spTree>
    <p:extLst>
      <p:ext uri="{BB962C8B-B14F-4D97-AF65-F5344CB8AC3E}">
        <p14:creationId xmlns:p14="http://schemas.microsoft.com/office/powerpoint/2010/main" val="28945543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D3A4A-0917-A12F-662F-9D8B6E9FB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89" y="681036"/>
            <a:ext cx="3689131" cy="2640233"/>
          </a:xfrm>
        </p:spPr>
        <p:txBody>
          <a:bodyPr>
            <a:normAutofit fontScale="90000"/>
          </a:bodyPr>
          <a:lstStyle/>
          <a:p>
            <a:r>
              <a:rPr lang="en-US" dirty="0"/>
              <a:t>Fastest Growing Occupations </a:t>
            </a:r>
            <a:r>
              <a:rPr lang="en-US" sz="1800" dirty="0"/>
              <a:t>Requiring Some Education &lt; Master’s, 2021-30</a:t>
            </a:r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98EAFB3-3C9A-B8A2-C4EF-08FD1D9E15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6720937"/>
              </p:ext>
            </p:extLst>
          </p:nvPr>
        </p:nvGraphicFramePr>
        <p:xfrm>
          <a:off x="4393324" y="515007"/>
          <a:ext cx="7336221" cy="5833243"/>
        </p:xfrm>
        <a:graphic>
          <a:graphicData uri="http://schemas.openxmlformats.org/drawingml/2006/table">
            <a:tbl>
              <a:tblPr firstRow="1" firstCol="1" bandRow="1"/>
              <a:tblGrid>
                <a:gridCol w="4359640">
                  <a:extLst>
                    <a:ext uri="{9D8B030D-6E8A-4147-A177-3AD203B41FA5}">
                      <a16:colId xmlns:a16="http://schemas.microsoft.com/office/drawing/2014/main" val="694845590"/>
                    </a:ext>
                  </a:extLst>
                </a:gridCol>
                <a:gridCol w="2976581">
                  <a:extLst>
                    <a:ext uri="{9D8B030D-6E8A-4147-A177-3AD203B41FA5}">
                      <a16:colId xmlns:a16="http://schemas.microsoft.com/office/drawing/2014/main" val="3623341393"/>
                    </a:ext>
                  </a:extLst>
                </a:gridCol>
              </a:tblGrid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Solar Photovoltaic Installers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High school diploma or equivalent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3118742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Wind Turbine Service Technicians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Postsecondary nondegree award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5886082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Data Scientists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Bachelor's degree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1717337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Logisticians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Bachelor's degree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0870942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Information Security Analysts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Bachelor's degree</a:t>
                      </a:r>
                      <a:endParaRPr lang="en-US" sz="1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335611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Web Developers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Bachelor's degree</a:t>
                      </a:r>
                      <a:endParaRPr lang="en-US" sz="1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8021146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Animal Caretakers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High school diploma or equivalent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8006952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Medical &amp; Health Services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Mgrs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Bachelor's degree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0304019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Choreographers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High school diploma or equivalent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2443046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CNC Tool Programmers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Postsecondary nondegree award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495282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Software Developers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Bachelor's degree</a:t>
                      </a:r>
                      <a:endParaRPr lang="en-US" sz="1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3132426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Occupational Therapy Assistants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Associate's degree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4086025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Physical Therapist Assistants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Associate's degree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70579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99387C4-2160-4398-5412-09A1AAF26877}"/>
              </a:ext>
            </a:extLst>
          </p:cNvPr>
          <p:cNvSpPr txBox="1"/>
          <p:nvPr/>
        </p:nvSpPr>
        <p:spPr>
          <a:xfrm>
            <a:off x="976928" y="6505454"/>
            <a:ext cx="43829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i="1" dirty="0">
                <a:solidFill>
                  <a:schemeClr val="bg1"/>
                </a:solidFill>
              </a:rPr>
              <a:t>Source: NC Department of Commerce, LEAD 2021-2030 Occupational Projections</a:t>
            </a:r>
          </a:p>
        </p:txBody>
      </p:sp>
    </p:spTree>
    <p:extLst>
      <p:ext uri="{BB962C8B-B14F-4D97-AF65-F5344CB8AC3E}">
        <p14:creationId xmlns:p14="http://schemas.microsoft.com/office/powerpoint/2010/main" val="34734474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D3A4A-0917-A12F-662F-9D8B6E9FB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89" y="681036"/>
            <a:ext cx="3689131" cy="2640233"/>
          </a:xfrm>
        </p:spPr>
        <p:txBody>
          <a:bodyPr>
            <a:normAutofit fontScale="90000"/>
          </a:bodyPr>
          <a:lstStyle/>
          <a:p>
            <a:r>
              <a:rPr lang="en-US" dirty="0"/>
              <a:t>Fastest Growing Occupations </a:t>
            </a:r>
            <a:r>
              <a:rPr lang="en-US" sz="1800" dirty="0"/>
              <a:t>Requiring Some Education &lt; Master’s, 2021-30</a:t>
            </a:r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98EAFB3-3C9A-B8A2-C4EF-08FD1D9E15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2434536"/>
              </p:ext>
            </p:extLst>
          </p:nvPr>
        </p:nvGraphicFramePr>
        <p:xfrm>
          <a:off x="4393324" y="515007"/>
          <a:ext cx="7336221" cy="5833243"/>
        </p:xfrm>
        <a:graphic>
          <a:graphicData uri="http://schemas.openxmlformats.org/drawingml/2006/table">
            <a:tbl>
              <a:tblPr firstRow="1" firstCol="1" bandRow="1"/>
              <a:tblGrid>
                <a:gridCol w="4359640">
                  <a:extLst>
                    <a:ext uri="{9D8B030D-6E8A-4147-A177-3AD203B41FA5}">
                      <a16:colId xmlns:a16="http://schemas.microsoft.com/office/drawing/2014/main" val="694845590"/>
                    </a:ext>
                  </a:extLst>
                </a:gridCol>
                <a:gridCol w="2976581">
                  <a:extLst>
                    <a:ext uri="{9D8B030D-6E8A-4147-A177-3AD203B41FA5}">
                      <a16:colId xmlns:a16="http://schemas.microsoft.com/office/drawing/2014/main" val="3623341393"/>
                    </a:ext>
                  </a:extLst>
                </a:gridCol>
              </a:tblGrid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Solar Photovoltaic Installers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High school diploma or equivalent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3118742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Wind Turbine Service Technicians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Postsecondary nondegree award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5886082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Data Scientists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Bachelor's degree</a:t>
                      </a:r>
                      <a:endParaRPr lang="en-US" sz="1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1717337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Logisticians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Bachelor's degree</a:t>
                      </a:r>
                      <a:endParaRPr lang="en-US" sz="1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0870942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Information Security Analysts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Bachelor's degree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335611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Web Developers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Bachelor's degree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8021146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Animal Caretakers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High school diploma or equivalent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8006952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Medical &amp; Health Services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Mgrs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Bachelor's degree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0304019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Choreographers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High school diploma or equivalent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2443046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CNC Tool Programmers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Postsecondary nondegree award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495282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Software Developers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Bachelor's degree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3132426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Occupational Therapy Assistants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Associate's degree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4086025"/>
                  </a:ext>
                </a:extLst>
              </a:tr>
              <a:tr h="448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Physical Therapist Assistants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Associate's degree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0" marR="6013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70579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1CC39D9-BD47-3A03-584C-F3E8831AC49F}"/>
              </a:ext>
            </a:extLst>
          </p:cNvPr>
          <p:cNvSpPr txBox="1"/>
          <p:nvPr/>
        </p:nvSpPr>
        <p:spPr>
          <a:xfrm>
            <a:off x="976928" y="6505454"/>
            <a:ext cx="43829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i="1" dirty="0">
                <a:solidFill>
                  <a:schemeClr val="bg1"/>
                </a:solidFill>
              </a:rPr>
              <a:t>Source: NC Department of Commerce, LEAD 2021-2030 Occupational Projections</a:t>
            </a:r>
          </a:p>
        </p:txBody>
      </p:sp>
    </p:spTree>
    <p:extLst>
      <p:ext uri="{BB962C8B-B14F-4D97-AF65-F5344CB8AC3E}">
        <p14:creationId xmlns:p14="http://schemas.microsoft.com/office/powerpoint/2010/main" val="310031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7AC46-8F98-E5FC-FF7E-425DC6750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7369"/>
            <a:ext cx="10515600" cy="101112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NC’s Job Recovery from Recessions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40BDE3A-951F-46A4-92B0-7DB642084A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3465448"/>
              </p:ext>
            </p:extLst>
          </p:nvPr>
        </p:nvGraphicFramePr>
        <p:xfrm>
          <a:off x="1228396" y="1610219"/>
          <a:ext cx="9735207" cy="4600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6904924-481E-36B9-4A71-5B4C0C5C8D0D}"/>
              </a:ext>
            </a:extLst>
          </p:cNvPr>
          <p:cNvSpPr txBox="1"/>
          <p:nvPr/>
        </p:nvSpPr>
        <p:spPr>
          <a:xfrm>
            <a:off x="800100" y="6592977"/>
            <a:ext cx="37064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</a:rPr>
              <a:t>Source: NC Department of Commerce, LEAD CES seasonally adjusted</a:t>
            </a:r>
          </a:p>
        </p:txBody>
      </p:sp>
    </p:spTree>
    <p:extLst>
      <p:ext uri="{BB962C8B-B14F-4D97-AF65-F5344CB8AC3E}">
        <p14:creationId xmlns:p14="http://schemas.microsoft.com/office/powerpoint/2010/main" val="271464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Chart bld="series"/>
        </p:bldSub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41459-D2FA-E031-E8E6-EEAE98128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977" y="1315353"/>
            <a:ext cx="8110045" cy="422729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Making </a:t>
            </a:r>
            <a:br>
              <a:rPr lang="en-US" dirty="0"/>
            </a:br>
            <a:r>
              <a:rPr lang="en-US" dirty="0"/>
              <a:t>Labor Market Information </a:t>
            </a:r>
            <a:br>
              <a:rPr lang="en-US" dirty="0"/>
            </a:br>
            <a:r>
              <a:rPr lang="en-US" dirty="0"/>
              <a:t>More Accessible</a:t>
            </a:r>
          </a:p>
        </p:txBody>
      </p:sp>
    </p:spTree>
    <p:extLst>
      <p:ext uri="{BB962C8B-B14F-4D97-AF65-F5344CB8AC3E}">
        <p14:creationId xmlns:p14="http://schemas.microsoft.com/office/powerpoint/2010/main" val="42187922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E07-C07A-2A84-8DFE-C19F5E066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8A90D9-9B3B-C4B4-2A6E-9CCC067885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7368"/>
          <a:stretch/>
        </p:blipFill>
        <p:spPr>
          <a:xfrm>
            <a:off x="-1" y="7143"/>
            <a:ext cx="12192001" cy="6850857"/>
          </a:xfrm>
        </p:spPr>
      </p:pic>
    </p:spTree>
    <p:extLst>
      <p:ext uri="{BB962C8B-B14F-4D97-AF65-F5344CB8AC3E}">
        <p14:creationId xmlns:p14="http://schemas.microsoft.com/office/powerpoint/2010/main" val="2635587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0341D32-25FA-BDD2-5B15-C30972FCD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31724" cy="42093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89DC78-44BB-79AD-BD56-A00A3971B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916" y="3230051"/>
            <a:ext cx="6517263" cy="3756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3BF9D2-98A5-4575-ECA5-E6745DED4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30051"/>
            <a:ext cx="5835916" cy="36279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C1D1C5-AEC8-98C6-1371-C3238F173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1574" y="-83352"/>
            <a:ext cx="5677821" cy="36279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97547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794BF3-AFD6-0B36-EBAE-E373175C54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1"/>
          <a:stretch/>
        </p:blipFill>
        <p:spPr>
          <a:xfrm>
            <a:off x="5285555" y="0"/>
            <a:ext cx="3531477" cy="4439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C84CDE-A3F8-392E-FBD3-5F2A9583F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2245" y="0"/>
            <a:ext cx="3569755" cy="4674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28BF4B-D97F-2154-6BB2-3902A3022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0833" y="2605508"/>
            <a:ext cx="3963711" cy="51666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B14B70-49D0-32C6-7405-4968001921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1278" y="2993941"/>
            <a:ext cx="3382369" cy="43897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7A09EA-FFD5-6628-6793-8B922C4E06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5286703" cy="688055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36423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ame 9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A2477EE-FBE5-4DB7-8438-DE1CAC61A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B0E521E-8528-4E92-8B8C-67ED5C5BD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437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BD80CC-19E5-F957-68A1-AAC5B2DD70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r="-1" b="8883"/>
          <a:stretch/>
        </p:blipFill>
        <p:spPr>
          <a:xfrm>
            <a:off x="-21815" y="10"/>
            <a:ext cx="12188952" cy="68579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94F0EFD-5563-0B4C-15D1-E58D33A1A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3665" y="0"/>
            <a:ext cx="8204669" cy="595423"/>
          </a:xfrm>
        </p:spPr>
        <p:txBody>
          <a:bodyPr>
            <a:normAutofit/>
          </a:bodyPr>
          <a:lstStyle/>
          <a:p>
            <a:pPr algn="ctr"/>
            <a:r>
              <a:rPr lang="en-US" sz="3200" u="sng" dirty="0">
                <a:solidFill>
                  <a:schemeClr val="accent3">
                    <a:lumMod val="60000"/>
                    <a:lumOff val="40000"/>
                  </a:schemeClr>
                </a:solidFill>
                <a:latin typeface="Avenir Next LT Pro Demi" panose="020B0704020202020204" pitchFamily="34" charset="0"/>
              </a:rPr>
              <a:t>Analytics</a:t>
            </a:r>
            <a:r>
              <a:rPr lang="en-US" sz="3200" dirty="0">
                <a:solidFill>
                  <a:schemeClr val="accent3">
                    <a:lumMod val="60000"/>
                    <a:lumOff val="40000"/>
                  </a:schemeClr>
                </a:solidFill>
                <a:latin typeface="Avenir Next LT Pro Demi" panose="020B0704020202020204" pitchFamily="34" charset="0"/>
              </a:rPr>
              <a:t>.</a:t>
            </a:r>
            <a:r>
              <a:rPr lang="en-US" sz="3200" u="sng" dirty="0">
                <a:solidFill>
                  <a:schemeClr val="accent3">
                    <a:lumMod val="60000"/>
                    <a:lumOff val="40000"/>
                  </a:schemeClr>
                </a:solidFill>
                <a:latin typeface="Avenir Next LT Pro Demi" panose="020B0704020202020204" pitchFamily="34" charset="0"/>
              </a:rPr>
              <a:t>NCcommerce</a:t>
            </a:r>
            <a:r>
              <a:rPr lang="en-US" sz="3200" dirty="0">
                <a:solidFill>
                  <a:schemeClr val="accent3">
                    <a:lumMod val="60000"/>
                    <a:lumOff val="40000"/>
                  </a:schemeClr>
                </a:solidFill>
                <a:latin typeface="Avenir Next LT Pro Demi" panose="020B0704020202020204" pitchFamily="34" charset="0"/>
              </a:rPr>
              <a:t>.</a:t>
            </a:r>
            <a:r>
              <a:rPr lang="en-US" sz="3200" u="sng" dirty="0">
                <a:solidFill>
                  <a:schemeClr val="accent3">
                    <a:lumMod val="60000"/>
                    <a:lumOff val="40000"/>
                  </a:schemeClr>
                </a:solidFill>
                <a:latin typeface="Avenir Next LT Pro Demi" panose="020B0704020202020204" pitchFamily="34" charset="0"/>
              </a:rPr>
              <a:t>com</a:t>
            </a:r>
          </a:p>
        </p:txBody>
      </p:sp>
    </p:spTree>
    <p:extLst>
      <p:ext uri="{BB962C8B-B14F-4D97-AF65-F5344CB8AC3E}">
        <p14:creationId xmlns:p14="http://schemas.microsoft.com/office/powerpoint/2010/main" val="2108654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ame 9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1">
            <a:extLst>
              <a:ext uri="{FF2B5EF4-FFF2-40B4-BE49-F238E27FC236}">
                <a16:creationId xmlns:a16="http://schemas.microsoft.com/office/drawing/2014/main" id="{8A2477EE-FBE5-4DB7-8438-DE1CAC61A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3">
            <a:extLst>
              <a:ext uri="{FF2B5EF4-FFF2-40B4-BE49-F238E27FC236}">
                <a16:creationId xmlns:a16="http://schemas.microsoft.com/office/drawing/2014/main" id="{5B0E521E-8528-4E92-8B8C-67ED5C5BD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437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0B7012-6F33-45F6-F1F1-4CC7F8E413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t="2573" r="-1" b="-1"/>
          <a:stretch/>
        </p:blipFill>
        <p:spPr>
          <a:xfrm>
            <a:off x="-21815" y="10"/>
            <a:ext cx="12213816" cy="68579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10AB409-E791-60D1-71F9-59B76D60F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3665" y="6177516"/>
            <a:ext cx="8204669" cy="595423"/>
          </a:xfrm>
        </p:spPr>
        <p:txBody>
          <a:bodyPr>
            <a:normAutofit/>
          </a:bodyPr>
          <a:lstStyle/>
          <a:p>
            <a:pPr algn="ctr"/>
            <a:r>
              <a:rPr lang="en-US" sz="2000" u="sng" dirty="0">
                <a:solidFill>
                  <a:schemeClr val="accent3">
                    <a:lumMod val="60000"/>
                    <a:lumOff val="40000"/>
                  </a:schemeClr>
                </a:solidFill>
                <a:latin typeface="Avenir Next LT Pro Demi" panose="020B0704020202020204" pitchFamily="34" charset="0"/>
              </a:rPr>
              <a:t>Analytics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Avenir Next LT Pro Demi" panose="020B0704020202020204" pitchFamily="34" charset="0"/>
              </a:rPr>
              <a:t>.</a:t>
            </a:r>
            <a:r>
              <a:rPr lang="en-US" sz="2000" u="sng" dirty="0">
                <a:solidFill>
                  <a:schemeClr val="accent3">
                    <a:lumMod val="60000"/>
                    <a:lumOff val="40000"/>
                  </a:schemeClr>
                </a:solidFill>
                <a:latin typeface="Avenir Next LT Pro Demi" panose="020B0704020202020204" pitchFamily="34" charset="0"/>
              </a:rPr>
              <a:t>NCcommerce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Avenir Next LT Pro Demi" panose="020B0704020202020204" pitchFamily="34" charset="0"/>
              </a:rPr>
              <a:t>.</a:t>
            </a:r>
            <a:r>
              <a:rPr lang="en-US" sz="2000" u="sng" dirty="0">
                <a:solidFill>
                  <a:schemeClr val="accent3">
                    <a:lumMod val="60000"/>
                    <a:lumOff val="40000"/>
                  </a:schemeClr>
                </a:solidFill>
                <a:latin typeface="Avenir Next LT Pro Demi" panose="020B0704020202020204" pitchFamily="34" charset="0"/>
              </a:rPr>
              <a:t>com</a:t>
            </a:r>
          </a:p>
        </p:txBody>
      </p:sp>
    </p:spTree>
    <p:extLst>
      <p:ext uri="{BB962C8B-B14F-4D97-AF65-F5344CB8AC3E}">
        <p14:creationId xmlns:p14="http://schemas.microsoft.com/office/powerpoint/2010/main" val="34501784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4FDEB-CEC3-0570-2FB6-01494C2FC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9863"/>
            <a:ext cx="10515600" cy="1069351"/>
          </a:xfrm>
        </p:spPr>
        <p:txBody>
          <a:bodyPr/>
          <a:lstStyle/>
          <a:p>
            <a:r>
              <a:rPr lang="en-US" dirty="0"/>
              <a:t>LEAD Feed blog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0A9263-D3A0-68FE-79DD-62915DA37E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850" y="2174803"/>
            <a:ext cx="5252347" cy="27823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CB7775-6D49-E109-E093-81307100A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909" y="1343818"/>
            <a:ext cx="5252347" cy="22221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A8F877-F56A-4520-87B9-FBF8E0959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1480" y="3155478"/>
            <a:ext cx="4796152" cy="32026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123FA6-9D3B-3A06-2AAC-A8DEDBE476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5250" y="3966736"/>
            <a:ext cx="4648904" cy="28912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91279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4FDEB-CEC3-0570-2FB6-01494C2FC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9863"/>
            <a:ext cx="10515600" cy="1069351"/>
          </a:xfrm>
        </p:spPr>
        <p:txBody>
          <a:bodyPr/>
          <a:lstStyle/>
          <a:p>
            <a:r>
              <a:rPr lang="en-US" dirty="0"/>
              <a:t>LEAD Feed blog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0A9263-D3A0-68FE-79DD-62915DA37E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850" y="2174803"/>
            <a:ext cx="5252347" cy="27823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CB7775-6D49-E109-E093-81307100A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909" y="1343818"/>
            <a:ext cx="5252347" cy="22221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A8F877-F56A-4520-87B9-FBF8E0959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1480" y="3155478"/>
            <a:ext cx="4796152" cy="32026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123FA6-9D3B-3A06-2AAC-A8DEDBE476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5250" y="3966736"/>
            <a:ext cx="4648904" cy="28912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E41E9F-7E32-750F-4F3E-3F53C2ABBE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9777" y="1343818"/>
            <a:ext cx="3604681" cy="54139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759EFC-DE70-04AB-E45C-113DF0DEF62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9086"/>
          <a:stretch/>
        </p:blipFill>
        <p:spPr>
          <a:xfrm>
            <a:off x="2850024" y="2174803"/>
            <a:ext cx="3064451" cy="4602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EDFB22C-2C88-B78F-09DA-9C9EE4795491}"/>
              </a:ext>
            </a:extLst>
          </p:cNvPr>
          <p:cNvSpPr txBox="1">
            <a:spLocks/>
          </p:cNvSpPr>
          <p:nvPr/>
        </p:nvSpPr>
        <p:spPr>
          <a:xfrm>
            <a:off x="838200" y="11563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0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Angsana New" panose="02020603050405020304" pitchFamily="18" charset="-34"/>
              </a:defRPr>
            </a:lvl1pPr>
          </a:lstStyle>
          <a:p>
            <a:r>
              <a:rPr lang="en-US" dirty="0"/>
              <a:t>and Newsletters</a:t>
            </a:r>
          </a:p>
        </p:txBody>
      </p:sp>
    </p:spTree>
    <p:extLst>
      <p:ext uri="{BB962C8B-B14F-4D97-AF65-F5344CB8AC3E}">
        <p14:creationId xmlns:p14="http://schemas.microsoft.com/office/powerpoint/2010/main" val="385307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D9B82B-14FC-4C17-B441-350896C799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52951" y="2045028"/>
            <a:ext cx="5833241" cy="1020763"/>
          </a:xfrm>
        </p:spPr>
        <p:txBody>
          <a:bodyPr>
            <a:no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Thank you.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BC3A7CDC-B5FD-4B53-81D2-ECD4484C4414}"/>
              </a:ext>
            </a:extLst>
          </p:cNvPr>
          <p:cNvSpPr txBox="1">
            <a:spLocks/>
          </p:cNvSpPr>
          <p:nvPr/>
        </p:nvSpPr>
        <p:spPr>
          <a:xfrm>
            <a:off x="5394058" y="4001680"/>
            <a:ext cx="6461760" cy="12837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entury Gothic" panose="020B0502020202020204" pitchFamily="34" charset="0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entury Gothic" panose="020B0502020202020204" pitchFamily="34" charset="0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entury Gothic" panose="020B0502020202020204" pitchFamily="34" charset="0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entury Gothic" panose="020B0502020202020204" pitchFamily="34" charset="0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r">
              <a:buNone/>
            </a:pPr>
            <a:r>
              <a:rPr lang="en-US" sz="32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Jeff DeBellis </a:t>
            </a:r>
          </a:p>
          <a:p>
            <a:pPr marL="36900" indent="0" algn="r">
              <a:buNone/>
            </a:pPr>
            <a:r>
              <a:rPr lang="en-US" u="sng" dirty="0" err="1">
                <a:solidFill>
                  <a:schemeClr val="accent3">
                    <a:lumMod val="75000"/>
                  </a:schemeClr>
                </a:solidFill>
                <a:effectLst/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jeff.debellis</a:t>
            </a:r>
            <a:r>
              <a:rPr lang="en-US" u="sng" dirty="0">
                <a:solidFill>
                  <a:schemeClr val="accent3">
                    <a:lumMod val="75000"/>
                  </a:schemeClr>
                </a:solidFill>
                <a:effectLst/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en-US" u="sng" dirty="0">
                <a:solidFill>
                  <a:schemeClr val="accent3">
                    <a:lumMod val="75000"/>
                  </a:schemeClr>
                </a:solidFill>
                <a:effectLst/>
                <a:latin typeface="+mn-lt"/>
              </a:rPr>
              <a:t> commerce.nc.gov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1B5C023-B40E-630A-24B7-66C6220697AF}"/>
              </a:ext>
            </a:extLst>
          </p:cNvPr>
          <p:cNvGrpSpPr/>
          <p:nvPr/>
        </p:nvGrpSpPr>
        <p:grpSpPr>
          <a:xfrm>
            <a:off x="133226" y="5757687"/>
            <a:ext cx="5260832" cy="1100313"/>
            <a:chOff x="4965648" y="4948458"/>
            <a:chExt cx="5260832" cy="110031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D12A3E4-1E2E-445D-BD83-17A5C2F2AF6B}"/>
                </a:ext>
              </a:extLst>
            </p:cNvPr>
            <p:cNvGrpSpPr/>
            <p:nvPr/>
          </p:nvGrpSpPr>
          <p:grpSpPr>
            <a:xfrm>
              <a:off x="4965648" y="4948458"/>
              <a:ext cx="5260832" cy="1050816"/>
              <a:chOff x="1300232" y="3972284"/>
              <a:chExt cx="4673086" cy="1050816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AA1C1BCA-8562-4EC2-B747-8EECDDD708AA}"/>
                  </a:ext>
                </a:extLst>
              </p:cNvPr>
              <p:cNvGrpSpPr/>
              <p:nvPr/>
            </p:nvGrpSpPr>
            <p:grpSpPr>
              <a:xfrm>
                <a:off x="1312177" y="3972284"/>
                <a:ext cx="3195209" cy="438727"/>
                <a:chOff x="1693305" y="5431178"/>
                <a:chExt cx="3195209" cy="438727"/>
              </a:xfrm>
            </p:grpSpPr>
            <p:pic>
              <p:nvPicPr>
                <p:cNvPr id="15" name="Picture 2" descr="Image result for twitter logo png">
                  <a:extLst>
                    <a:ext uri="{FF2B5EF4-FFF2-40B4-BE49-F238E27FC236}">
                      <a16:creationId xmlns:a16="http://schemas.microsoft.com/office/drawing/2014/main" id="{3905DD0B-2E85-4D55-B5DB-EF3A270569F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3305" y="5431178"/>
                  <a:ext cx="438727" cy="4387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8450967-1292-4107-A46B-0BABBEFCEC5F}"/>
                    </a:ext>
                  </a:extLst>
                </p:cNvPr>
                <p:cNvSpPr txBox="1"/>
                <p:nvPr/>
              </p:nvSpPr>
              <p:spPr>
                <a:xfrm>
                  <a:off x="2236760" y="5521216"/>
                  <a:ext cx="265175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i="1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Follow us on Twitter…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3A4E9D25-61FA-4608-B998-045A81032221}"/>
                  </a:ext>
                </a:extLst>
              </p:cNvPr>
              <p:cNvGrpSpPr/>
              <p:nvPr/>
            </p:nvGrpSpPr>
            <p:grpSpPr>
              <a:xfrm>
                <a:off x="1300232" y="4419596"/>
                <a:ext cx="1881277" cy="603504"/>
                <a:chOff x="8388601" y="5094662"/>
                <a:chExt cx="1881277" cy="603504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B8ABFBA9-8116-4864-BC3F-686618A646CF}"/>
                    </a:ext>
                  </a:extLst>
                </p:cNvPr>
                <p:cNvSpPr/>
                <p:nvPr/>
              </p:nvSpPr>
              <p:spPr>
                <a:xfrm>
                  <a:off x="9045027" y="5211748"/>
                  <a:ext cx="1224851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0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@</a:t>
                  </a:r>
                  <a:r>
                    <a:rPr lang="en-US" sz="2000" b="1" dirty="0" err="1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LeadNC</a:t>
                  </a:r>
                  <a:endParaRPr lang="en-US" sz="2000" b="1" dirty="0">
                    <a:solidFill>
                      <a:schemeClr val="bg1"/>
                    </a:solidFill>
                    <a:latin typeface="Century Gothic" panose="020B0502020202020204" pitchFamily="34" charset="0"/>
                  </a:endParaRPr>
                </a:p>
              </p:txBody>
            </p:sp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1F6D4BED-A4BA-4596-AC1B-C45107E7E2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88601" y="5094662"/>
                  <a:ext cx="609857" cy="603504"/>
                </a:xfrm>
                <a:prstGeom prst="rect">
                  <a:avLst/>
                </a:prstGeom>
              </p:spPr>
            </p:pic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E692B0-A93A-43A0-BBB7-6F884BDDCD09}"/>
                  </a:ext>
                </a:extLst>
              </p:cNvPr>
              <p:cNvSpPr txBox="1"/>
              <p:nvPr/>
            </p:nvSpPr>
            <p:spPr>
              <a:xfrm>
                <a:off x="3903218" y="4539936"/>
                <a:ext cx="20701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@</a:t>
                </a:r>
                <a:r>
                  <a:rPr lang="en-US" sz="2000" b="1" dirty="0" err="1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CareersInNC</a:t>
                </a:r>
                <a:endPara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1AD9F0C0-A245-48D0-80A1-15D9968F6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4B60A0"/>
                </a:clrFrom>
                <a:clrTo>
                  <a:srgbClr val="4B60A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8537" y="5346273"/>
              <a:ext cx="703903" cy="702498"/>
            </a:xfrm>
            <a:prstGeom prst="rect">
              <a:avLst/>
            </a:prstGeom>
          </p:spPr>
        </p:pic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952705B-E9A7-3F1A-4219-80575CC2B108}"/>
              </a:ext>
            </a:extLst>
          </p:cNvPr>
          <p:cNvCxnSpPr/>
          <p:nvPr/>
        </p:nvCxnSpPr>
        <p:spPr>
          <a:xfrm>
            <a:off x="1986456" y="5757687"/>
            <a:ext cx="367862" cy="447312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40AE668-31E9-C68F-CBAC-4EBD9AB655D1}"/>
              </a:ext>
            </a:extLst>
          </p:cNvPr>
          <p:cNvCxnSpPr>
            <a:cxnSpLocks/>
          </p:cNvCxnSpPr>
          <p:nvPr/>
        </p:nvCxnSpPr>
        <p:spPr>
          <a:xfrm flipH="1">
            <a:off x="1986456" y="5778707"/>
            <a:ext cx="355483" cy="438727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4466890-4CCC-26C9-129C-67B38F3F4C1E}"/>
              </a:ext>
            </a:extLst>
          </p:cNvPr>
          <p:cNvCxnSpPr/>
          <p:nvPr/>
        </p:nvCxnSpPr>
        <p:spPr>
          <a:xfrm>
            <a:off x="1936954" y="5783552"/>
            <a:ext cx="367862" cy="447312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778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19C36-A153-42AD-A3B7-632CBC230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132" y="681036"/>
            <a:ext cx="3133492" cy="4771910"/>
          </a:xfrm>
        </p:spPr>
        <p:txBody>
          <a:bodyPr>
            <a:normAutofit/>
          </a:bodyPr>
          <a:lstStyle/>
          <a:p>
            <a:r>
              <a:rPr lang="en-US" dirty="0"/>
              <a:t>Job Growth Greatest in Major Metros</a:t>
            </a:r>
            <a:br>
              <a:rPr lang="en-US" dirty="0"/>
            </a:br>
            <a:r>
              <a:rPr lang="en-US" sz="2400" dirty="0"/>
              <a:t>Feb ‘20-Jul ‘23</a:t>
            </a:r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D800409-1C08-4E97-9C99-1315F2F81C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5671127"/>
              </p:ext>
            </p:extLst>
          </p:nvPr>
        </p:nvGraphicFramePr>
        <p:xfrm>
          <a:off x="4003288" y="524107"/>
          <a:ext cx="7660888" cy="5731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E69FC0-7763-C243-0146-78B9D3714077}"/>
              </a:ext>
            </a:extLst>
          </p:cNvPr>
          <p:cNvCxnSpPr>
            <a:cxnSpLocks/>
          </p:cNvCxnSpPr>
          <p:nvPr/>
        </p:nvCxnSpPr>
        <p:spPr>
          <a:xfrm flipV="1">
            <a:off x="10281143" y="602166"/>
            <a:ext cx="0" cy="5563646"/>
          </a:xfrm>
          <a:prstGeom prst="line">
            <a:avLst/>
          </a:prstGeom>
          <a:ln w="1905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95FBA6D-61F8-2614-B555-7295AE2F0722}"/>
              </a:ext>
            </a:extLst>
          </p:cNvPr>
          <p:cNvSpPr txBox="1"/>
          <p:nvPr/>
        </p:nvSpPr>
        <p:spPr>
          <a:xfrm>
            <a:off x="9519073" y="4197040"/>
            <a:ext cx="152413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6.5%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NC average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037575-01AE-C75C-1B1E-84ECD04399AB}"/>
              </a:ext>
            </a:extLst>
          </p:cNvPr>
          <p:cNvSpPr txBox="1"/>
          <p:nvPr/>
        </p:nvSpPr>
        <p:spPr>
          <a:xfrm>
            <a:off x="800100" y="6592977"/>
            <a:ext cx="37064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</a:rPr>
              <a:t>Source: NC Department of Commerce, LEAD CES seasonally adjusted</a:t>
            </a:r>
          </a:p>
        </p:txBody>
      </p:sp>
    </p:spTree>
    <p:extLst>
      <p:ext uri="{BB962C8B-B14F-4D97-AF65-F5344CB8AC3E}">
        <p14:creationId xmlns:p14="http://schemas.microsoft.com/office/powerpoint/2010/main" val="3725545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19C36-A153-42AD-A3B7-632CBC230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132" y="681036"/>
            <a:ext cx="3133492" cy="4771910"/>
          </a:xfrm>
        </p:spPr>
        <p:txBody>
          <a:bodyPr>
            <a:normAutofit/>
          </a:bodyPr>
          <a:lstStyle/>
          <a:p>
            <a:r>
              <a:rPr lang="en-US" dirty="0"/>
              <a:t>Job Growth Greatest in Major Metros</a:t>
            </a:r>
            <a:br>
              <a:rPr lang="en-US" dirty="0"/>
            </a:br>
            <a:r>
              <a:rPr lang="en-US" sz="2400" dirty="0"/>
              <a:t>Feb ‘20-Jul ‘23</a:t>
            </a:r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D800409-1C08-4E97-9C99-1315F2F81C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6060616"/>
              </p:ext>
            </p:extLst>
          </p:nvPr>
        </p:nvGraphicFramePr>
        <p:xfrm>
          <a:off x="4003288" y="524107"/>
          <a:ext cx="7660888" cy="5731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E69FC0-7763-C243-0146-78B9D3714077}"/>
              </a:ext>
            </a:extLst>
          </p:cNvPr>
          <p:cNvCxnSpPr>
            <a:cxnSpLocks/>
          </p:cNvCxnSpPr>
          <p:nvPr/>
        </p:nvCxnSpPr>
        <p:spPr>
          <a:xfrm flipV="1">
            <a:off x="10281143" y="602166"/>
            <a:ext cx="0" cy="5563646"/>
          </a:xfrm>
          <a:prstGeom prst="line">
            <a:avLst/>
          </a:prstGeom>
          <a:ln w="1905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95FBA6D-61F8-2614-B555-7295AE2F0722}"/>
              </a:ext>
            </a:extLst>
          </p:cNvPr>
          <p:cNvSpPr txBox="1"/>
          <p:nvPr/>
        </p:nvSpPr>
        <p:spPr>
          <a:xfrm>
            <a:off x="9519073" y="4197040"/>
            <a:ext cx="152413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6.5%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NC average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121092-AD4C-DF68-9A9D-BB48A0740334}"/>
              </a:ext>
            </a:extLst>
          </p:cNvPr>
          <p:cNvSpPr txBox="1"/>
          <p:nvPr/>
        </p:nvSpPr>
        <p:spPr>
          <a:xfrm>
            <a:off x="800100" y="6592977"/>
            <a:ext cx="37064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</a:rPr>
              <a:t>Source: NC Department of Commerce, LEAD CES seasonally adjusted</a:t>
            </a:r>
          </a:p>
        </p:txBody>
      </p:sp>
    </p:spTree>
    <p:extLst>
      <p:ext uri="{BB962C8B-B14F-4D97-AF65-F5344CB8AC3E}">
        <p14:creationId xmlns:p14="http://schemas.microsoft.com/office/powerpoint/2010/main" val="497738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E8DFF-F024-7638-8812-911373C5B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74" y="681037"/>
            <a:ext cx="3013633" cy="4039819"/>
          </a:xfrm>
        </p:spPr>
        <p:txBody>
          <a:bodyPr>
            <a:normAutofit/>
          </a:bodyPr>
          <a:lstStyle/>
          <a:p>
            <a:r>
              <a:rPr lang="en-US" dirty="0"/>
              <a:t>Job Growth in Most Industries </a:t>
            </a:r>
            <a:br>
              <a:rPr lang="en-US" dirty="0"/>
            </a:br>
            <a:r>
              <a:rPr lang="en-US" sz="2400" dirty="0"/>
              <a:t>Feb ‘20-Jul ‘23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AFF920F-EFED-3C64-E683-0266097D05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5750949"/>
              </p:ext>
            </p:extLst>
          </p:nvPr>
        </p:nvGraphicFramePr>
        <p:xfrm>
          <a:off x="3713356" y="568714"/>
          <a:ext cx="7930370" cy="5754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B97984-6EAC-9653-2BE1-B937B37A66BB}"/>
              </a:ext>
            </a:extLst>
          </p:cNvPr>
          <p:cNvCxnSpPr>
            <a:cxnSpLocks/>
          </p:cNvCxnSpPr>
          <p:nvPr/>
        </p:nvCxnSpPr>
        <p:spPr>
          <a:xfrm flipV="1">
            <a:off x="8909543" y="568714"/>
            <a:ext cx="0" cy="5754028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DA8544C-CE51-F392-D884-4323DBE9A287}"/>
              </a:ext>
            </a:extLst>
          </p:cNvPr>
          <p:cNvSpPr txBox="1"/>
          <p:nvPr/>
        </p:nvSpPr>
        <p:spPr>
          <a:xfrm>
            <a:off x="8909543" y="4323076"/>
            <a:ext cx="1524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6.5%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NC average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960709-98B6-7654-74DF-762CF6667B16}"/>
              </a:ext>
            </a:extLst>
          </p:cNvPr>
          <p:cNvSpPr txBox="1"/>
          <p:nvPr/>
        </p:nvSpPr>
        <p:spPr>
          <a:xfrm>
            <a:off x="800100" y="6592977"/>
            <a:ext cx="37064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</a:rPr>
              <a:t>Source: NC Department of Commerce, LEAD CES seasonally adjusted</a:t>
            </a:r>
          </a:p>
        </p:txBody>
      </p:sp>
    </p:spTree>
    <p:extLst>
      <p:ext uri="{BB962C8B-B14F-4D97-AF65-F5344CB8AC3E}">
        <p14:creationId xmlns:p14="http://schemas.microsoft.com/office/powerpoint/2010/main" val="248435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E8DFF-F024-7638-8812-911373C5B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74" y="681037"/>
            <a:ext cx="3013633" cy="4039819"/>
          </a:xfrm>
        </p:spPr>
        <p:txBody>
          <a:bodyPr>
            <a:normAutofit/>
          </a:bodyPr>
          <a:lstStyle/>
          <a:p>
            <a:r>
              <a:rPr lang="en-US" dirty="0"/>
              <a:t>Job Growth in Most Industries </a:t>
            </a:r>
            <a:br>
              <a:rPr lang="en-US" dirty="0"/>
            </a:br>
            <a:r>
              <a:rPr lang="en-US" sz="2400" dirty="0"/>
              <a:t>Feb ‘20-Jul ‘23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AFF920F-EFED-3C64-E683-0266097D05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7754397"/>
              </p:ext>
            </p:extLst>
          </p:nvPr>
        </p:nvGraphicFramePr>
        <p:xfrm>
          <a:off x="3713356" y="568714"/>
          <a:ext cx="7930370" cy="5754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B97984-6EAC-9653-2BE1-B937B37A66BB}"/>
              </a:ext>
            </a:extLst>
          </p:cNvPr>
          <p:cNvCxnSpPr>
            <a:cxnSpLocks/>
          </p:cNvCxnSpPr>
          <p:nvPr/>
        </p:nvCxnSpPr>
        <p:spPr>
          <a:xfrm flipV="1">
            <a:off x="8909543" y="568714"/>
            <a:ext cx="0" cy="5754028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DA8544C-CE51-F392-D884-4323DBE9A287}"/>
              </a:ext>
            </a:extLst>
          </p:cNvPr>
          <p:cNvSpPr txBox="1"/>
          <p:nvPr/>
        </p:nvSpPr>
        <p:spPr>
          <a:xfrm>
            <a:off x="8909543" y="4323076"/>
            <a:ext cx="1524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6.5%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NC average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71E669-4B26-E0D7-64C1-362C42031488}"/>
              </a:ext>
            </a:extLst>
          </p:cNvPr>
          <p:cNvSpPr txBox="1"/>
          <p:nvPr/>
        </p:nvSpPr>
        <p:spPr>
          <a:xfrm>
            <a:off x="3723866" y="535258"/>
            <a:ext cx="385729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Professional &amp; technical services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0E63EA-A13A-2BC1-E974-27D8F835D17E}"/>
              </a:ext>
            </a:extLst>
          </p:cNvPr>
          <p:cNvSpPr txBox="1"/>
          <p:nvPr/>
        </p:nvSpPr>
        <p:spPr>
          <a:xfrm>
            <a:off x="4728587" y="1222004"/>
            <a:ext cx="285150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Finance &amp; insurance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B4BD59-F8F9-65EB-0631-B8BA7D717A12}"/>
              </a:ext>
            </a:extLst>
          </p:cNvPr>
          <p:cNvSpPr txBox="1"/>
          <p:nvPr/>
        </p:nvSpPr>
        <p:spPr>
          <a:xfrm>
            <a:off x="5961500" y="2558320"/>
            <a:ext cx="161859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Information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7DA0D0-CFF2-D7DC-4662-EBCF071D7545}"/>
              </a:ext>
            </a:extLst>
          </p:cNvPr>
          <p:cNvSpPr txBox="1"/>
          <p:nvPr/>
        </p:nvSpPr>
        <p:spPr>
          <a:xfrm>
            <a:off x="800100" y="6592977"/>
            <a:ext cx="37064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</a:rPr>
              <a:t>Source: NC Department of Commerce, LEAD CES seasonally adjusted</a:t>
            </a:r>
          </a:p>
        </p:txBody>
      </p:sp>
    </p:spTree>
    <p:extLst>
      <p:ext uri="{BB962C8B-B14F-4D97-AF65-F5344CB8AC3E}">
        <p14:creationId xmlns:p14="http://schemas.microsoft.com/office/powerpoint/2010/main" val="741052199"/>
      </p:ext>
    </p:extLst>
  </p:cSld>
  <p:clrMapOvr>
    <a:masterClrMapping/>
  </p:clrMapOvr>
</p:sld>
</file>

<file path=ppt/theme/theme1.xml><?xml version="1.0" encoding="utf-8"?>
<a:theme xmlns:a="http://schemas.openxmlformats.org/drawingml/2006/main" name="LuminousVTI">
  <a:themeElements>
    <a:clrScheme name="Custom 1">
      <a:dk1>
        <a:sysClr val="windowText" lastClr="000000"/>
      </a:dk1>
      <a:lt1>
        <a:srgbClr val="FFFFFF"/>
      </a:lt1>
      <a:dk2>
        <a:srgbClr val="384D95"/>
      </a:dk2>
      <a:lt2>
        <a:srgbClr val="3770B8"/>
      </a:lt2>
      <a:accent1>
        <a:srgbClr val="4CB7E7"/>
      </a:accent1>
      <a:accent2>
        <a:srgbClr val="EE3A81"/>
      </a:accent2>
      <a:accent3>
        <a:srgbClr val="FBB615"/>
      </a:accent3>
      <a:accent4>
        <a:srgbClr val="BBC4E3"/>
      </a:accent4>
      <a:accent5>
        <a:srgbClr val="E8EFF8"/>
      </a:accent5>
      <a:accent6>
        <a:srgbClr val="007F00"/>
      </a:accent6>
      <a:hlink>
        <a:srgbClr val="EE3A81"/>
      </a:hlink>
      <a:folHlink>
        <a:srgbClr val="FBB615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ousVTI" id="{3EBF12FF-FD44-415B-AB75-5B4F7E5C3AC4}" vid="{521B7FAE-6A8D-4468-B79A-0706294A0D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231bbd2-68c1-42a9-9e68-8c8ef6bc6f36" xsi:nil="true"/>
    <lcf76f155ced4ddcb4097134ff3c332f xmlns="27772f1a-b7ad-4ab1-9d58-b7adeba7c9d8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9F8C88AF85484D95177DD9BFF681BE" ma:contentTypeVersion="14" ma:contentTypeDescription="Create a new document." ma:contentTypeScope="" ma:versionID="a83241012276b25d2217b2f2c5bcac6a">
  <xsd:schema xmlns:xsd="http://www.w3.org/2001/XMLSchema" xmlns:xs="http://www.w3.org/2001/XMLSchema" xmlns:p="http://schemas.microsoft.com/office/2006/metadata/properties" xmlns:ns2="27772f1a-b7ad-4ab1-9d58-b7adeba7c9d8" xmlns:ns3="f231bbd2-68c1-42a9-9e68-8c8ef6bc6f36" targetNamespace="http://schemas.microsoft.com/office/2006/metadata/properties" ma:root="true" ma:fieldsID="160b782210bdd0ef038dae9ad714ccfe" ns2:_="" ns3:_="">
    <xsd:import namespace="27772f1a-b7ad-4ab1-9d58-b7adeba7c9d8"/>
    <xsd:import namespace="f231bbd2-68c1-42a9-9e68-8c8ef6bc6f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772f1a-b7ad-4ab1-9d58-b7adeba7c9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9f410e6b-3f3a-46d5-b089-fcc12dc488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31bbd2-68c1-42a9-9e68-8c8ef6bc6f3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00e223ca-0830-4041-99a1-1526d989e625}" ma:internalName="TaxCatchAll" ma:showField="CatchAllData" ma:web="f231bbd2-68c1-42a9-9e68-8c8ef6bc6f3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FE2C1D-FA2F-4AA5-9F02-82AF04F46B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12616C2-EB90-45C9-A26D-8F5A12849469}">
  <ds:schemaRefs>
    <ds:schemaRef ds:uri="http://purl.org/dc/dcmitype/"/>
    <ds:schemaRef ds:uri="http://purl.org/dc/terms/"/>
    <ds:schemaRef ds:uri="http://purl.org/dc/elements/1.1/"/>
    <ds:schemaRef ds:uri="f231bbd2-68c1-42a9-9e68-8c8ef6bc6f36"/>
    <ds:schemaRef ds:uri="http://schemas.openxmlformats.org/package/2006/metadata/core-properties"/>
    <ds:schemaRef ds:uri="http://schemas.microsoft.com/office/2006/documentManagement/types"/>
    <ds:schemaRef ds:uri="27772f1a-b7ad-4ab1-9d58-b7adeba7c9d8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7F58214-70ED-4DBA-9E8C-B8F4969CAC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772f1a-b7ad-4ab1-9d58-b7adeba7c9d8"/>
    <ds:schemaRef ds:uri="f231bbd2-68c1-42a9-9e68-8c8ef6bc6f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4497</TotalTime>
  <Words>1920</Words>
  <Application>Microsoft Office PowerPoint</Application>
  <PresentationFormat>Widescreen</PresentationFormat>
  <Paragraphs>424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7" baseType="lpstr">
      <vt:lpstr>Arial</vt:lpstr>
      <vt:lpstr>Avenir Next LT Pro</vt:lpstr>
      <vt:lpstr>Avenir Next LT Pro Demi</vt:lpstr>
      <vt:lpstr>Calibri</vt:lpstr>
      <vt:lpstr>Century Gothic</vt:lpstr>
      <vt:lpstr>Sabon Next LT</vt:lpstr>
      <vt:lpstr>Wingdings</vt:lpstr>
      <vt:lpstr>Wingdings 2</vt:lpstr>
      <vt:lpstr>LuminousVTI</vt:lpstr>
      <vt:lpstr>PowerPoint Presentation</vt:lpstr>
      <vt:lpstr>PowerPoint Presentation</vt:lpstr>
      <vt:lpstr>Agenda</vt:lpstr>
      <vt:lpstr>Employment fully back from Covid</vt:lpstr>
      <vt:lpstr>NC’s Job Recovery from Recessions</vt:lpstr>
      <vt:lpstr>Job Growth Greatest in Major Metros Feb ‘20-Jul ‘23</vt:lpstr>
      <vt:lpstr>Job Growth Greatest in Major Metros Feb ‘20-Jul ‘23</vt:lpstr>
      <vt:lpstr>Job Growth in Most Industries  Feb ‘20-Jul ‘23</vt:lpstr>
      <vt:lpstr>Job Growth in Most Industries  Feb ‘20-Jul ‘23</vt:lpstr>
      <vt:lpstr>Job Growth in Most Industries  Feb ‘20-Jul ‘23</vt:lpstr>
      <vt:lpstr>Job Growth in Most Industries  Feb ‘20-Jul ‘23</vt:lpstr>
      <vt:lpstr>Room to Add More? Job openings exploded post-Covid</vt:lpstr>
      <vt:lpstr>Very Few Unemployed or Looking</vt:lpstr>
      <vt:lpstr>Relatively Low  Unemployment Rates Across NC July 2023</vt:lpstr>
      <vt:lpstr>Tightest Labor Market in 20+ Years</vt:lpstr>
      <vt:lpstr>Labor Force Participation?</vt:lpstr>
      <vt:lpstr>NC Weekly Wage Growth Month of July, 2009-2023</vt:lpstr>
      <vt:lpstr>Where the Labor Market Stands</vt:lpstr>
      <vt:lpstr>In Short…</vt:lpstr>
      <vt:lpstr>Looking Forward  Where are the Workers &amp; Jobs Going to Come From?</vt:lpstr>
      <vt:lpstr>From Anywhere…</vt:lpstr>
      <vt:lpstr>More working at home, growth by MSA 2019 to 2021</vt:lpstr>
      <vt:lpstr>More working at home, growth by MSA 2019 to 2021</vt:lpstr>
      <vt:lpstr>More working at home, growth by MSA 2019 to 2021</vt:lpstr>
      <vt:lpstr>More working at home, growth by MSA 2019 to 2021</vt:lpstr>
      <vt:lpstr>From the Overlooked…</vt:lpstr>
      <vt:lpstr>Greater Necessity &amp; Opportunities  to Grow the Employment Pool</vt:lpstr>
      <vt:lpstr>From Technology…</vt:lpstr>
      <vt:lpstr>Technology as a labor solution? Share of occupations at each ed level with high automation potential </vt:lpstr>
      <vt:lpstr>Looking Forward  What about worker quality,  education &amp; skills?</vt:lpstr>
      <vt:lpstr>Education…</vt:lpstr>
      <vt:lpstr>Education still matters NC unemployment rate by education level, 2022</vt:lpstr>
      <vt:lpstr>Education still matters NC unemployment rate by education level, in 2012</vt:lpstr>
      <vt:lpstr>Enduring skills…</vt:lpstr>
      <vt:lpstr>Hiring Troubles  Where NC employers had the most difficulty hiring entry-level workers, 2021</vt:lpstr>
      <vt:lpstr>Hiring Troubles  Where NC employers had the most difficulty hiring entry-level workers, 2021</vt:lpstr>
      <vt:lpstr>Hiring Troubles  Where NC employers had the most difficulty hiring entry-level workers, 2021</vt:lpstr>
      <vt:lpstr>Hiring Troubles  Where NC employers had the most difficulty hiring entry-level workers, 2021</vt:lpstr>
      <vt:lpstr>Looking Forward  What about the jobs?</vt:lpstr>
      <vt:lpstr>Employment Projections, 2021-2030</vt:lpstr>
      <vt:lpstr>Employment Projections, 2021-2030</vt:lpstr>
      <vt:lpstr>Industry Needs for Jobs Projected average annual NC job growth, 2021-2030</vt:lpstr>
      <vt:lpstr>Most Projected Net New Jobs occupation groups projections 2021-2030</vt:lpstr>
      <vt:lpstr>Most Projected Net New Jobs occupation groups projections 2021-2030</vt:lpstr>
      <vt:lpstr>Fastest Growing Occupations Requiring Some Education &lt; Master’s, 2021-30</vt:lpstr>
      <vt:lpstr>Fastest Growing Occupations Requiring Some Education &lt; Master’s, 2021-30</vt:lpstr>
      <vt:lpstr>Fastest Growing Occupations Requiring Some Education &lt; Master’s, 2021-30</vt:lpstr>
      <vt:lpstr>Fastest Growing Occupations Requiring Some Education &lt; Master’s, 2021-30</vt:lpstr>
      <vt:lpstr>Fastest Growing Occupations Requiring Some Education &lt; Master’s, 2021-30</vt:lpstr>
      <vt:lpstr>Making  Labor Market Information  More Accessible</vt:lpstr>
      <vt:lpstr>PowerPoint Presentation</vt:lpstr>
      <vt:lpstr>PowerPoint Presentation</vt:lpstr>
      <vt:lpstr>PowerPoint Presentation</vt:lpstr>
      <vt:lpstr>Analytics.NCcommerce.com</vt:lpstr>
      <vt:lpstr>Analytics.NCcommerce.com</vt:lpstr>
      <vt:lpstr>LEAD Feed blog</vt:lpstr>
      <vt:lpstr>LEAD Feed blog</vt:lpstr>
      <vt:lpstr>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DeBellis, Jeff</dc:creator>
  <cp:lastModifiedBy>Sondra Jarvis</cp:lastModifiedBy>
  <cp:revision>3</cp:revision>
  <dcterms:created xsi:type="dcterms:W3CDTF">2023-09-07T17:11:15Z</dcterms:created>
  <dcterms:modified xsi:type="dcterms:W3CDTF">2023-09-14T14:52:19Z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0x010100759F8C88AF85484D95177DD9BFF681BE</vt:lpwstr>
  </property>
</Properties>
</file>