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8" r:id="rId2"/>
    <p:sldId id="269" r:id="rId3"/>
    <p:sldId id="282" r:id="rId4"/>
    <p:sldId id="281" r:id="rId5"/>
    <p:sldId id="270" r:id="rId6"/>
    <p:sldId id="273" r:id="rId7"/>
    <p:sldId id="274" r:id="rId8"/>
    <p:sldId id="279" r:id="rId9"/>
    <p:sldId id="280" r:id="rId10"/>
    <p:sldId id="275" r:id="rId11"/>
    <p:sldId id="276" r:id="rId12"/>
    <p:sldId id="277" r:id="rId13"/>
    <p:sldId id="278" r:id="rId14"/>
    <p:sldId id="283" r:id="rId15"/>
    <p:sldId id="284" r:id="rId16"/>
    <p:sldId id="285" r:id="rId17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clrMru>
    <a:srgbClr val="961A2D"/>
    <a:srgbClr val="DF0202"/>
    <a:srgbClr val="DCDCFF"/>
    <a:srgbClr val="F0F0FF"/>
    <a:srgbClr val="D3D5FF"/>
    <a:srgbClr val="F6F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516" y="-4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444589F8-62D4-4196-B4BB-875DBC1ECB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1282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3EA2F54B-76E8-442F-BBC5-D939F35FA1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75004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686B84-3728-4A62-A435-D9227E501B1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B686B84-3728-4A62-A435-D9227E501B1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900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B686B84-3728-4A62-A435-D9227E501B1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900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fi_logo_horizontal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324600"/>
            <a:ext cx="182880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11"/>
          <p:cNvSpPr>
            <a:spLocks noChangeShapeType="1"/>
          </p:cNvSpPr>
          <p:nvPr userDrawn="1"/>
        </p:nvSpPr>
        <p:spPr bwMode="auto">
          <a:xfrm>
            <a:off x="685800" y="6248400"/>
            <a:ext cx="7772400" cy="0"/>
          </a:xfrm>
          <a:prstGeom prst="line">
            <a:avLst/>
          </a:prstGeom>
          <a:noFill/>
          <a:ln w="28575" cap="flat" cmpd="sng" algn="ctr">
            <a:solidFill>
              <a:srgbClr val="DF020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Arial" pitchFamily="-111" charset="0"/>
              <a:ea typeface="+mn-ea"/>
            </a:endParaRPr>
          </a:p>
        </p:txBody>
      </p:sp>
      <p:pic>
        <p:nvPicPr>
          <p:cNvPr id="7" name="Picture 16" descr="powerpoint header bar test.ti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00" y="228600"/>
            <a:ext cx="7797800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8" descr="ced-white.gif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28600"/>
            <a:ext cx="220980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6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352545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CD7020-DB6E-477A-9D47-041B322FBA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847407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625EE-5162-4C50-9217-1928DADA7D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702697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F3717-B984-4437-AFFE-61CB37F88A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6118464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1447803"/>
            <a:ext cx="5257800" cy="3962399"/>
          </a:xfrm>
        </p:spPr>
        <p:txBody>
          <a:bodyPr/>
          <a:lstStyle>
            <a:lvl1pPr>
              <a:buClr>
                <a:schemeClr val="tx1">
                  <a:lumMod val="75000"/>
                  <a:lumOff val="25000"/>
                </a:schemeClr>
              </a:buClr>
              <a:defRPr sz="2800">
                <a:latin typeface="Arial" pitchFamily="34" charset="0"/>
                <a:cs typeface="Arial" pitchFamily="34" charset="0"/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buSzPct val="60000"/>
              <a:buFont typeface="Wingdings" pitchFamily="2" charset="2"/>
              <a:buChar char="§"/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1746" name="Text Box 2"/>
          <p:cNvSpPr txBox="1">
            <a:spLocks noChangeArrowheads="1"/>
          </p:cNvSpPr>
          <p:nvPr userDrawn="1"/>
        </p:nvSpPr>
        <p:spPr bwMode="auto">
          <a:xfrm>
            <a:off x="686963" y="1"/>
            <a:ext cx="1295400" cy="6858000"/>
          </a:xfrm>
          <a:prstGeom prst="rect">
            <a:avLst/>
          </a:prstGeom>
          <a:gradFill rotWithShape="1">
            <a:gsLst>
              <a:gs pos="0">
                <a:srgbClr val="8DB3E2"/>
              </a:gs>
              <a:gs pos="100000">
                <a:srgbClr val="C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Consortium for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Educational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Research and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Evaluation–North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Carolina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 descr="logo.pn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22B14C"/>
              </a:clrFrom>
              <a:clrTo>
                <a:srgbClr val="22B14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800" y="4963242"/>
            <a:ext cx="2548904" cy="1529342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 userDrawn="1">
            <p:ph type="subTitle" idx="10"/>
          </p:nvPr>
        </p:nvSpPr>
        <p:spPr>
          <a:xfrm>
            <a:off x="3083256" y="6373298"/>
            <a:ext cx="6019800" cy="256101"/>
          </a:xfrm>
        </p:spPr>
        <p:txBody>
          <a:bodyPr>
            <a:noAutofit/>
          </a:bodyPr>
          <a:lstStyle>
            <a:lvl1pPr>
              <a:buFontTx/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/>
            <a:r>
              <a:rPr lang="en-US" sz="1000" dirty="0" smtClean="0"/>
              <a:t>Copyright 2011-2016. All rights reserved. Consortium for Educational Research and Evaluation–North Carolina.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871730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6D75BB-CC32-4C15-82E6-FACF7348F0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61883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57B858-B8AC-4EB2-B939-2BBF2F103F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561434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0726BB-9349-446D-AB68-E1CA95A63E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305220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672D57-20FF-468C-BC43-07312BED26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127375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C10B6F-13EE-4791-8A53-E8162C25EB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299057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613194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77BFF-1A27-4EBC-B832-28523586E4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545614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07FE99-C7B9-4F5D-AE63-3F0F57782F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429969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  <a:p>
            <a:pPr lvl="4"/>
            <a:endParaRPr lang="en-US" altLang="en-US" smtClean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2484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054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endParaRPr lang="en-US" altLang="en-US"/>
          </a:p>
        </p:txBody>
      </p:sp>
      <p:pic>
        <p:nvPicPr>
          <p:cNvPr id="1032" name="Picture 9" descr="fi_logo_horizontal"/>
          <p:cNvPicPr>
            <a:picLocks noChangeAspect="1" noChangeArrowheads="1"/>
          </p:cNvPicPr>
          <p:nvPr userDrawn="1"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324600"/>
            <a:ext cx="182880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685800" y="1295400"/>
            <a:ext cx="7772400" cy="0"/>
          </a:xfrm>
          <a:prstGeom prst="line">
            <a:avLst/>
          </a:prstGeom>
          <a:noFill/>
          <a:ln w="28575" cap="flat" cmpd="sng" algn="ctr">
            <a:solidFill>
              <a:srgbClr val="DF020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Arial" pitchFamily="-111" charset="0"/>
              <a:ea typeface="+mn-ea"/>
            </a:endParaRPr>
          </a:p>
        </p:txBody>
      </p:sp>
      <p:sp>
        <p:nvSpPr>
          <p:cNvPr id="29" name="Line 11"/>
          <p:cNvSpPr>
            <a:spLocks noChangeShapeType="1"/>
          </p:cNvSpPr>
          <p:nvPr userDrawn="1"/>
        </p:nvSpPr>
        <p:spPr bwMode="auto">
          <a:xfrm>
            <a:off x="685800" y="6248400"/>
            <a:ext cx="7772400" cy="0"/>
          </a:xfrm>
          <a:prstGeom prst="line">
            <a:avLst/>
          </a:prstGeom>
          <a:noFill/>
          <a:ln w="28575" cap="flat" cmpd="sng" algn="ctr">
            <a:solidFill>
              <a:srgbClr val="DF020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Arial" pitchFamily="-111" charset="0"/>
              <a:ea typeface="+mn-ea"/>
            </a:endParaRPr>
          </a:p>
        </p:txBody>
      </p:sp>
      <p:pic>
        <p:nvPicPr>
          <p:cNvPr id="3" name="Picture 14" descr="powerpoint header bar test.tif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00" y="228600"/>
            <a:ext cx="7797800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7" descr="ced-white.gif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28600"/>
            <a:ext cx="220980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50" r:id="rId1"/>
    <p:sldLayoutId id="2147484051" r:id="rId2"/>
    <p:sldLayoutId id="2147484052" r:id="rId3"/>
    <p:sldLayoutId id="2147484053" r:id="rId4"/>
    <p:sldLayoutId id="2147484054" r:id="rId5"/>
    <p:sldLayoutId id="2147484055" r:id="rId6"/>
    <p:sldLayoutId id="2147484056" r:id="rId7"/>
    <p:sldLayoutId id="2147484057" r:id="rId8"/>
    <p:sldLayoutId id="2147484058" r:id="rId9"/>
    <p:sldLayoutId id="2147484059" r:id="rId10"/>
    <p:sldLayoutId id="2147484060" r:id="rId11"/>
    <p:sldLayoutId id="2147484061" r:id="rId12"/>
    <p:sldLayoutId id="2147484062" r:id="rId13"/>
  </p:sldLayoutIdLst>
  <p:transition/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Garamond"/>
          <a:ea typeface="+mj-ea"/>
          <a:cs typeface="Garamond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Garamond" pitchFamily="-106" charset="0"/>
          <a:ea typeface="ＭＳ Ｐゴシック" pitchFamily="-111" charset="-128"/>
          <a:cs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Garamond" pitchFamily="-106" charset="0"/>
          <a:ea typeface="ＭＳ Ｐゴシック" pitchFamily="-111" charset="-128"/>
          <a:cs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Garamond" pitchFamily="-106" charset="0"/>
          <a:ea typeface="ＭＳ Ｐゴシック" pitchFamily="-111" charset="-128"/>
          <a:cs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Garamond" pitchFamily="-106" charset="0"/>
          <a:ea typeface="ＭＳ Ｐゴシック" pitchFamily="-111" charset="-128"/>
          <a:cs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1"/>
          </a:solidFill>
          <a:latin typeface="Garamond"/>
          <a:ea typeface="+mn-ea"/>
          <a:cs typeface="Garamond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b="1">
          <a:solidFill>
            <a:schemeClr val="tx1"/>
          </a:solidFill>
          <a:latin typeface="Garamond"/>
          <a:ea typeface="+mn-ea"/>
          <a:cs typeface="Garamond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 b="1">
          <a:solidFill>
            <a:schemeClr val="tx1"/>
          </a:solidFill>
          <a:latin typeface="Garamond"/>
          <a:ea typeface="+mn-ea"/>
          <a:cs typeface="Garamond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 b="1">
          <a:solidFill>
            <a:schemeClr val="tx1"/>
          </a:solidFill>
          <a:latin typeface="Garamond"/>
          <a:ea typeface="+mn-ea"/>
          <a:cs typeface="Garamond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 b="1">
          <a:solidFill>
            <a:schemeClr val="tx1"/>
          </a:solidFill>
          <a:latin typeface="Garamond"/>
          <a:ea typeface="+mn-ea"/>
          <a:cs typeface="Garamond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erenc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cerenc.org/wp-content/uploads/2011/10/FINAL-State-Strategic-Staffing-8-29-13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erenc.org/wp-content/uploads/2011/10/FINAL-Bonus-Incentive-Program-Report-8-29-13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cerenc.org/wp-content/uploads/2011/10/FINAL-Bonus-Incentive-Program-Report-8-29-13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935" y="1524000"/>
            <a:ext cx="8218967" cy="1143000"/>
          </a:xfrm>
        </p:spPr>
        <p:txBody>
          <a:bodyPr/>
          <a:lstStyle/>
          <a:p>
            <a:r>
              <a:rPr lang="en-US" sz="3200" dirty="0"/>
              <a:t>Teacher Compensation and Strategic Staffing:</a:t>
            </a:r>
            <a:br>
              <a:rPr lang="en-US" sz="3200" dirty="0"/>
            </a:br>
            <a:r>
              <a:rPr lang="en-US" sz="3200" dirty="0" smtClean="0"/>
              <a:t>Lessons </a:t>
            </a:r>
            <a:r>
              <a:rPr lang="en-US" sz="3200" dirty="0"/>
              <a:t>from Race to the </a:t>
            </a:r>
            <a:r>
              <a:rPr lang="en-US" sz="3200" dirty="0" smtClean="0"/>
              <a:t>Top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701749" y="3095838"/>
            <a:ext cx="7719237" cy="3081677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600"/>
              </a:spcAft>
              <a:buClr>
                <a:srgbClr val="404040"/>
              </a:buClr>
              <a:buNone/>
            </a:pPr>
            <a:r>
              <a:rPr lang="en-US" sz="1900" i="1" dirty="0" smtClean="0">
                <a:ea typeface="ＭＳ Ｐゴシック" pitchFamily="34" charset="-128"/>
              </a:rPr>
              <a:t>House </a:t>
            </a:r>
            <a:r>
              <a:rPr lang="en-US" sz="1900" i="1" dirty="0">
                <a:ea typeface="ＭＳ Ｐゴシック" pitchFamily="34" charset="-128"/>
              </a:rPr>
              <a:t>Select Committee on Education Strategy and Practices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None/>
            </a:pPr>
            <a:r>
              <a:rPr lang="en-US" sz="1900" i="1" dirty="0">
                <a:ea typeface="ＭＳ Ｐゴシック" pitchFamily="34" charset="-128"/>
              </a:rPr>
              <a:t>     </a:t>
            </a:r>
            <a:r>
              <a:rPr lang="en-US" sz="1900" i="1" dirty="0" smtClean="0">
                <a:ea typeface="ＭＳ Ｐゴシック" pitchFamily="34" charset="-128"/>
              </a:rPr>
              <a:t>January 27, 2016</a:t>
            </a:r>
          </a:p>
          <a:p>
            <a:pPr algn="r"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Font typeface="Arial" pitchFamily="34" charset="0"/>
              <a:buNone/>
            </a:pPr>
            <a:endParaRPr lang="en-US" sz="1500" dirty="0" smtClean="0">
              <a:solidFill>
                <a:srgbClr val="595959"/>
              </a:solidFill>
              <a:ea typeface="ＭＳ Ｐゴシック" pitchFamily="34" charset="-128"/>
            </a:endParaRPr>
          </a:p>
          <a:p>
            <a:pPr marL="0" indent="0" algn="ctr">
              <a:buClr>
                <a:srgbClr val="404040"/>
              </a:buClr>
              <a:buNone/>
            </a:pP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itchFamily="-111" charset="0"/>
                <a:cs typeface="Garamond"/>
              </a:rPr>
              <a:t>Trip 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itchFamily="-111" charset="0"/>
                <a:cs typeface="Garamond"/>
              </a:rPr>
              <a:t>Stallings</a:t>
            </a:r>
          </a:p>
          <a:p>
            <a:pPr marL="0" indent="0" algn="ctr">
              <a:buClr>
                <a:srgbClr val="404040"/>
              </a:buClr>
              <a:buNone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itchFamily="-111" charset="0"/>
                <a:cs typeface="Garamond"/>
              </a:rPr>
              <a:t>Director of Policy Research</a:t>
            </a:r>
          </a:p>
          <a:p>
            <a:pPr marL="0" indent="0" algn="ctr">
              <a:buClr>
                <a:srgbClr val="404040"/>
              </a:buClr>
              <a:buNone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itchFamily="-111" charset="0"/>
                <a:cs typeface="Garamond"/>
              </a:rPr>
              <a:t>   The Friday Institute for Educational Innovation, NCSU</a:t>
            </a:r>
          </a:p>
          <a:p>
            <a:pPr marL="0" indent="0" algn="ctr">
              <a:buClr>
                <a:srgbClr val="404040"/>
              </a:buClr>
              <a:buNone/>
            </a:pP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Garamond" pitchFamily="-111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None/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itchFamily="-111" charset="0"/>
              </a:rPr>
              <a:t>Based on the NC Race to the Top evaluation work of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None/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itchFamily="-111" charset="0"/>
              </a:rPr>
              <a:t>The Consortium for Educational Research and Evaluation–North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itchFamily="-111" charset="0"/>
              </a:rPr>
              <a:t>Carolina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None/>
            </a:pPr>
            <a:r>
              <a:rPr lang="en-US" sz="1400" dirty="0" smtClean="0">
                <a:solidFill>
                  <a:srgbClr val="961A2D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  <a:hlinkClick r:id="rId3"/>
              </a:rPr>
              <a:t>http://cerenc.org</a:t>
            </a:r>
            <a:endParaRPr lang="en-US" sz="1400" dirty="0">
              <a:solidFill>
                <a:srgbClr val="961A2D"/>
              </a:solidFill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7359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799" y="572362"/>
            <a:ext cx="7387771" cy="639762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The Strategic Staffing Landscape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2732431"/>
              </p:ext>
            </p:extLst>
          </p:nvPr>
        </p:nvGraphicFramePr>
        <p:xfrm>
          <a:off x="701749" y="1352784"/>
          <a:ext cx="7793666" cy="49222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5225"/>
                <a:gridCol w="3141174"/>
                <a:gridCol w="3457267"/>
              </a:tblGrid>
              <a:tr h="1766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Element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647" marR="51647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Approaches to Operationalization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647" marR="51647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195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Focus on High-Need Schools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647" marR="51647" marT="0" marB="0" anchor="ctr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effectLst/>
                          <a:latin typeface="Garamond" panose="02020404030301010803" pitchFamily="18" charset="0"/>
                        </a:rPr>
                        <a:t>School identification based on: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effectLst/>
                          <a:latin typeface="Garamond" panose="02020404030301010803" pitchFamily="18" charset="0"/>
                        </a:rPr>
                        <a:t>Measures of student socioeconomic characteristics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effectLst/>
                          <a:latin typeface="Garamond" panose="02020404030301010803" pitchFamily="18" charset="0"/>
                        </a:rPr>
                        <a:t>Size of special needs population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effectLst/>
                          <a:latin typeface="Garamond" panose="02020404030301010803" pitchFamily="18" charset="0"/>
                        </a:rPr>
                        <a:t>Teacher turnover rates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effectLst/>
                          <a:latin typeface="Garamond" panose="02020404030301010803" pitchFamily="18" charset="0"/>
                        </a:rPr>
                        <a:t>NC ABCs Performance Composites and other measures of student achievement and/or growth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effectLst/>
                          <a:latin typeface="Garamond" panose="02020404030301010803" pitchFamily="18" charset="0"/>
                        </a:rPr>
                        <a:t>Judicial mandate</a:t>
                      </a:r>
                      <a:endParaRPr lang="en-US" sz="1200" dirty="0"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647" marR="5164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506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Focus on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Differ-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entiation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of Educator Effectiveness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647" marR="51647" marT="0" marB="0" anchor="ctr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effectLst/>
                          <a:latin typeface="Garamond" panose="02020404030301010803" pitchFamily="18" charset="0"/>
                        </a:rPr>
                        <a:t>Differentiation based on: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effectLst/>
                          <a:latin typeface="Garamond" panose="02020404030301010803" pitchFamily="18" charset="0"/>
                        </a:rPr>
                        <a:t>Student performance and/or growth (via value-added modeling or some other method)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effectLst/>
                          <a:latin typeface="Garamond" panose="02020404030301010803" pitchFamily="18" charset="0"/>
                        </a:rPr>
                        <a:t>Formal and informal educator evaluations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effectLst/>
                          <a:latin typeface="Garamond" panose="02020404030301010803" pitchFamily="18" charset="0"/>
                        </a:rPr>
                        <a:t>Voluntary participation in optional school programs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effectLst/>
                          <a:latin typeface="Garamond" panose="02020404030301010803" pitchFamily="18" charset="0"/>
                        </a:rPr>
                        <a:t>Other </a:t>
                      </a:r>
                      <a:r>
                        <a:rPr lang="en-US" sz="1200" dirty="0" smtClean="0">
                          <a:effectLst/>
                          <a:latin typeface="Garamond" panose="02020404030301010803" pitchFamily="18" charset="0"/>
                        </a:rPr>
                        <a:t>qual. </a:t>
                      </a:r>
                      <a:r>
                        <a:rPr lang="en-US" sz="1200" dirty="0">
                          <a:effectLst/>
                          <a:latin typeface="Garamond" panose="02020404030301010803" pitchFamily="18" charset="0"/>
                        </a:rPr>
                        <a:t>measures (e.g., evidence of leadership, results of mandatory re-application for positions, etc.)</a:t>
                      </a:r>
                      <a:endParaRPr lang="en-US" sz="1200" dirty="0"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647" marR="5164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920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Incentives in Support of High-Need School and Teacher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Differ-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entiation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Foci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647" marR="51647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effectLst/>
                          <a:latin typeface="Garamond" panose="02020404030301010803" pitchFamily="18" charset="0"/>
                        </a:rPr>
                        <a:t>Individual incentives based on: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i="1" dirty="0">
                          <a:effectLst/>
                          <a:latin typeface="Garamond" panose="02020404030301010803" pitchFamily="18" charset="0"/>
                        </a:rPr>
                        <a:t>Actions</a:t>
                      </a:r>
                    </a:p>
                    <a:p>
                      <a:pPr marL="800100" marR="0" lvl="1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n-US" sz="1200" dirty="0">
                          <a:effectLst/>
                          <a:latin typeface="Garamond" panose="02020404030301010803" pitchFamily="18" charset="0"/>
                        </a:rPr>
                        <a:t>Development of exemplary teaching materials</a:t>
                      </a:r>
                    </a:p>
                    <a:p>
                      <a:pPr marL="800100" marR="0" lvl="1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n-US" sz="1200" dirty="0">
                          <a:effectLst/>
                          <a:latin typeface="Garamond" panose="02020404030301010803" pitchFamily="18" charset="0"/>
                        </a:rPr>
                        <a:t>Willingness to move to a within-LEA target school</a:t>
                      </a:r>
                    </a:p>
                    <a:p>
                      <a:pPr marL="800100" marR="0" lvl="1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n-US" sz="1200" dirty="0">
                          <a:effectLst/>
                          <a:latin typeface="Garamond" panose="02020404030301010803" pitchFamily="18" charset="0"/>
                        </a:rPr>
                        <a:t>Willingness to take on leadership roles</a:t>
                      </a:r>
                    </a:p>
                    <a:p>
                      <a:pPr marL="800100" marR="0" lvl="1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n-US" sz="1200" dirty="0">
                          <a:effectLst/>
                          <a:latin typeface="Garamond" panose="02020404030301010803" pitchFamily="18" charset="0"/>
                        </a:rPr>
                        <a:t>Willingness to take on challenging teaching assignments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i="1" dirty="0">
                          <a:effectLst/>
                          <a:latin typeface="Garamond" panose="02020404030301010803" pitchFamily="18" charset="0"/>
                        </a:rPr>
                        <a:t>Performance</a:t>
                      </a:r>
                    </a:p>
                    <a:p>
                      <a:pPr marL="800100" marR="0" lvl="1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n-US" sz="1200" dirty="0">
                          <a:effectLst/>
                          <a:latin typeface="Garamond" panose="02020404030301010803" pitchFamily="18" charset="0"/>
                        </a:rPr>
                        <a:t>Student performance and/or growth</a:t>
                      </a:r>
                    </a:p>
                    <a:p>
                      <a:pPr marL="800100" marR="0" lvl="1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n-US" sz="1200" dirty="0">
                          <a:effectLst/>
                          <a:latin typeface="Garamond" panose="02020404030301010803" pitchFamily="18" charset="0"/>
                        </a:rPr>
                        <a:t>Educator evaluation </a:t>
                      </a:r>
                      <a:r>
                        <a:rPr lang="en-US" sz="1200" dirty="0" smtClean="0">
                          <a:effectLst/>
                          <a:latin typeface="Garamond" panose="02020404030301010803" pitchFamily="18" charset="0"/>
                        </a:rPr>
                        <a:t>results</a:t>
                      </a:r>
                      <a:endParaRPr lang="en-US" sz="12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1647" marR="5164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 smtClean="0">
                          <a:effectLst/>
                          <a:latin typeface="Garamond" panose="02020404030301010803" pitchFamily="18" charset="0"/>
                        </a:rPr>
                        <a:t>Other incentives: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 smtClean="0">
                          <a:effectLst/>
                          <a:latin typeface="Garamond" panose="02020404030301010803" pitchFamily="18" charset="0"/>
                        </a:rPr>
                        <a:t>Grade- and school-wide incentives based on grade-level or school-wide student performance and/or growth (including incentives for non-certified staff)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 smtClean="0">
                          <a:effectLst/>
                          <a:latin typeface="Garamond" panose="02020404030301010803" pitchFamily="18" charset="0"/>
                        </a:rPr>
                        <a:t>Incentives in support of targeted professional development and additional coursework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 smtClean="0">
                          <a:effectLst/>
                          <a:latin typeface="Garamond" panose="02020404030301010803" pitchFamily="18" charset="0"/>
                        </a:rPr>
                        <a:t>Recruitment incentives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 smtClean="0">
                          <a:effectLst/>
                          <a:latin typeface="Garamond" panose="02020404030301010803" pitchFamily="18" charset="0"/>
                        </a:rPr>
                        <a:t>Retention incentives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 smtClean="0">
                          <a:effectLst/>
                          <a:latin typeface="Garamond" panose="02020404030301010803" pitchFamily="18" charset="0"/>
                        </a:rPr>
                        <a:t>Non-financial incentives (e.g., housing, equipment, etc.)</a:t>
                      </a:r>
                      <a:endParaRPr lang="en-US" sz="1200" dirty="0" smtClean="0"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US" sz="1200" dirty="0"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647" marR="51647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A1DD3D-1681-4FEA-BF91-EB369D59A40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277225" y="0"/>
            <a:ext cx="866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269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383" y="4906236"/>
            <a:ext cx="7362842" cy="5176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State Strategic Staffing Efforts (</a:t>
            </a:r>
            <a:r>
              <a:rPr lang="en-US" dirty="0" err="1" smtClean="0"/>
              <a:t>RttT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spcAft>
                <a:spcPts val="600"/>
              </a:spcAft>
              <a:buSzTx/>
              <a:buFont typeface="Arial" pitchFamily="34" charset="0"/>
              <a:buChar char="•"/>
            </a:pPr>
            <a:r>
              <a:rPr lang="en-US" sz="2400" dirty="0" smtClean="0"/>
              <a:t>Incentive</a:t>
            </a:r>
            <a:r>
              <a:rPr lang="en-US" sz="2400" b="0" dirty="0" smtClean="0"/>
              <a:t>: Annual </a:t>
            </a:r>
            <a:r>
              <a:rPr lang="en-US" sz="2400" b="0" dirty="0"/>
              <a:t>$5,360 voucher for tuition, housing, loan </a:t>
            </a:r>
            <a:r>
              <a:rPr lang="en-US" sz="2400" b="0" dirty="0" smtClean="0"/>
              <a:t>repayments for qualified teachers who moved to identified schools</a:t>
            </a:r>
            <a:endParaRPr lang="en-US" sz="2400" b="0" dirty="0"/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SzTx/>
              <a:buFont typeface="Arial" pitchFamily="34" charset="0"/>
              <a:buChar char="•"/>
            </a:pPr>
            <a:r>
              <a:rPr lang="en-US" sz="2400" dirty="0" smtClean="0"/>
              <a:t>Eligibility</a:t>
            </a:r>
            <a:r>
              <a:rPr lang="en-US" sz="2400" b="0" dirty="0" smtClean="0"/>
              <a:t>: 10 districts and 30 schools with low graduation rates and low performance history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SzTx/>
              <a:buFont typeface="Arial" pitchFamily="34" charset="0"/>
              <a:buChar char="•"/>
            </a:pPr>
            <a:r>
              <a:rPr lang="en-US" sz="2400" dirty="0" smtClean="0"/>
              <a:t>Scope</a:t>
            </a:r>
            <a:r>
              <a:rPr lang="en-US" sz="2400" b="0" dirty="0" smtClean="0"/>
              <a:t>: Anticipated 181 participating teachers; however, only six teachers </a:t>
            </a:r>
            <a:r>
              <a:rPr lang="en-US" sz="2400" b="0" dirty="0"/>
              <a:t>qualified in </a:t>
            </a:r>
            <a:r>
              <a:rPr lang="en-US" sz="2400" b="0" dirty="0" smtClean="0"/>
              <a:t>2011-12, and six more in </a:t>
            </a:r>
            <a:r>
              <a:rPr lang="en-US" sz="2400" b="0" dirty="0"/>
              <a:t>2012-13</a:t>
            </a:r>
          </a:p>
          <a:p>
            <a:pPr marL="693738" lvl="1" indent="-342900">
              <a:spcBef>
                <a:spcPts val="600"/>
              </a:spcBef>
              <a:spcAft>
                <a:spcPts val="600"/>
              </a:spcAft>
              <a:buSzPct val="75000"/>
              <a:buFont typeface="Courier New" panose="02070309020205020404" pitchFamily="49" charset="0"/>
              <a:buChar char="o"/>
            </a:pPr>
            <a:r>
              <a:rPr lang="en-US" sz="2400" b="0" dirty="0" smtClean="0"/>
              <a:t>By </a:t>
            </a:r>
            <a:r>
              <a:rPr lang="en-US" sz="2400" b="0" dirty="0"/>
              <a:t>Spring 2013, two teachers </a:t>
            </a:r>
            <a:r>
              <a:rPr lang="en-US" sz="2400" b="0" dirty="0" smtClean="0"/>
              <a:t>had left their schools</a:t>
            </a:r>
          </a:p>
          <a:p>
            <a:pPr marL="693738" lvl="1" indent="-342900">
              <a:spcBef>
                <a:spcPts val="600"/>
              </a:spcBef>
              <a:spcAft>
                <a:spcPts val="600"/>
              </a:spcAft>
              <a:buSzPct val="75000"/>
              <a:buFont typeface="Courier New" panose="02070309020205020404" pitchFamily="49" charset="0"/>
              <a:buChar char="o"/>
            </a:pPr>
            <a:r>
              <a:rPr lang="en-US" sz="2400" b="0" dirty="0" smtClean="0">
                <a:solidFill>
                  <a:srgbClr val="0070C0"/>
                </a:solidFill>
              </a:rPr>
              <a:t>No </a:t>
            </a:r>
            <a:r>
              <a:rPr lang="en-US" sz="2400" b="0" dirty="0">
                <a:solidFill>
                  <a:srgbClr val="0070C0"/>
                </a:solidFill>
              </a:rPr>
              <a:t>teacher reported transferring due to the incentive 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SzTx/>
              <a:buFont typeface="Arial" pitchFamily="34" charset="0"/>
              <a:buChar char="•"/>
            </a:pPr>
            <a:endParaRPr lang="en-US" sz="2400" dirty="0"/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SzTx/>
              <a:buFont typeface="Arial" pitchFamily="34" charset="0"/>
              <a:buChar char="•"/>
            </a:pPr>
            <a:endParaRPr lang="en-US" sz="2400" dirty="0" smtClean="0"/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SzTx/>
              <a:buFont typeface="Arial" pitchFamily="34" charset="0"/>
              <a:buChar char="•"/>
            </a:pPr>
            <a:endParaRPr lang="en-US" sz="2400" dirty="0"/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SzTx/>
              <a:buFont typeface="Arial" pitchFamily="34" charset="0"/>
              <a:buChar char="•"/>
            </a:pPr>
            <a:endParaRPr lang="en-US" sz="2400" dirty="0"/>
          </a:p>
          <a:p>
            <a:endParaRPr lang="en-US" sz="32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DD3D-1681-4FEA-BF91-EB369D59A40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277225" y="0"/>
            <a:ext cx="866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SSS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9075" y="5715000"/>
            <a:ext cx="8686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Garamond" panose="02020404030301010803" pitchFamily="18" charset="0"/>
                <a:cs typeface="Arial" panose="020B0604020202020204" pitchFamily="34" charset="0"/>
                <a:hlinkClick r:id="rId2"/>
              </a:rPr>
              <a:t>http://</a:t>
            </a:r>
            <a:r>
              <a:rPr lang="en-US" sz="1200" dirty="0" smtClean="0">
                <a:latin typeface="Garamond" panose="02020404030301010803" pitchFamily="18" charset="0"/>
                <a:cs typeface="Arial" panose="020B0604020202020204" pitchFamily="34" charset="0"/>
                <a:hlinkClick r:id="rId2"/>
              </a:rPr>
              <a:t>cerenc.org/wp-content/uploads/2011/10/FINAL-State-Strategic-Staffing-8-29-13.pdf</a:t>
            </a:r>
            <a:endParaRPr lang="en-US" sz="1200" dirty="0"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8177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Recent Local Strategic Staffing Plans in NC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5743880" y="6236356"/>
            <a:ext cx="954634" cy="365125"/>
          </a:xfrm>
        </p:spPr>
        <p:txBody>
          <a:bodyPr/>
          <a:lstStyle/>
          <a:p>
            <a:pPr>
              <a:defRPr/>
            </a:pPr>
            <a:fld id="{5DA1DD3D-1681-4FEA-BF91-EB369D59A40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277225" y="0"/>
            <a:ext cx="866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LSS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384175" y="1394460"/>
            <a:ext cx="8375650" cy="406908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848225" y="4797718"/>
            <a:ext cx="3819525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Garamond" panose="02020404030301010803" pitchFamily="18" charset="0"/>
                <a:cs typeface="Arial" panose="020B0604020202020204" pitchFamily="34" charset="0"/>
              </a:rPr>
              <a:t>Over $76M invested between 2010 and 2014</a:t>
            </a:r>
            <a:endParaRPr lang="en-US" sz="2400" b="1" dirty="0"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9054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01749" y="4338085"/>
            <a:ext cx="7575476" cy="18722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dirty="0" smtClean="0"/>
              <a:t>Example of a Strategic Staffing Plan (Wayne Co.)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000" i="1" dirty="0" smtClean="0">
                <a:solidFill>
                  <a:srgbClr val="0070C0"/>
                </a:solidFill>
              </a:rPr>
              <a:t>The Plan</a:t>
            </a:r>
            <a:r>
              <a:rPr lang="en-US" sz="2000" dirty="0" smtClean="0"/>
              <a:t>:</a:t>
            </a:r>
            <a:r>
              <a:rPr lang="en-US" sz="2000" b="0" dirty="0" smtClean="0"/>
              <a:t> 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SzPct val="75000"/>
              <a:buFont typeface="Courier New" panose="02070309020205020404" pitchFamily="49" charset="0"/>
              <a:buChar char="o"/>
            </a:pPr>
            <a:r>
              <a:rPr lang="en-US" b="0" dirty="0" smtClean="0"/>
              <a:t>Individual- and school-level incentives for retention, prof. </a:t>
            </a:r>
            <a:r>
              <a:rPr lang="en-US" b="0" dirty="0" err="1" smtClean="0"/>
              <a:t>devel</a:t>
            </a:r>
            <a:r>
              <a:rPr lang="en-US" b="0" dirty="0" smtClean="0"/>
              <a:t>., and/or classroom- and school-level student performance </a:t>
            </a:r>
            <a:endParaRPr lang="en-US" b="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000" i="1" dirty="0">
                <a:solidFill>
                  <a:srgbClr val="0070C0"/>
                </a:solidFill>
              </a:rPr>
              <a:t>Focus on High-Need Schools/Populations</a:t>
            </a:r>
            <a:r>
              <a:rPr lang="en-US" sz="2000" dirty="0"/>
              <a:t>:</a:t>
            </a:r>
          </a:p>
          <a:p>
            <a:pPr lvl="1">
              <a:spcBef>
                <a:spcPts val="300"/>
              </a:spcBef>
              <a:spcAft>
                <a:spcPts val="600"/>
              </a:spcAft>
              <a:buSzPct val="75000"/>
              <a:buFont typeface="Courier New" panose="02070309020205020404" pitchFamily="49" charset="0"/>
              <a:buChar char="o"/>
            </a:pPr>
            <a:r>
              <a:rPr lang="en-US" b="0" dirty="0" smtClean="0"/>
              <a:t>Available at one hard-to-staff, underperforming middle school</a:t>
            </a:r>
            <a:endParaRPr lang="en-US" b="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000" i="1" dirty="0" smtClean="0">
                <a:solidFill>
                  <a:srgbClr val="0070C0"/>
                </a:solidFill>
              </a:rPr>
              <a:t>Differentiation of Teacher Effectiveness</a:t>
            </a:r>
            <a:r>
              <a:rPr lang="en-US" sz="2000" dirty="0" smtClean="0"/>
              <a:t>: </a:t>
            </a:r>
          </a:p>
          <a:p>
            <a:pPr lvl="1">
              <a:spcBef>
                <a:spcPts val="300"/>
              </a:spcBef>
              <a:spcAft>
                <a:spcPts val="600"/>
              </a:spcAft>
              <a:buSzPct val="75000"/>
              <a:buFont typeface="Courier New" panose="02070309020205020404" pitchFamily="49" charset="0"/>
              <a:buChar char="o"/>
            </a:pPr>
            <a:r>
              <a:rPr lang="en-US" b="0" dirty="0" smtClean="0"/>
              <a:t>Individual incentives for teachers who demonstrated exceptional </a:t>
            </a:r>
            <a:r>
              <a:rPr lang="en-US" b="0" dirty="0"/>
              <a:t>student growth </a:t>
            </a:r>
            <a:r>
              <a:rPr lang="en-US" b="0" dirty="0" smtClean="0"/>
              <a:t>(via EVAAS estimates and/or teacher </a:t>
            </a:r>
            <a:r>
              <a:rPr lang="en-US" b="0" dirty="0" err="1" smtClean="0"/>
              <a:t>eval</a:t>
            </a:r>
            <a:r>
              <a:rPr lang="en-US" b="0" dirty="0" smtClean="0"/>
              <a:t>. </a:t>
            </a:r>
            <a:r>
              <a:rPr lang="en-US" b="0" dirty="0"/>
              <a:t>data</a:t>
            </a:r>
            <a:r>
              <a:rPr lang="en-US" b="0" dirty="0" smtClean="0"/>
              <a:t>)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000" i="1" dirty="0" smtClean="0">
                <a:solidFill>
                  <a:srgbClr val="0070C0"/>
                </a:solidFill>
              </a:rPr>
              <a:t>Incentives</a:t>
            </a:r>
            <a:r>
              <a:rPr lang="en-US" sz="2000" dirty="0" smtClean="0"/>
              <a:t>:</a:t>
            </a:r>
          </a:p>
          <a:p>
            <a:pPr lvl="1">
              <a:spcBef>
                <a:spcPts val="300"/>
              </a:spcBef>
              <a:buSzPct val="75000"/>
              <a:buFont typeface="Courier New" panose="02070309020205020404" pitchFamily="49" charset="0"/>
              <a:buChar char="o"/>
            </a:pPr>
            <a:r>
              <a:rPr lang="en-US" b="0" dirty="0" smtClean="0"/>
              <a:t>7 days additional pay for 40+ hours of professional development </a:t>
            </a:r>
          </a:p>
          <a:p>
            <a:pPr lvl="1">
              <a:spcBef>
                <a:spcPts val="300"/>
              </a:spcBef>
              <a:buSzPct val="75000"/>
              <a:buFont typeface="Courier New" panose="02070309020205020404" pitchFamily="49" charset="0"/>
              <a:buChar char="o"/>
            </a:pPr>
            <a:r>
              <a:rPr lang="en-US" b="0" dirty="0" smtClean="0"/>
              <a:t>Recruitment/retention pay for new/returning teachers</a:t>
            </a:r>
          </a:p>
          <a:p>
            <a:pPr lvl="1">
              <a:spcBef>
                <a:spcPts val="300"/>
              </a:spcBef>
              <a:buSzPct val="75000"/>
              <a:buFont typeface="Courier New" panose="02070309020205020404" pitchFamily="49" charset="0"/>
              <a:buChar char="o"/>
            </a:pPr>
            <a:r>
              <a:rPr lang="en-US" b="0" dirty="0" smtClean="0"/>
              <a:t>Mix of school-wide and individual-level performance incentives</a:t>
            </a:r>
          </a:p>
          <a:p>
            <a:pPr lvl="1">
              <a:spcBef>
                <a:spcPts val="300"/>
              </a:spcBef>
              <a:spcAft>
                <a:spcPts val="600"/>
              </a:spcAft>
              <a:buSzPct val="75000"/>
              <a:buFont typeface="Courier New" panose="02070309020205020404" pitchFamily="49" charset="0"/>
              <a:buChar char="o"/>
            </a:pPr>
            <a:r>
              <a:rPr lang="en-US" b="0" dirty="0" smtClean="0"/>
              <a:t>Total incentive pay up to $4,500 (teachers), $2,750 (classified staff)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DD3D-1681-4FEA-BF91-EB369D59A40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277225" y="0"/>
            <a:ext cx="866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LSS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9343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IV. Summary and Recommendations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DD3D-1681-4FEA-BF91-EB369D59A40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277225" y="0"/>
            <a:ext cx="866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S&amp;R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9044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spcAft>
                <a:spcPts val="600"/>
              </a:spcAft>
              <a:buSzTx/>
              <a:buFont typeface="Arial" pitchFamily="34" charset="0"/>
              <a:buChar char="•"/>
            </a:pPr>
            <a:r>
              <a:rPr lang="en-US" sz="2400" dirty="0" smtClean="0"/>
              <a:t>The Past Should Guide the Future</a:t>
            </a:r>
            <a:r>
              <a:rPr lang="en-US" sz="2400" b="0" dirty="0" smtClean="0"/>
              <a:t>: The state has experimented with many alternative pay plans over the years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SzTx/>
              <a:buFont typeface="Arial" pitchFamily="34" charset="0"/>
              <a:buChar char="•"/>
            </a:pPr>
            <a:r>
              <a:rPr lang="en-US" sz="2400" dirty="0" smtClean="0"/>
              <a:t>P4P Alone Is Not Enough</a:t>
            </a:r>
            <a:r>
              <a:rPr lang="en-US" sz="2400" b="0" dirty="0" smtClean="0"/>
              <a:t>: </a:t>
            </a:r>
          </a:p>
          <a:p>
            <a:pPr marL="742950" lvl="2" indent="-342900">
              <a:spcBef>
                <a:spcPts val="600"/>
              </a:spcBef>
              <a:spcAft>
                <a:spcPts val="600"/>
              </a:spcAft>
              <a:buSzPct val="75000"/>
              <a:buFont typeface="Courier New" panose="02070309020205020404" pitchFamily="49" charset="0"/>
              <a:buChar char="o"/>
            </a:pPr>
            <a:r>
              <a:rPr lang="en-US" sz="2000" b="0" dirty="0" smtClean="0"/>
              <a:t>There is no consistent evidence that performance incentives alone have a meaningful, sustained impact on recruitment, retention, or student performance</a:t>
            </a:r>
          </a:p>
          <a:p>
            <a:pPr marL="742950" lvl="2" indent="-342900">
              <a:spcBef>
                <a:spcPts val="600"/>
              </a:spcBef>
              <a:spcAft>
                <a:spcPts val="600"/>
              </a:spcAft>
              <a:buSzPct val="75000"/>
              <a:buFont typeface="Courier New" panose="02070309020205020404" pitchFamily="49" charset="0"/>
              <a:buChar char="o"/>
            </a:pPr>
            <a:r>
              <a:rPr lang="en-US" sz="2000" b="0" dirty="0" smtClean="0"/>
              <a:t>Teachers report that they are not motivated by performance incentives in isolation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SzTx/>
              <a:buFont typeface="Arial" pitchFamily="34" charset="0"/>
              <a:buChar char="•"/>
            </a:pPr>
            <a:r>
              <a:rPr lang="en-US" sz="2400" dirty="0" smtClean="0"/>
              <a:t>Districts Can Lead the Way on Strategic Staffing</a:t>
            </a:r>
            <a:r>
              <a:rPr lang="en-US" sz="2400" b="0" dirty="0" smtClean="0"/>
              <a:t>: Many districts have designed and administered local-context strategic staffing plans—but few have been rigorously evaluated</a:t>
            </a:r>
            <a:endParaRPr lang="en-US" sz="2400" b="0" dirty="0"/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SzTx/>
              <a:buFont typeface="Arial" pitchFamily="34" charset="0"/>
              <a:buChar char="•"/>
            </a:pPr>
            <a:endParaRPr lang="en-US" sz="2400" dirty="0"/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SzTx/>
              <a:buFont typeface="Arial" pitchFamily="34" charset="0"/>
              <a:buChar char="•"/>
            </a:pPr>
            <a:endParaRPr lang="en-US" sz="2400" dirty="0" smtClean="0"/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SzTx/>
              <a:buFont typeface="Arial" pitchFamily="34" charset="0"/>
              <a:buChar char="•"/>
            </a:pPr>
            <a:endParaRPr lang="en-US" sz="2400" dirty="0"/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SzTx/>
              <a:buFont typeface="Arial" pitchFamily="34" charset="0"/>
              <a:buChar char="•"/>
            </a:pPr>
            <a:endParaRPr lang="en-US" sz="2400" dirty="0"/>
          </a:p>
          <a:p>
            <a:endParaRPr lang="en-US" sz="32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DD3D-1681-4FEA-BF91-EB369D59A40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277225" y="0"/>
            <a:ext cx="866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S&amp;R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473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Continue to fund across-the-board salary increases to approach regional parity &amp; stem salary-based attrition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/>
              <a:t>F</a:t>
            </a:r>
            <a:r>
              <a:rPr lang="en-US" sz="2400" dirty="0" smtClean="0"/>
              <a:t>und multiple strategic </a:t>
            </a:r>
            <a:r>
              <a:rPr lang="en-US" sz="2400" dirty="0"/>
              <a:t>staffing </a:t>
            </a:r>
            <a:r>
              <a:rPr lang="en-US" sz="2400" dirty="0" smtClean="0"/>
              <a:t>differentiated pay pilots </a:t>
            </a:r>
            <a:r>
              <a:rPr lang="en-US" sz="2400" dirty="0">
                <a:solidFill>
                  <a:srgbClr val="0070C0"/>
                </a:solidFill>
              </a:rPr>
              <a:t>that build on past </a:t>
            </a:r>
            <a:r>
              <a:rPr lang="en-US" sz="2400" dirty="0" smtClean="0">
                <a:solidFill>
                  <a:srgbClr val="0070C0"/>
                </a:solidFill>
              </a:rPr>
              <a:t>state and local efforts</a:t>
            </a:r>
            <a:endParaRPr lang="en-US" dirty="0" smtClean="0">
              <a:solidFill>
                <a:srgbClr val="0070C0"/>
              </a:solidFill>
            </a:endParaRPr>
          </a:p>
          <a:p>
            <a:pPr marL="742950" lvl="2" indent="-342900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i="1" dirty="0" smtClean="0"/>
              <a:t>Pilot scope</a:t>
            </a:r>
            <a:r>
              <a:rPr lang="en-US" dirty="0" smtClean="0"/>
              <a:t>: At least </a:t>
            </a:r>
            <a:r>
              <a:rPr lang="en-US" dirty="0"/>
              <a:t>3 years in 6 to 8 </a:t>
            </a:r>
            <a:r>
              <a:rPr lang="en-US" dirty="0" smtClean="0"/>
              <a:t>representative districts (urban/rural; low-</a:t>
            </a:r>
            <a:r>
              <a:rPr lang="en-US" dirty="0" err="1" smtClean="0"/>
              <a:t>weath</a:t>
            </a:r>
            <a:r>
              <a:rPr lang="en-US" dirty="0" smtClean="0"/>
              <a:t>/higher-wealth; Mountain/Piedmont/Coastal)</a:t>
            </a:r>
            <a:endParaRPr lang="en-US" dirty="0"/>
          </a:p>
          <a:p>
            <a:pPr marL="742950" lvl="2" indent="-342900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/>
              <a:t>Require fully-realized </a:t>
            </a:r>
            <a:r>
              <a:rPr lang="en-US" dirty="0"/>
              <a:t>strategic staffing </a:t>
            </a:r>
            <a:r>
              <a:rPr lang="en-US" dirty="0" smtClean="0"/>
              <a:t>differentiated pay plans, not </a:t>
            </a:r>
            <a:r>
              <a:rPr lang="en-US" dirty="0"/>
              <a:t>incentive-only </a:t>
            </a:r>
            <a:r>
              <a:rPr lang="en-US" dirty="0" smtClean="0"/>
              <a:t>plans; </a:t>
            </a:r>
            <a:r>
              <a:rPr lang="en-US" dirty="0" smtClean="0">
                <a:solidFill>
                  <a:srgbClr val="0070C0"/>
                </a:solidFill>
              </a:rPr>
              <a:t>prioritize existing plans with defensible track records</a:t>
            </a:r>
          </a:p>
          <a:p>
            <a:pPr marL="742950" lvl="2" indent="-342900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/>
              <a:t>Support robust evaluations </a:t>
            </a:r>
            <a:r>
              <a:rPr lang="en-US" dirty="0"/>
              <a:t>of the </a:t>
            </a:r>
            <a:r>
              <a:rPr lang="en-US" dirty="0" smtClean="0"/>
              <a:t>pilots</a:t>
            </a:r>
          </a:p>
          <a:p>
            <a:pPr marL="742950" lvl="2" indent="-342900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/>
              <a:t>Prioritize within-district staffing outcomes (redistribution, retention, school climate) over recruitment or </a:t>
            </a:r>
            <a:r>
              <a:rPr lang="en-US" dirty="0"/>
              <a:t>student achievement </a:t>
            </a:r>
            <a:r>
              <a:rPr lang="en-US" dirty="0" smtClean="0"/>
              <a:t>outcomes</a:t>
            </a:r>
            <a:endParaRPr lang="en-US" dirty="0"/>
          </a:p>
          <a:p>
            <a:pPr marL="742950" lvl="2" indent="-342900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/>
              <a:t>Commit </a:t>
            </a:r>
            <a:r>
              <a:rPr lang="en-US" dirty="0"/>
              <a:t>to scaling up statewide the best of these options after the third </a:t>
            </a:r>
            <a:r>
              <a:rPr lang="en-US" dirty="0" smtClean="0"/>
              <a:t>year</a:t>
            </a:r>
          </a:p>
          <a:p>
            <a:pPr marL="742950" lvl="2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Allow districts to choose among “winning” options</a:t>
            </a:r>
            <a:endParaRPr lang="en-US" sz="2400" dirty="0"/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Plan </a:t>
            </a:r>
            <a:r>
              <a:rPr lang="en-US" sz="2400" dirty="0"/>
              <a:t>for </a:t>
            </a:r>
            <a:r>
              <a:rPr lang="en-US" sz="2400" dirty="0" smtClean="0"/>
              <a:t>sustainability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SzTx/>
              <a:buFont typeface="Arial" pitchFamily="34" charset="0"/>
              <a:buChar char="•"/>
            </a:pPr>
            <a:endParaRPr lang="en-US" sz="2400" dirty="0"/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SzTx/>
              <a:buFont typeface="Arial" pitchFamily="34" charset="0"/>
              <a:buChar char="•"/>
            </a:pPr>
            <a:endParaRPr lang="en-US" sz="2400" dirty="0"/>
          </a:p>
          <a:p>
            <a:endParaRPr lang="en-US" sz="32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DD3D-1681-4FEA-BF91-EB369D59A40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277225" y="0"/>
            <a:ext cx="866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S&amp;R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4262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spcBef>
                <a:spcPts val="600"/>
              </a:spcBef>
              <a:spcAft>
                <a:spcPts val="600"/>
              </a:spcAft>
              <a:buSzTx/>
              <a:buNone/>
            </a:pPr>
            <a:r>
              <a:rPr lang="en-US" sz="2400" b="1" dirty="0" smtClean="0"/>
              <a:t>I. Compensation </a:t>
            </a:r>
            <a:r>
              <a:rPr lang="en-US" sz="2400" dirty="0" smtClean="0"/>
              <a:t>Options</a:t>
            </a:r>
          </a:p>
          <a:p>
            <a:pPr marL="400050" lvl="2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b="0" dirty="0" smtClean="0">
              <a:latin typeface="Garamond" panose="02020404030301010803" pitchFamily="18" charset="0"/>
            </a:endParaRPr>
          </a:p>
          <a:p>
            <a:pPr marL="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0" dirty="0" smtClean="0">
                <a:latin typeface="Garamond" panose="02020404030301010803" pitchFamily="18" charset="0"/>
              </a:rPr>
              <a:t>Lessons </a:t>
            </a:r>
            <a:r>
              <a:rPr lang="en-US" sz="2400" b="0" dirty="0">
                <a:latin typeface="Garamond" panose="02020404030301010803" pitchFamily="18" charset="0"/>
              </a:rPr>
              <a:t>from Race to the </a:t>
            </a:r>
            <a:r>
              <a:rPr lang="en-US" sz="2400" b="0" dirty="0" smtClean="0">
                <a:latin typeface="Garamond" panose="02020404030301010803" pitchFamily="18" charset="0"/>
              </a:rPr>
              <a:t>Top:</a:t>
            </a:r>
            <a:endParaRPr lang="en-US" sz="2400" b="0" dirty="0">
              <a:latin typeface="Garamond" panose="02020404030301010803" pitchFamily="18" charset="0"/>
            </a:endParaRPr>
          </a:p>
          <a:p>
            <a:pPr marL="0" lvl="1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Garamond" panose="02020404030301010803" pitchFamily="18" charset="0"/>
              </a:rPr>
              <a:t>II. Pay-for-Performance (Incentive-Only)</a:t>
            </a:r>
            <a:endParaRPr lang="en-US" sz="2400" dirty="0">
              <a:latin typeface="Garamond" panose="02020404030301010803" pitchFamily="18" charset="0"/>
            </a:endParaRPr>
          </a:p>
          <a:p>
            <a:pPr marL="0" lvl="1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Garamond" panose="02020404030301010803" pitchFamily="18" charset="0"/>
              </a:rPr>
              <a:t>III. Strategic Staffing (Differentiated Pay)</a:t>
            </a:r>
            <a:endParaRPr lang="en-US" sz="2400" dirty="0">
              <a:latin typeface="Garamond" panose="02020404030301010803" pitchFamily="18" charset="0"/>
            </a:endParaRPr>
          </a:p>
          <a:p>
            <a:pPr marL="742950" lvl="2" indent="-342900">
              <a:spcBef>
                <a:spcPts val="600"/>
              </a:spcBef>
              <a:spcAft>
                <a:spcPts val="0"/>
              </a:spcAft>
              <a:buSzPct val="75000"/>
              <a:buFont typeface="Arial" panose="020B0604020202020204" pitchFamily="34" charset="0"/>
              <a:buChar char="•"/>
            </a:pPr>
            <a:r>
              <a:rPr lang="en-US" sz="2200" b="0" dirty="0">
                <a:latin typeface="Garamond" panose="02020404030301010803" pitchFamily="18" charset="0"/>
              </a:rPr>
              <a:t>State Strategic Staffing</a:t>
            </a:r>
          </a:p>
          <a:p>
            <a:pPr marL="742950" lvl="2" indent="-342900">
              <a:spcBef>
                <a:spcPts val="600"/>
              </a:spcBef>
              <a:spcAft>
                <a:spcPts val="0"/>
              </a:spcAft>
              <a:buSzPct val="75000"/>
              <a:buFont typeface="Arial" panose="020B0604020202020204" pitchFamily="34" charset="0"/>
              <a:buChar char="•"/>
            </a:pPr>
            <a:r>
              <a:rPr lang="en-US" sz="2200" b="0" dirty="0">
                <a:latin typeface="Garamond" panose="02020404030301010803" pitchFamily="18" charset="0"/>
              </a:rPr>
              <a:t>Local Strategic </a:t>
            </a:r>
            <a:r>
              <a:rPr lang="en-US" sz="2200" b="0" dirty="0" smtClean="0">
                <a:latin typeface="Garamond" panose="02020404030301010803" pitchFamily="18" charset="0"/>
              </a:rPr>
              <a:t>Staffing</a:t>
            </a:r>
          </a:p>
          <a:p>
            <a:pPr marL="0" lvl="1" indent="0">
              <a:spcBef>
                <a:spcPts val="600"/>
              </a:spcBef>
              <a:spcAft>
                <a:spcPts val="0"/>
              </a:spcAft>
              <a:buSzPct val="75000"/>
              <a:buNone/>
            </a:pPr>
            <a:r>
              <a:rPr lang="en-US" sz="2600" dirty="0" smtClean="0">
                <a:latin typeface="Garamond" panose="02020404030301010803" pitchFamily="18" charset="0"/>
              </a:rPr>
              <a:t>IV. Summary and Recommendations</a:t>
            </a:r>
            <a:endParaRPr lang="en-US" sz="2600" dirty="0">
              <a:latin typeface="Garamond" panose="02020404030301010803" pitchFamily="18" charset="0"/>
            </a:endParaRPr>
          </a:p>
          <a:p>
            <a:pPr marL="0" lvl="1" indent="0">
              <a:spcBef>
                <a:spcPts val="600"/>
              </a:spcBef>
              <a:spcAft>
                <a:spcPts val="600"/>
              </a:spcAft>
              <a:buSzTx/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DD3D-1681-4FEA-BF91-EB369D59A40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2889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I. Compensation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DD3D-1681-4FEA-BF91-EB369D59A40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277225" y="0"/>
            <a:ext cx="866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1840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Compensation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33629" y="2471380"/>
            <a:ext cx="7362842" cy="10373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spcBef>
                <a:spcPts val="600"/>
              </a:spcBef>
              <a:spcAft>
                <a:spcPts val="600"/>
              </a:spcAft>
              <a:buSzTx/>
              <a:buNone/>
            </a:pPr>
            <a:r>
              <a:rPr lang="en-US" sz="2400" i="1" dirty="0" smtClean="0"/>
              <a:t>Three General Areas for Action:</a:t>
            </a:r>
            <a:endParaRPr lang="en-US" sz="2400" dirty="0" smtClean="0"/>
          </a:p>
          <a:p>
            <a:pPr marL="742950" lvl="2" indent="-342900">
              <a:spcBef>
                <a:spcPts val="600"/>
              </a:spcBef>
              <a:spcAft>
                <a:spcPts val="0"/>
              </a:spcAft>
            </a:pPr>
            <a:r>
              <a:rPr lang="en-US" sz="2800" b="0" dirty="0" smtClean="0"/>
              <a:t>Base Pay</a:t>
            </a:r>
          </a:p>
          <a:p>
            <a:pPr marL="742950" lvl="2" indent="-342900">
              <a:spcBef>
                <a:spcPts val="600"/>
              </a:spcBef>
              <a:spcAft>
                <a:spcPts val="0"/>
              </a:spcAft>
            </a:pPr>
            <a:r>
              <a:rPr lang="en-US" sz="2800" b="0" dirty="0"/>
              <a:t>Incentive </a:t>
            </a:r>
            <a:r>
              <a:rPr lang="en-US" sz="2800" b="0" dirty="0" smtClean="0"/>
              <a:t>Pay (including Pay-for-Performance)</a:t>
            </a:r>
            <a:endParaRPr lang="en-US" sz="2800" b="0" dirty="0"/>
          </a:p>
          <a:p>
            <a:pPr marL="742950" lvl="2" indent="-342900">
              <a:spcBef>
                <a:spcPts val="600"/>
              </a:spcBef>
              <a:spcAft>
                <a:spcPts val="0"/>
              </a:spcAft>
            </a:pPr>
            <a:r>
              <a:rPr lang="en-US" sz="2800" b="0" dirty="0" smtClean="0"/>
              <a:t>Differentiated Pay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DD3D-1681-4FEA-BF91-EB369D59A40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277225" y="0"/>
            <a:ext cx="866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5457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II. Pay-for-Performance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DD3D-1681-4FEA-BF91-EB369D59A40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277225" y="0"/>
            <a:ext cx="866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P4P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1606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 smtClean="0"/>
              <a:t>RttT</a:t>
            </a:r>
            <a:r>
              <a:rPr lang="en-US" dirty="0" smtClean="0"/>
              <a:t> Pay-for-Performance Incentive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spcAft>
                <a:spcPts val="600"/>
              </a:spcAft>
              <a:buSzTx/>
              <a:buFont typeface="Arial" pitchFamily="34" charset="0"/>
              <a:buChar char="•"/>
            </a:pPr>
            <a:r>
              <a:rPr lang="en-US" sz="2600" b="1" dirty="0"/>
              <a:t>Eligibility</a:t>
            </a:r>
            <a:r>
              <a:rPr lang="en-US" sz="2600" b="0" dirty="0"/>
              <a:t>: </a:t>
            </a:r>
            <a:r>
              <a:rPr lang="en-US" sz="2600" b="0" dirty="0" smtClean="0"/>
              <a:t>Lowest </a:t>
            </a:r>
            <a:r>
              <a:rPr lang="en-US" sz="2600" b="0" dirty="0"/>
              <a:t>5% of </a:t>
            </a:r>
            <a:r>
              <a:rPr lang="en-US" sz="2600" b="0" dirty="0" smtClean="0"/>
              <a:t>schools (</a:t>
            </a:r>
            <a:r>
              <a:rPr lang="en-US" sz="2600" b="0" dirty="0"/>
              <a:t>118 eligible schools)</a:t>
            </a:r>
            <a:endParaRPr lang="en-US" sz="2600" b="0" dirty="0">
              <a:latin typeface="Garamond" panose="02020404030301010803" pitchFamily="18" charset="0"/>
            </a:endParaRPr>
          </a:p>
          <a:p>
            <a:r>
              <a:rPr lang="en-US" sz="2600" b="1" dirty="0" smtClean="0">
                <a:latin typeface="Garamond" panose="02020404030301010803" pitchFamily="18" charset="0"/>
              </a:rPr>
              <a:t>2011 </a:t>
            </a:r>
            <a:r>
              <a:rPr lang="en-US" sz="2600" b="1" dirty="0">
                <a:latin typeface="Garamond" panose="02020404030301010803" pitchFamily="18" charset="0"/>
              </a:rPr>
              <a:t>and </a:t>
            </a:r>
            <a:r>
              <a:rPr lang="en-US" sz="2600" b="1" dirty="0" smtClean="0">
                <a:latin typeface="Garamond" panose="02020404030301010803" pitchFamily="18" charset="0"/>
              </a:rPr>
              <a:t>2012</a:t>
            </a:r>
            <a:r>
              <a:rPr lang="en-US" sz="2600" b="0" dirty="0" smtClean="0">
                <a:latin typeface="Garamond" panose="02020404030301010803" pitchFamily="18" charset="0"/>
              </a:rPr>
              <a:t>: </a:t>
            </a:r>
            <a:r>
              <a:rPr lang="en-US" sz="2600" b="0" dirty="0">
                <a:latin typeface="Garamond" panose="02020404030301010803" pitchFamily="18" charset="0"/>
              </a:rPr>
              <a:t>$1,500 </a:t>
            </a:r>
            <a:r>
              <a:rPr lang="en-US" sz="2600" b="0" dirty="0">
                <a:solidFill>
                  <a:srgbClr val="0070C0"/>
                </a:solidFill>
                <a:latin typeface="Garamond" panose="02020404030301010803" pitchFamily="18" charset="0"/>
              </a:rPr>
              <a:t>school-wide incentive </a:t>
            </a:r>
            <a:r>
              <a:rPr lang="en-US" sz="2600" b="0" dirty="0">
                <a:latin typeface="Garamond" panose="02020404030301010803" pitchFamily="18" charset="0"/>
              </a:rPr>
              <a:t>for </a:t>
            </a:r>
            <a:r>
              <a:rPr lang="en-US" sz="2600" b="0" dirty="0" smtClean="0">
                <a:latin typeface="Garamond" panose="02020404030301010803" pitchFamily="18" charset="0"/>
              </a:rPr>
              <a:t>making “high </a:t>
            </a:r>
            <a:r>
              <a:rPr lang="en-US" sz="2600" b="0" dirty="0">
                <a:latin typeface="Garamond" panose="02020404030301010803" pitchFamily="18" charset="0"/>
              </a:rPr>
              <a:t>growth” </a:t>
            </a:r>
            <a:endParaRPr lang="en-US" sz="2600" b="0" dirty="0" smtClean="0">
              <a:latin typeface="Garamond" panose="02020404030301010803" pitchFamily="18" charset="0"/>
            </a:endParaRPr>
          </a:p>
          <a:p>
            <a:pPr lvl="1">
              <a:buSzPct val="75000"/>
              <a:buFont typeface="Courier New" panose="02070309020205020404" pitchFamily="49" charset="0"/>
              <a:buChar char="o"/>
            </a:pPr>
            <a:r>
              <a:rPr lang="en-US" sz="2600" i="1" dirty="0">
                <a:latin typeface="Garamond" panose="02020404030301010803" pitchFamily="18" charset="0"/>
                <a:cs typeface="ＭＳ Ｐゴシック"/>
              </a:rPr>
              <a:t>2011</a:t>
            </a:r>
            <a:r>
              <a:rPr lang="en-US" sz="2600" b="0" dirty="0">
                <a:latin typeface="Garamond" panose="02020404030301010803" pitchFamily="18" charset="0"/>
                <a:cs typeface="ＭＳ Ｐゴシック"/>
              </a:rPr>
              <a:t>: 23 bonus winners</a:t>
            </a:r>
          </a:p>
          <a:p>
            <a:pPr lvl="1">
              <a:spcAft>
                <a:spcPts val="600"/>
              </a:spcAft>
              <a:buSzPct val="75000"/>
              <a:buFont typeface="Courier New" panose="02070309020205020404" pitchFamily="49" charset="0"/>
              <a:buChar char="o"/>
            </a:pPr>
            <a:r>
              <a:rPr lang="en-US" sz="2600" i="1" dirty="0">
                <a:latin typeface="Garamond" panose="02020404030301010803" pitchFamily="18" charset="0"/>
                <a:cs typeface="ＭＳ Ｐゴシック"/>
              </a:rPr>
              <a:t>2012</a:t>
            </a:r>
            <a:r>
              <a:rPr lang="en-US" sz="2600" b="0" dirty="0">
                <a:latin typeface="Garamond" panose="02020404030301010803" pitchFamily="18" charset="0"/>
                <a:cs typeface="ＭＳ Ｐゴシック"/>
              </a:rPr>
              <a:t>: 35 bonus winners </a:t>
            </a:r>
            <a:r>
              <a:rPr lang="en-US" sz="2600" b="0" dirty="0" smtClean="0">
                <a:latin typeface="Garamond" panose="02020404030301010803" pitchFamily="18" charset="0"/>
                <a:cs typeface="ＭＳ Ｐゴシック"/>
              </a:rPr>
              <a:t>(</a:t>
            </a:r>
            <a:r>
              <a:rPr lang="en-US" sz="2600" b="0" dirty="0" smtClean="0">
                <a:solidFill>
                  <a:srgbClr val="0070C0"/>
                </a:solidFill>
                <a:latin typeface="Garamond" panose="02020404030301010803" pitchFamily="18" charset="0"/>
                <a:cs typeface="ＭＳ Ｐゴシック"/>
              </a:rPr>
              <a:t>but only </a:t>
            </a:r>
            <a:r>
              <a:rPr lang="en-US" sz="2600" b="0" dirty="0">
                <a:solidFill>
                  <a:srgbClr val="0070C0"/>
                </a:solidFill>
                <a:latin typeface="Garamond" panose="02020404030301010803" pitchFamily="18" charset="0"/>
                <a:cs typeface="ＭＳ Ｐゴシック"/>
              </a:rPr>
              <a:t>8 repeats from 2011</a:t>
            </a:r>
            <a:r>
              <a:rPr lang="en-US" sz="2600" b="0" dirty="0">
                <a:latin typeface="Garamond" panose="02020404030301010803" pitchFamily="18" charset="0"/>
                <a:cs typeface="ＭＳ Ｐゴシック"/>
              </a:rPr>
              <a:t>)</a:t>
            </a:r>
          </a:p>
          <a:p>
            <a:r>
              <a:rPr lang="en-US" sz="2600" b="1" dirty="0" smtClean="0">
                <a:latin typeface="Garamond" panose="02020404030301010803" pitchFamily="18" charset="0"/>
              </a:rPr>
              <a:t>2013 and 2014</a:t>
            </a:r>
            <a:r>
              <a:rPr lang="en-US" sz="2600" b="0" dirty="0" smtClean="0">
                <a:latin typeface="Garamond" panose="02020404030301010803" pitchFamily="18" charset="0"/>
              </a:rPr>
              <a:t>: $1,500 school-wide, </a:t>
            </a:r>
            <a:r>
              <a:rPr lang="en-US" sz="2600" b="0" dirty="0" smtClean="0">
                <a:solidFill>
                  <a:srgbClr val="0070C0"/>
                </a:solidFill>
                <a:latin typeface="Garamond" panose="02020404030301010803" pitchFamily="18" charset="0"/>
              </a:rPr>
              <a:t>plus additional </a:t>
            </a:r>
            <a:r>
              <a:rPr lang="en-US" sz="2600" b="0" dirty="0">
                <a:latin typeface="Garamond" panose="02020404030301010803" pitchFamily="18" charset="0"/>
              </a:rPr>
              <a:t>$500 </a:t>
            </a:r>
            <a:r>
              <a:rPr lang="en-US" sz="2600" b="0" dirty="0">
                <a:solidFill>
                  <a:srgbClr val="0070C0"/>
                </a:solidFill>
                <a:latin typeface="Garamond" panose="02020404030301010803" pitchFamily="18" charset="0"/>
              </a:rPr>
              <a:t>individual bonus </a:t>
            </a:r>
            <a:r>
              <a:rPr lang="en-US" sz="2600" b="0" dirty="0">
                <a:latin typeface="Garamond" panose="02020404030301010803" pitchFamily="18" charset="0"/>
              </a:rPr>
              <a:t>for </a:t>
            </a:r>
            <a:r>
              <a:rPr lang="en-US" sz="2600" b="0" dirty="0" smtClean="0">
                <a:latin typeface="Garamond" panose="02020404030301010803" pitchFamily="18" charset="0"/>
              </a:rPr>
              <a:t>some teachers (based on </a:t>
            </a:r>
            <a:r>
              <a:rPr lang="en-US" sz="2600" b="0" dirty="0">
                <a:latin typeface="Garamond" panose="02020404030301010803" pitchFamily="18" charset="0"/>
              </a:rPr>
              <a:t>individual </a:t>
            </a:r>
            <a:r>
              <a:rPr lang="en-US" sz="2600" b="0" dirty="0" smtClean="0">
                <a:latin typeface="Garamond" panose="02020404030301010803" pitchFamily="18" charset="0"/>
              </a:rPr>
              <a:t>value-added)</a:t>
            </a:r>
            <a:endParaRPr lang="en-US" sz="2600" b="0" dirty="0">
              <a:latin typeface="Garamond" panose="02020404030301010803" pitchFamily="18" charset="0"/>
            </a:endParaRPr>
          </a:p>
          <a:p>
            <a:endParaRPr lang="en-US" sz="24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DD3D-1681-4FEA-BF91-EB369D59A40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277225" y="0"/>
            <a:ext cx="866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P4P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9075" y="5895761"/>
            <a:ext cx="8686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Garamond" panose="02020404030301010803" pitchFamily="18" charset="0"/>
                <a:cs typeface="Arial" panose="020B0604020202020204" pitchFamily="34" charset="0"/>
                <a:hlinkClick r:id="rId2"/>
              </a:rPr>
              <a:t>http://</a:t>
            </a:r>
            <a:r>
              <a:rPr lang="en-US" sz="1200" dirty="0" smtClean="0">
                <a:latin typeface="Garamond" panose="02020404030301010803" pitchFamily="18" charset="0"/>
                <a:cs typeface="Arial" panose="020B0604020202020204" pitchFamily="34" charset="0"/>
                <a:hlinkClick r:id="rId2"/>
              </a:rPr>
              <a:t>cerenc.org/wp-content/uploads/2011/10/FINAL-Bonus-Incentive-Program-Report-8-29-13.pdf</a:t>
            </a:r>
            <a:endParaRPr lang="en-US" sz="1200" dirty="0"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6669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RttT</a:t>
            </a:r>
            <a:r>
              <a:rPr lang="en-US" dirty="0" smtClean="0"/>
              <a:t> P4P: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24812" cy="4648200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/>
              <a:t>Little evidence of impact on student </a:t>
            </a:r>
            <a:r>
              <a:rPr lang="en-US" sz="2400" dirty="0" smtClean="0"/>
              <a:t>performance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SzTx/>
              <a:buFont typeface="Arial" pitchFamily="34" charset="0"/>
              <a:buChar char="•"/>
            </a:pPr>
            <a:r>
              <a:rPr lang="en-US" sz="2400" dirty="0" smtClean="0"/>
              <a:t>Most teachers—</a:t>
            </a:r>
            <a:r>
              <a:rPr lang="en-US" sz="2400" i="1" dirty="0" smtClean="0">
                <a:solidFill>
                  <a:srgbClr val="0070C0"/>
                </a:solidFill>
              </a:rPr>
              <a:t>whether awarded </a:t>
            </a:r>
            <a:r>
              <a:rPr lang="en-US" sz="2400" i="1" dirty="0">
                <a:solidFill>
                  <a:srgbClr val="0070C0"/>
                </a:solidFill>
              </a:rPr>
              <a:t>or </a:t>
            </a:r>
            <a:r>
              <a:rPr lang="en-US" sz="2400" i="1" dirty="0" smtClean="0">
                <a:solidFill>
                  <a:srgbClr val="0070C0"/>
                </a:solidFill>
              </a:rPr>
              <a:t>not</a:t>
            </a:r>
            <a:r>
              <a:rPr lang="en-US" sz="2400" dirty="0" smtClean="0"/>
              <a:t>—said incentives </a:t>
            </a:r>
            <a:r>
              <a:rPr lang="en-US" sz="2400" dirty="0"/>
              <a:t>would not change their </a:t>
            </a:r>
            <a:r>
              <a:rPr lang="en-US" sz="2400" dirty="0" smtClean="0"/>
              <a:t>teaching </a:t>
            </a:r>
            <a:r>
              <a:rPr lang="en-US" sz="2400" dirty="0"/>
              <a:t>behavior or </a:t>
            </a:r>
            <a:r>
              <a:rPr lang="en-US" sz="2400" dirty="0" smtClean="0"/>
              <a:t>practices:</a:t>
            </a:r>
          </a:p>
          <a:p>
            <a:pPr marL="857250" lvl="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b="0" dirty="0"/>
              <a:t>“[Incentives] are not going to change anything about the way I </a:t>
            </a:r>
            <a:r>
              <a:rPr lang="en-US" sz="1800" b="0" dirty="0" smtClean="0"/>
              <a:t>teach. . . . I </a:t>
            </a:r>
            <a:r>
              <a:rPr lang="en-US" sz="1800" b="0" dirty="0"/>
              <a:t>may make better records if that’s what’s required, [but] it’s not going to really change anything. We don’t </a:t>
            </a:r>
            <a:r>
              <a:rPr lang="en-US" sz="1800" b="0" dirty="0" smtClean="0"/>
              <a:t>teach </a:t>
            </a:r>
            <a:r>
              <a:rPr lang="en-US" sz="1800" b="0" dirty="0"/>
              <a:t>to get extra money. It’s not why we do it.”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SzTx/>
              <a:buFont typeface="Arial" pitchFamily="34" charset="0"/>
              <a:buChar char="•"/>
            </a:pPr>
            <a:r>
              <a:rPr lang="en-US" sz="2400" dirty="0" smtClean="0"/>
              <a:t>More teachers support </a:t>
            </a:r>
            <a:r>
              <a:rPr lang="en-US" sz="2400" dirty="0"/>
              <a:t>school-wide (75%) </a:t>
            </a:r>
            <a:r>
              <a:rPr lang="en-US" sz="2400" dirty="0" smtClean="0"/>
              <a:t>rather than classroom-level </a:t>
            </a:r>
            <a:r>
              <a:rPr lang="en-US" sz="2400" dirty="0"/>
              <a:t>bonuses (25</a:t>
            </a:r>
            <a:r>
              <a:rPr lang="en-US" sz="2400" dirty="0" smtClean="0"/>
              <a:t>%)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SzTx/>
              <a:buFont typeface="Arial" pitchFamily="34" charset="0"/>
              <a:buChar char="•"/>
            </a:pPr>
            <a:r>
              <a:rPr lang="en-US" sz="2400" dirty="0" smtClean="0"/>
              <a:t>Most are looking for across-the-board salary </a:t>
            </a:r>
            <a:r>
              <a:rPr lang="en-US" sz="2400" dirty="0"/>
              <a:t>increases </a:t>
            </a:r>
            <a:r>
              <a:rPr lang="en-US" sz="2400" dirty="0" smtClean="0"/>
              <a:t>ahead of performance-based incentives:</a:t>
            </a:r>
          </a:p>
          <a:p>
            <a:pPr marL="857250" lvl="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b="0" dirty="0"/>
              <a:t>“[Current teacher pay] is disrespectful. </a:t>
            </a:r>
            <a:r>
              <a:rPr lang="en-US" sz="1800" b="0" dirty="0" smtClean="0"/>
              <a:t>. . . [V]</a:t>
            </a:r>
            <a:r>
              <a:rPr lang="en-US" sz="1800" b="0" dirty="0" err="1" smtClean="0"/>
              <a:t>alue</a:t>
            </a:r>
            <a:r>
              <a:rPr lang="en-US" sz="1800" b="0" dirty="0" smtClean="0"/>
              <a:t> </a:t>
            </a:r>
            <a:r>
              <a:rPr lang="en-US" sz="1800" b="0" dirty="0"/>
              <a:t>is not given to what we do</a:t>
            </a:r>
            <a:r>
              <a:rPr lang="en-US" sz="1800" b="0" dirty="0" smtClean="0"/>
              <a:t>.”</a:t>
            </a:r>
            <a:endParaRPr lang="en-US" sz="1800" b="0" dirty="0"/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SzTx/>
              <a:buFont typeface="Arial" pitchFamily="34" charset="0"/>
              <a:buChar char="•"/>
            </a:pPr>
            <a:endParaRPr lang="en-US" sz="2400" dirty="0"/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SzTx/>
              <a:buFont typeface="Arial" pitchFamily="34" charset="0"/>
              <a:buChar char="•"/>
            </a:pPr>
            <a:endParaRPr lang="en-US" sz="2400" dirty="0" smtClean="0"/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SzTx/>
              <a:buFont typeface="Arial" pitchFamily="34" charset="0"/>
              <a:buChar char="•"/>
            </a:pPr>
            <a:endParaRPr lang="en-US" sz="2400" dirty="0"/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SzTx/>
              <a:buFont typeface="Arial" pitchFamily="34" charset="0"/>
              <a:buChar char="•"/>
            </a:pPr>
            <a:endParaRPr lang="en-US" sz="2400" dirty="0"/>
          </a:p>
          <a:p>
            <a:endParaRPr lang="en-US" sz="32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DD3D-1681-4FEA-BF91-EB369D59A40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277225" y="0"/>
            <a:ext cx="866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P4P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9075" y="5927660"/>
            <a:ext cx="8686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Garamond" panose="02020404030301010803" pitchFamily="18" charset="0"/>
                <a:cs typeface="Arial" panose="020B0604020202020204" pitchFamily="34" charset="0"/>
                <a:hlinkClick r:id="rId2"/>
              </a:rPr>
              <a:t>http://</a:t>
            </a:r>
            <a:r>
              <a:rPr lang="en-US" sz="1200" dirty="0" smtClean="0">
                <a:latin typeface="Garamond" panose="02020404030301010803" pitchFamily="18" charset="0"/>
                <a:cs typeface="Arial" panose="020B0604020202020204" pitchFamily="34" charset="0"/>
                <a:hlinkClick r:id="rId2"/>
              </a:rPr>
              <a:t>cerenc.org/wp-content/uploads/2011/10/FINAL-Bonus-Incentive-Program-Report-8-29-13.pdf</a:t>
            </a:r>
            <a:endParaRPr lang="en-US" sz="1200" dirty="0"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0489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Other Recent Pay-for-Performance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spcBef>
                <a:spcPts val="600"/>
              </a:spcBef>
              <a:spcAft>
                <a:spcPts val="600"/>
              </a:spcAft>
              <a:buSzTx/>
              <a:buNone/>
            </a:pPr>
            <a:r>
              <a:rPr lang="en-US" sz="2400" b="1" dirty="0" smtClean="0"/>
              <a:t>In other states: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SzTx/>
              <a:buFont typeface="Arial" pitchFamily="34" charset="0"/>
              <a:buChar char="•"/>
            </a:pPr>
            <a:r>
              <a:rPr lang="en-US" sz="2400" b="1" dirty="0" smtClean="0"/>
              <a:t>Little consistent evidence that traditional P4P-only </a:t>
            </a:r>
            <a:r>
              <a:rPr lang="en-US" sz="2400" dirty="0" smtClean="0"/>
              <a:t>incentives </a:t>
            </a:r>
            <a:r>
              <a:rPr lang="en-US" sz="2400" dirty="0"/>
              <a:t>increase </a:t>
            </a:r>
            <a:r>
              <a:rPr lang="en-US" sz="2400" dirty="0">
                <a:solidFill>
                  <a:srgbClr val="0070C0"/>
                </a:solidFill>
              </a:rPr>
              <a:t>student </a:t>
            </a:r>
            <a:r>
              <a:rPr lang="en-US" sz="2400" dirty="0" smtClean="0">
                <a:solidFill>
                  <a:srgbClr val="0070C0"/>
                </a:solidFill>
              </a:rPr>
              <a:t>outcomes</a:t>
            </a:r>
            <a:endParaRPr lang="en-US" sz="2400" dirty="0">
              <a:solidFill>
                <a:srgbClr val="0070C0"/>
              </a:solidFill>
            </a:endParaRP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SzTx/>
              <a:buFont typeface="Arial" pitchFamily="34" charset="0"/>
              <a:buChar char="•"/>
            </a:pPr>
            <a:r>
              <a:rPr lang="en-US" sz="2400" b="1" dirty="0" smtClean="0"/>
              <a:t>Whether incentives are </a:t>
            </a:r>
            <a:r>
              <a:rPr lang="en-US" sz="2400" dirty="0" smtClean="0"/>
              <a:t>i</a:t>
            </a:r>
            <a:r>
              <a:rPr lang="en-US" sz="2400" b="1" dirty="0" smtClean="0"/>
              <a:t>ndividual or team does not appear to make a difference</a:t>
            </a:r>
            <a:endParaRPr lang="en-US" sz="2400" b="0" dirty="0"/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SzTx/>
              <a:buFont typeface="Arial" pitchFamily="34" charset="0"/>
              <a:buChar char="•"/>
            </a:pPr>
            <a:r>
              <a:rPr lang="en-US" sz="2400" b="1" dirty="0" smtClean="0"/>
              <a:t>Little consistent evidence that </a:t>
            </a:r>
            <a:r>
              <a:rPr lang="en-US" sz="2400" b="1" dirty="0" smtClean="0">
                <a:solidFill>
                  <a:srgbClr val="0070C0"/>
                </a:solidFill>
              </a:rPr>
              <a:t>teacher behavior </a:t>
            </a:r>
            <a:r>
              <a:rPr lang="en-US" sz="2400" b="1" dirty="0" smtClean="0"/>
              <a:t>changes because of presence of P4P-only incentives</a:t>
            </a:r>
            <a:endParaRPr lang="en-US" sz="2400" b="0" dirty="0"/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SzTx/>
              <a:buFont typeface="Arial" pitchFamily="34" charset="0"/>
              <a:buChar char="•"/>
            </a:pPr>
            <a:r>
              <a:rPr lang="en-US" sz="2400" b="1" dirty="0" smtClean="0"/>
              <a:t>Incentive </a:t>
            </a:r>
            <a:r>
              <a:rPr lang="en-US" sz="2400" dirty="0" smtClean="0"/>
              <a:t>a</a:t>
            </a:r>
            <a:r>
              <a:rPr lang="en-US" sz="2400" b="1" dirty="0" smtClean="0"/>
              <a:t>mount does not appear to matter</a:t>
            </a:r>
            <a:r>
              <a:rPr lang="en-US" sz="2400" b="0" dirty="0" smtClean="0"/>
              <a:t>: Several programs studied offered large incentives</a:t>
            </a:r>
            <a:endParaRPr lang="en-US" sz="2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DD3D-1681-4FEA-BF91-EB369D59A40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277225" y="0"/>
            <a:ext cx="866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P4P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6157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III. Strategic Staffing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DD3D-1681-4FEA-BF91-EB369D59A40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277225" y="0"/>
            <a:ext cx="866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5133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1" charset="0"/>
            <a:ea typeface="ＭＳ Ｐゴシック" pitchFamily="-111" charset="-128"/>
            <a:cs typeface="ＭＳ Ｐゴシック" pitchFamily="-11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1" charset="0"/>
            <a:ea typeface="ＭＳ Ｐゴシック" pitchFamily="-111" charset="-128"/>
            <a:cs typeface="ＭＳ Ｐゴシック" pitchFamily="-11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19058</TotalTime>
  <Words>1026</Words>
  <Application>Microsoft Office PowerPoint</Application>
  <PresentationFormat>On-screen Show (4:3)</PresentationFormat>
  <Paragraphs>165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Blank Presentation</vt:lpstr>
      <vt:lpstr>Teacher Compensation and Strategic Staffing: Lessons from Race to the Top</vt:lpstr>
      <vt:lpstr>Overview</vt:lpstr>
      <vt:lpstr>I. Compensation</vt:lpstr>
      <vt:lpstr>Compensation</vt:lpstr>
      <vt:lpstr>II. Pay-for-Performance</vt:lpstr>
      <vt:lpstr>RttT Pay-for-Performance Incentive</vt:lpstr>
      <vt:lpstr>RttT P4P: Impact</vt:lpstr>
      <vt:lpstr>Other Recent Pay-for-Performance Studies</vt:lpstr>
      <vt:lpstr>III. Strategic Staffing</vt:lpstr>
      <vt:lpstr>The Strategic Staffing Landscape</vt:lpstr>
      <vt:lpstr>State Strategic Staffing Efforts (RttT)</vt:lpstr>
      <vt:lpstr>Recent Local Strategic Staffing Plans in NC</vt:lpstr>
      <vt:lpstr>Example of a Strategic Staffing Plan (Wayne Co.)</vt:lpstr>
      <vt:lpstr>IV. Summary and Recommendations</vt:lpstr>
      <vt:lpstr>Summary</vt:lpstr>
      <vt:lpstr>Recommendations</vt:lpstr>
    </vt:vector>
  </TitlesOfParts>
  <Company>Friday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Leigh Goodwin</dc:creator>
  <cp:lastModifiedBy>DTS</cp:lastModifiedBy>
  <cp:revision>249</cp:revision>
  <cp:lastPrinted>2009-07-29T23:22:25Z</cp:lastPrinted>
  <dcterms:created xsi:type="dcterms:W3CDTF">2009-08-18T15:35:19Z</dcterms:created>
  <dcterms:modified xsi:type="dcterms:W3CDTF">2016-01-27T01:02:01Z</dcterms:modified>
</cp:coreProperties>
</file>