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mov" ContentType="video/unknown"/>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pmPRSettings.xml" ContentType="application/vnd.ms-powerpoint.pmPRSettin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bookmarkIdSeed="3">
  <p:sldMasterIdLst>
    <p:sldMasterId id="2147483648" r:id="rId1"/>
  </p:sldMasterIdLst>
  <p:notesMasterIdLst>
    <p:notesMasterId r:id="rId20"/>
  </p:notesMasterIdLst>
  <p:handoutMasterIdLst>
    <p:handoutMasterId r:id="rId21"/>
  </p:handoutMasterIdLst>
  <p:sldIdLst>
    <p:sldId id="256" r:id="rId2"/>
    <p:sldId id="304" r:id="rId3"/>
    <p:sldId id="305" r:id="rId4"/>
    <p:sldId id="311" r:id="rId5"/>
    <p:sldId id="327" r:id="rId6"/>
    <p:sldId id="346" r:id="rId7"/>
    <p:sldId id="354" r:id="rId8"/>
    <p:sldId id="325" r:id="rId9"/>
    <p:sldId id="321" r:id="rId10"/>
    <p:sldId id="357" r:id="rId11"/>
    <p:sldId id="323" r:id="rId12"/>
    <p:sldId id="334" r:id="rId13"/>
    <p:sldId id="324" r:id="rId14"/>
    <p:sldId id="342" r:id="rId15"/>
    <p:sldId id="341" r:id="rId16"/>
    <p:sldId id="338" r:id="rId17"/>
    <p:sldId id="356" r:id="rId18"/>
    <p:sldId id="292" r:id="rId19"/>
  </p:sldIdLst>
  <p:sldSz cx="9144000" cy="6858000" type="screen4x3"/>
  <p:notesSz cx="7010400" cy="92964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p:defaultTextStyle>
</p:presentation>
</file>

<file path=ppt/pmPRSettings.xml>      �  <?xml version="1.0" encoding="UTF-8"?>
<!DOCTYPE plist PUBLIC "-//Apple Computer//DTD PLIST 1.0//EN" "http://www.apple.com/DTDs/PropertyList-1.0.dtd">
<plist version="1.0">
<dict>
	<key>com.apple.print.PageFormat.PMHorizontalRes</key>
	<dict>
		<key>com.apple.print.ticket.creator</key>
		<string>com.apple.printingmanager</string>
		<key>com.apple.print.ticket.itemArray</key>
		<array>
			<dict>
				<key>com.apple.print.PageFormat.PMHorizontalRes</key>
				<real>72</real>
				<key>com.apple.print.ticket.client</key>
				<string>com.apple.printingmanager</string>
				<key>com.apple.print.ticket.modDate</key>
				<date>2007-10-03T21:08:43Z</date>
				<key>com.apple.print.ticket.stateFlag</key>
				<integer>0</integer>
			</dict>
		</array>
	</dict>
	<key>com.apple.print.PageFormat.PMOrientation</key>
	<dict>
		<key>com.apple.print.ticket.creator</key>
		<string>com.apple.printingmanager</string>
		<key>com.apple.print.ticket.itemArray</key>
		<array>
			<dict>
				<key>com.apple.print.PageFormat.PMOrientation</key>
				<integer>1</integer>
				<key>com.apple.print.ticket.client</key>
				<string>com.apple.printingmanager</string>
				<key>com.apple.print.ticket.modDate</key>
				<date>2007-10-03T21:08:43Z</date>
				<key>com.apple.print.ticket.stateFlag</key>
				<integer>0</integer>
			</dict>
		</array>
	</dict>
	<key>com.apple.print.PageFormat.PMScaling</key>
	<dict>
		<key>com.apple.print.ticket.creator</key>
		<string>com.apple.printingmanager</string>
		<key>com.apple.print.ticket.itemArray</key>
		<array>
			<dict>
				<key>com.apple.print.PageFormat.PMScaling</key>
				<real>1</real>
				<key>com.apple.print.ticket.client</key>
				<string>com.apple.printingmanager</string>
				<key>com.apple.print.ticket.modDate</key>
				<date>2007-10-03T21:08:43Z</date>
				<key>com.apple.print.ticket.stateFlag</key>
				<integer>0</integer>
			</dict>
		</array>
	</dict>
	<key>com.apple.print.PageFormat.PMVerticalRes</key>
	<dict>
		<key>com.apple.print.ticket.creator</key>
		<string>com.apple.printingmanager</string>
		<key>com.apple.print.ticket.itemArray</key>
		<array>
			<dict>
				<key>com.apple.print.PageFormat.PMVerticalRes</key>
				<real>72</real>
				<key>com.apple.print.ticket.client</key>
				<string>com.apple.printingmanager</string>
				<key>com.apple.print.ticket.modDate</key>
				<date>2007-10-03T21:08:43Z</date>
				<key>com.apple.print.ticket.stateFlag</key>
				<integer>0</integer>
			</dict>
		</array>
	</dict>
	<key>com.apple.print.PageFormat.PMVerticalScaling</key>
	<dict>
		<key>com.apple.print.ticket.creator</key>
		<string>com.apple.printingmanager</string>
		<key>com.apple.print.ticket.itemArray</key>
		<array>
			<dict>
				<key>com.apple.print.PageFormat.PMVerticalScaling</key>
				<real>1</real>
				<key>com.apple.print.ticket.client</key>
				<string>com.apple.printingmanager</string>
				<key>com.apple.print.ticket.modDate</key>
				<date>2007-10-03T21:08:43Z</date>
				<key>com.apple.print.ticket.stateFlag</key>
				<integer>0</integer>
			</dict>
		</array>
	</dict>
	<key>com.apple.print.subTicket.paper_info_ticket</key>
	<dict>
		<key>com.apple.print.PageFormat.PMAdjustedPageRect</key>
		<dict>
			<key>com.apple.print.ticket.creator</key>
			<string>com.apple.printingmanager</string>
			<key>com.apple.print.ticket.itemArray</key>
			<array>
				<dict>
					<key>com.apple.print.PageFormat.PMAdjustedPageRect</key>
					<array>
						<real>0.0</real>
						<real>0.0</real>
						<real>734</real>
						<real>576</real>
					</array>
					<key>com.apple.print.ticket.client</key>
					<string>com.apple.printingmanager</string>
					<key>com.apple.print.ticket.modDate</key>
					<date>2007-10-03T21:08:43Z</date>
					<key>com.apple.print.ticket.stateFlag</key>
					<integer>0</integer>
				</dict>
			</array>
		</dict>
		<key>com.apple.print.PageFormat.PMAdjustedPaperRect</key>
		<dict>
			<key>com.apple.print.ticket.creator</key>
			<string>com.apple.printingmanager</string>
			<key>com.apple.print.ticket.itemArray</key>
			<array>
				<dict>
					<key>com.apple.print.PageFormat.PMAdjustedPaperRect</key>
					<array>
						<real>-18</real>
						<real>-18</real>
						<real>774</real>
						<real>594</real>
					</array>
					<key>com.apple.print.ticket.client</key>
					<string>com.apple.printingmanager</string>
					<key>com.apple.print.ticket.modDate</key>
					<date>2007-10-03T21:08:43Z</date>
					<key>com.apple.print.ticket.stateFlag</key>
					<integer>0</integer>
				</dict>
			</array>
		</dict>
		<key>com.apple.print.PaperInfo.PMPaperName</key>
		<dict>
			<key>com.apple.print.ticket.creator</key>
			<string>com.apple.print.pm.PostScript</string>
			<key>com.apple.print.ticket.itemArray</key>
			<array>
				<dict>
					<key>com.apple.print.PaperInfo.PMPaperName</key>
					<string>na-letter</string>
					<key>com.apple.print.ticket.client</key>
					<string>com.apple.print.pm.PostScript</string>
					<key>com.apple.print.ticket.modDate</key>
					<date>2003-07-01T17:49:36Z</date>
					<key>com.apple.print.ticket.stateFlag</key>
					<integer>1</integer>
				</dict>
			</array>
		</dict>
		<key>com.apple.print.PaperInfo.PMUnadjustedPageRect</key>
		<dict>
			<key>com.apple.print.ticket.creator</key>
			<string>com.apple.print.pm.PostScript</string>
			<key>com.apple.print.ticket.itemArray</key>
			<array>
				<dict>
					<key>com.apple.print.PaperInfo.PMUnadjustedPageRect</key>
					<array>
						<real>0.0</real>
						<real>0.0</real>
						<real>734</real>
						<real>576</real>
					</array>
					<key>com.apple.print.ticket.client</key>
					<string>com.apple.printingmanager</string>
					<key>com.apple.print.ticket.modDate</key>
					<date>2007-10-03T21:08:43Z</date>
					<key>com.apple.print.ticket.stateFlag</key>
					<integer>0</integer>
				</dict>
			</array>
		</dict>
		<key>com.apple.print.PaperInfo.PMUnadjustedPaperRect</key>
		<dict>
			<key>com.apple.print.ticket.creator</key>
			<string>com.apple.print.pm.PostScript</string>
			<key>com.apple.print.ticket.itemArray</key>
			<array>
				<dict>
					<key>com.apple.print.PaperInfo.PMUnadjustedPaperRect</key>
					<array>
						<real>-18</real>
						<real>-18</real>
						<real>774</real>
						<real>594</real>
					</array>
					<key>com.apple.print.ticket.client</key>
					<string>com.apple.printingmanager</string>
					<key>com.apple.print.ticket.modDate</key>
					<date>2007-10-03T21:08:43Z</date>
					<key>com.apple.print.ticket.stateFlag</key>
					<integer>0</integer>
				</dict>
			</array>
		</dict>
		<key>com.apple.print.PaperInfo.ppd.PMPaperName</key>
		<dict>
			<key>com.apple.print.ticket.creator</key>
			<string>com.apple.print.pm.PostScript</string>
			<key>com.apple.print.ticket.itemArray</key>
			<array>
				<dict>
					<key>com.apple.print.PaperInfo.ppd.PMPaperName</key>
					<string>US Letter</string>
					<key>com.apple.print.ticket.client</key>
					<string>com.apple.print.pm.PostScript</string>
					<key>com.apple.print.ticket.modDate</key>
					<date>2003-07-01T17:49:36Z</date>
					<key>com.apple.print.ticket.stateFlag</key>
					<integer>1</integer>
				</dict>
			</array>
		</dict>
		<key>com.apple.print.ticket.APIVersion</key>
		<string>00.20</string>
		<key>com.apple.print.ticket.privateLock</key>
		<false/>
		<key>com.apple.print.ticket.type</key>
		<string>com.apple.print.PaperInfoTicket</string>
	</dict>
	<key>com.apple.print.ticket.APIVersion</key>
	<string>00.20</string>
	<key>com.apple.print.ticket.privateLock</key>
	<false/>
	<key>com.apple.print.ticket.type</key>
	<string>com.apple.print.PageFormatTicket</string>
</dict>
</plist>
   &  <?xml version="1.0" encoding="UTF-8"?>
<!DOCTYPE plist PUBLIC "-//Apple Computer//DTD PLIST 1.0//EN" "http://www.apple.com/DTDs/PropertyList-1.0.dtd">
<plist version="1.0">
<dict>
	<key>com.apple.print.DocumentTicket.PMSpoolFormat</key>
	<dict>
		<key>com.apple.print.ticket.creator</key>
		<string>com.apple.printingmanager</string>
		<key>com.apple.print.ticket.itemArray</key>
		<array>
			<dict>
				<key>com.apple.print.DocumentTicket.PMSpoolFormat</key>
				<string>application/pdf</string>
				<key>com.apple.print.ticket.client</key>
				<string>com.apple.printingmanager</string>
				<key>com.apple.print.ticket.modDate</key>
				<date>2007-10-03T21:08:43Z</date>
				<key>com.apple.print.ticket.stateFlag</key>
				<integer>0</integer>
			</dict>
		</array>
	</dict>
	<key>com.apple.print.PrintSettings.PMColorMatchingMode</key>
	<dict>
		<key>com.apple.print.ticket.creator</key>
		<string>com.apple.printingmanager</string>
		<key>com.apple.print.ticket.itemArray</key>
		<array>
			<dict>
				<key>com.apple.print.PrintSettings.PMColorMatchingMode</key>
				<integer>0</integer>
				<key>com.apple.print.ticket.client</key>
				<string>com.apple.printingmanager</string>
				<key>com.apple.print.ticket.modDate</key>
				<date>2007-10-03T21:08:43Z</date>
				<key>com.apple.print.ticket.stateFlag</key>
				<integer>0</integer>
			</dict>
		</array>
	</dict>
	<key>com.apple.print.PrintSettings.PMColorSyncProfileID</key>
	<dict>
		<key>com.apple.print.ticket.creator</key>
		<string>com.apple.printingmanager</string>
		<key>com.apple.print.ticket.itemArray</key>
		<array>
			<dict>
				<key>com.apple.print.PrintSettings.PMColorSyncProfileID</key>
				<integer>1294</integer>
				<key>com.apple.print.ticket.client</key>
				<string>com.apple.printingmanager</string>
				<key>com.apple.print.ticket.modDate</key>
				<date>2007-10-03T21:08:43Z</date>
				<key>com.apple.print.ticket.stateFlag</key>
				<integer>0</integer>
			</dict>
		</array>
	</dict>
	<key>com.apple.print.PrintSettings.PMCopies</key>
	<dict>
		<key>com.apple.print.ticket.creator</key>
		<string>com.apple.printingmanager</string>
		<key>com.apple.print.ticket.itemArray</key>
		<array>
			<dict>
				<key>com.apple.print.PrintSettings.PMCopies</key>
				<integer>1</integer>
				<key>com.apple.print.ticket.client</key>
				<string>com.apple.printingmanager</string>
				<key>com.apple.print.ticket.modDate</key>
				<date>2007-10-03T21:08:43Z</date>
				<key>com.apple.print.ticket.stateFlag</key>
				<integer>0</integer>
			</dict>
		</array>
	</dict>
	<key>com.apple.print.PrintSettings.PMCopyCollate</key>
	<dict>
		<key>com.apple.print.ticket.creator</key>
		<string>com.apple.printingmanager</string>
		<key>com.apple.print.ticket.itemArray</key>
		<array>
			<dict>
				<key>com.apple.print.PrintSettings.PMCopyCollate</key>
				<true/>
				<key>com.apple.print.ticket.client</key>
				<string>com.apple.printingmanager</string>
				<key>com.apple.print.ticket.modDate</key>
				<date>2007-10-03T21:08:43Z</date>
				<key>com.apple.print.ticket.stateFlag</key>
				<integer>0</integer>
			</dict>
		</array>
	</dict>
	<key>com.apple.print.PrintSettings.PMFirstPage</key>
	<dict>
		<key>com.apple.print.ticket.creator</key>
		<string>com.apple.printingmanager</string>
		<key>com.apple.print.ticket.itemArray</key>
		<array>
			<dict>
				<key>com.apple.print.PrintSettings.PMFirstPage</key>
				<integer>1</integer>
				<key>com.apple.print.ticket.client</key>
				<string>com.apple.printingmanager</string>
				<key>com.apple.print.ticket.modDate</key>
				<date>2007-10-03T21:08:43Z</date>
				<key>com.apple.print.ticket.stateFlag</key>
				<integer>0</integer>
			</dict>
		</array>
	</dict>
	<key>com.apple.print.PrintSettings.PMLastPage</key>
	<dict>
		<key>com.apple.print.ticket.creator</key>
		<string>com.apple.printingmanager</string>
		<key>com.apple.print.ticket.itemArray</key>
		<array>
			<dict>
				<key>com.apple.print.PrintSettings.PMLastPage</key>
				<integer>2147483647</integer>
				<key>com.apple.print.ticket.client</key>
				<string>com.apple.printingmanager</string>
				<key>com.apple.print.ticket.modDate</key>
				<date>2007-10-03T21:08:43Z</date>
				<key>com.apple.print.ticket.stateFlag</key>
				<integer>0</integer>
			</dict>
		</array>
	</dict>
	<key>com.apple.print.PrintSettings.PMPageRange</key>
	<dict>
		<key>com.apple.print.ticket.creator</key>
		<string>com.apple.printingmanager</string>
		<key>com.apple.print.ticket.itemArray</key>
		<array>
			<dict>
				<key>com.apple.print.PrintSettings.PMPageRange</key>
				<array>
					<integer>1</integer>
					<integer>2147483647</integer>
				</array>
				<key>com.apple.print.ticket.client</key>
				<string>com.apple.printingmanager</string>
				<key>com.apple.print.ticket.modDate</key>
				<date>2007-10-03T21:08:43Z</date>
				<key>com.apple.print.ticket.stateFlag</key>
				<integer>0</integer>
			</dict>
		</array>
	</dict>
	<key>com.apple.print.ticket.APIVersion</key>
	<string>00.20</string>
	<key>com.apple.print.ticket.privateLock</key>
	<false/>
	<key>com.apple.print.ticket.type</key>
	<string>com.apple.print.PrintSettingsTicket</string>
</dict>
</pli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450"/>
    <a:srgbClr val="AFBA4A"/>
    <a:srgbClr val="4E72AC"/>
    <a:srgbClr val="597BB3"/>
    <a:srgbClr val="6182B7"/>
    <a:srgbClr val="5B7DB5"/>
    <a:srgbClr val="456599"/>
    <a:srgbClr val="3C63A2"/>
    <a:srgbClr val="2353A1"/>
    <a:srgbClr val="00A2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41" autoAdjust="0"/>
    <p:restoredTop sz="80516" autoAdjust="0"/>
  </p:normalViewPr>
  <p:slideViewPr>
    <p:cSldViewPr>
      <p:cViewPr varScale="1">
        <p:scale>
          <a:sx n="94" d="100"/>
          <a:sy n="94" d="100"/>
        </p:scale>
        <p:origin x="-212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864" y="5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36" Type="http://schemas.openxmlformats.org/officeDocument/2006/relationships/pmPRSettings" Target="pmPRSetting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5128205128205E-3"/>
          <c:y val="0.2"/>
          <c:w val="0.97916666666666663"/>
          <c:h val="0.68013845144356955"/>
        </c:manualLayout>
      </c:layout>
      <c:barChart>
        <c:barDir val="col"/>
        <c:grouping val="clustered"/>
        <c:varyColors val="0"/>
        <c:ser>
          <c:idx val="0"/>
          <c:order val="0"/>
          <c:tx>
            <c:strRef>
              <c:f>Sheet1!$B$1</c:f>
              <c:strCache>
                <c:ptCount val="1"/>
                <c:pt idx="0">
                  <c:v>OSS</c:v>
                </c:pt>
              </c:strCache>
            </c:strRef>
          </c:tx>
          <c:invertIfNegative val="0"/>
          <c:dLbls>
            <c:txPr>
              <a:bodyPr/>
              <a:lstStyle/>
              <a:p>
                <a:pPr>
                  <a:defRPr sz="1200"/>
                </a:pPr>
                <a:endParaRPr lang="en-US"/>
              </a:p>
            </c:txPr>
            <c:showLegendKey val="0"/>
            <c:showVal val="1"/>
            <c:showCatName val="0"/>
            <c:showSerName val="0"/>
            <c:showPercent val="0"/>
            <c:showBubbleSize val="0"/>
            <c:showLeaderLines val="0"/>
          </c:dLbls>
          <c:cat>
            <c:strRef>
              <c:f>Sheet1!$A$2:$A$7</c:f>
              <c:strCache>
                <c:ptCount val="6"/>
                <c:pt idx="0">
                  <c:v>2007-2008</c:v>
                </c:pt>
                <c:pt idx="1">
                  <c:v>2008-2009</c:v>
                </c:pt>
                <c:pt idx="2">
                  <c:v>2009-2010</c:v>
                </c:pt>
                <c:pt idx="3">
                  <c:v>2010-2011</c:v>
                </c:pt>
                <c:pt idx="4">
                  <c:v>2011-2012</c:v>
                </c:pt>
                <c:pt idx="5">
                  <c:v>2012-2013</c:v>
                </c:pt>
              </c:strCache>
            </c:strRef>
          </c:cat>
          <c:val>
            <c:numRef>
              <c:f>Sheet1!$B$2:$B$7</c:f>
              <c:numCache>
                <c:formatCode>#,##0</c:formatCode>
                <c:ptCount val="6"/>
                <c:pt idx="0">
                  <c:v>12116</c:v>
                </c:pt>
                <c:pt idx="1">
                  <c:v>11969</c:v>
                </c:pt>
                <c:pt idx="2">
                  <c:v>10974</c:v>
                </c:pt>
                <c:pt idx="3">
                  <c:v>10896</c:v>
                </c:pt>
                <c:pt idx="4">
                  <c:v>10015</c:v>
                </c:pt>
                <c:pt idx="5">
                  <c:v>9180</c:v>
                </c:pt>
              </c:numCache>
            </c:numRef>
          </c:val>
        </c:ser>
        <c:dLbls>
          <c:showLegendKey val="0"/>
          <c:showVal val="1"/>
          <c:showCatName val="0"/>
          <c:showSerName val="0"/>
          <c:showPercent val="0"/>
          <c:showBubbleSize val="0"/>
        </c:dLbls>
        <c:gapWidth val="150"/>
        <c:overlap val="-25"/>
        <c:axId val="209896960"/>
        <c:axId val="209908096"/>
      </c:barChart>
      <c:catAx>
        <c:axId val="209896960"/>
        <c:scaling>
          <c:orientation val="minMax"/>
        </c:scaling>
        <c:delete val="0"/>
        <c:axPos val="b"/>
        <c:majorTickMark val="none"/>
        <c:minorTickMark val="none"/>
        <c:tickLblPos val="nextTo"/>
        <c:txPr>
          <a:bodyPr/>
          <a:lstStyle/>
          <a:p>
            <a:pPr>
              <a:defRPr sz="1200" baseline="0"/>
            </a:pPr>
            <a:endParaRPr lang="en-US"/>
          </a:p>
        </c:txPr>
        <c:crossAx val="209908096"/>
        <c:crosses val="autoZero"/>
        <c:auto val="1"/>
        <c:lblAlgn val="ctr"/>
        <c:lblOffset val="100"/>
        <c:noMultiLvlLbl val="0"/>
      </c:catAx>
      <c:valAx>
        <c:axId val="209908096"/>
        <c:scaling>
          <c:orientation val="minMax"/>
        </c:scaling>
        <c:delete val="1"/>
        <c:axPos val="l"/>
        <c:numFmt formatCode="#,##0" sourceLinked="1"/>
        <c:majorTickMark val="out"/>
        <c:minorTickMark val="none"/>
        <c:tickLblPos val="nextTo"/>
        <c:crossAx val="2098969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37840" cy="464820"/>
          </a:xfrm>
          <a:prstGeom prst="rect">
            <a:avLst/>
          </a:prstGeom>
        </p:spPr>
        <p:txBody>
          <a:bodyPr vert="horz"/>
          <a:lstStyle/>
          <a:p>
            <a:endParaRPr lang="en-US" dirty="0"/>
          </a:p>
        </p:txBody>
      </p:sp>
      <p:sp>
        <p:nvSpPr>
          <p:cNvPr id="3" name="Rectangle 3"/>
          <p:cNvSpPr>
            <a:spLocks noGrp="1"/>
          </p:cNvSpPr>
          <p:nvPr>
            <p:ph type="dt" sz="quarter" idx="1"/>
          </p:nvPr>
        </p:nvSpPr>
        <p:spPr>
          <a:xfrm>
            <a:off x="3970938" y="0"/>
            <a:ext cx="3037840" cy="464820"/>
          </a:xfrm>
          <a:prstGeom prst="rect">
            <a:avLst/>
          </a:prstGeom>
        </p:spPr>
        <p:txBody>
          <a:bodyPr vert="horz"/>
          <a:lstStyle/>
          <a:p>
            <a:fld id="{31555DB1-8736-42A3-B48D-2B08FB93332A}" type="datetimeFigureOut">
              <a:rPr lang="en-US" smtClean="0"/>
              <a:pPr/>
              <a:t>5/14/2015</a:t>
            </a:fld>
            <a:endParaRPr lang="en-US" dirty="0"/>
          </a:p>
        </p:txBody>
      </p:sp>
      <p:sp>
        <p:nvSpPr>
          <p:cNvPr id="4" name="Rectangle 4"/>
          <p:cNvSpPr>
            <a:spLocks noGrp="1"/>
          </p:cNvSpPr>
          <p:nvPr>
            <p:ph type="ftr" sz="quarter" idx="2"/>
          </p:nvPr>
        </p:nvSpPr>
        <p:spPr>
          <a:xfrm>
            <a:off x="0" y="8829967"/>
            <a:ext cx="3037840" cy="464820"/>
          </a:xfrm>
          <a:prstGeom prst="rect">
            <a:avLst/>
          </a:prstGeom>
        </p:spPr>
        <p:txBody>
          <a:bodyPr vert="horz"/>
          <a:lstStyle/>
          <a:p>
            <a:endParaRPr lang="en-US" dirty="0"/>
          </a:p>
        </p:txBody>
      </p:sp>
      <p:sp>
        <p:nvSpPr>
          <p:cNvPr id="5" name="Rectangle 5"/>
          <p:cNvSpPr>
            <a:spLocks noGrp="1"/>
          </p:cNvSpPr>
          <p:nvPr>
            <p:ph type="sldNum" sz="quarter" idx="3"/>
          </p:nvPr>
        </p:nvSpPr>
        <p:spPr>
          <a:xfrm>
            <a:off x="3970938" y="8829967"/>
            <a:ext cx="3037840" cy="464820"/>
          </a:xfrm>
          <a:prstGeom prst="rect">
            <a:avLst/>
          </a:prstGeom>
        </p:spPr>
        <p:txBody>
          <a:bodyPr vert="horz"/>
          <a:lstStyle/>
          <a:p>
            <a:fld id="{5400D380-E0D7-4EB1-B91E-BFCC7DA7F29D}" type="slidenum">
              <a:rPr lang="en-US" smtClean="0"/>
              <a:pPr/>
              <a:t>‹#›</a:t>
            </a:fld>
            <a:endParaRPr lang="en-US" dirty="0"/>
          </a:p>
        </p:txBody>
      </p:sp>
    </p:spTree>
    <p:extLst>
      <p:ext uri="{BB962C8B-B14F-4D97-AF65-F5344CB8AC3E}">
        <p14:creationId xmlns:p14="http://schemas.microsoft.com/office/powerpoint/2010/main" val="331825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3037840" cy="464820"/>
          </a:xfrm>
          <a:prstGeom prst="rect">
            <a:avLst/>
          </a:prstGeom>
        </p:spPr>
        <p:txBody>
          <a:bodyPr vert="horz"/>
          <a:lstStyle/>
          <a:p>
            <a:endParaRPr lang="en-US" dirty="0"/>
          </a:p>
        </p:txBody>
      </p:sp>
      <p:sp>
        <p:nvSpPr>
          <p:cNvPr id="3" name="Rectangle 3"/>
          <p:cNvSpPr>
            <a:spLocks noGrp="1"/>
          </p:cNvSpPr>
          <p:nvPr>
            <p:ph type="dt" idx="1"/>
          </p:nvPr>
        </p:nvSpPr>
        <p:spPr>
          <a:xfrm>
            <a:off x="3970938" y="0"/>
            <a:ext cx="3037840" cy="464820"/>
          </a:xfrm>
          <a:prstGeom prst="rect">
            <a:avLst/>
          </a:prstGeom>
        </p:spPr>
        <p:txBody>
          <a:bodyPr vert="horz"/>
          <a:lstStyle/>
          <a:p>
            <a:fld id="{0BDB199F-A56C-4049-BA04-1447030960FF}" type="datetimeFigureOut">
              <a:rPr lang="en-US" smtClean="0"/>
              <a:pPr/>
              <a:t>5/14/2015</a:t>
            </a:fld>
            <a:endParaRPr lang="en-US" dirty="0"/>
          </a:p>
        </p:txBody>
      </p:sp>
      <p:sp>
        <p:nvSpPr>
          <p:cNvPr id="4" name="Rectangle 4"/>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anchor="ctr"/>
          <a:lstStyle/>
          <a:p>
            <a:endParaRPr lang="en-US" dirty="0"/>
          </a:p>
        </p:txBody>
      </p:sp>
      <p:sp>
        <p:nvSpPr>
          <p:cNvPr id="5" name="Rectangle 5"/>
          <p:cNvSpPr>
            <a:spLocks noGrp="1"/>
          </p:cNvSpPr>
          <p:nvPr>
            <p:ph type="body" sz="quarter" idx="3"/>
          </p:nvPr>
        </p:nvSpPr>
        <p:spPr>
          <a:xfrm>
            <a:off x="701040" y="4415790"/>
            <a:ext cx="5608320" cy="4183380"/>
          </a:xfrm>
          <a:prstGeom prst="rect">
            <a:avLst/>
          </a:prstGeom>
        </p:spPr>
        <p:txBody>
          <a:bodyPr vert="horz">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829967"/>
            <a:ext cx="3037840" cy="464820"/>
          </a:xfrm>
          <a:prstGeom prst="rect">
            <a:avLst/>
          </a:prstGeom>
        </p:spPr>
        <p:txBody>
          <a:bodyPr vert="horz"/>
          <a:lstStyle/>
          <a:p>
            <a:endParaRPr lang="en-US" dirty="0"/>
          </a:p>
        </p:txBody>
      </p:sp>
      <p:sp>
        <p:nvSpPr>
          <p:cNvPr id="7" name="Rectangle 7"/>
          <p:cNvSpPr>
            <a:spLocks noGrp="1"/>
          </p:cNvSpPr>
          <p:nvPr>
            <p:ph type="sldNum" sz="quarter" idx="5"/>
          </p:nvPr>
        </p:nvSpPr>
        <p:spPr>
          <a:xfrm>
            <a:off x="3970938" y="8829967"/>
            <a:ext cx="3037840" cy="464820"/>
          </a:xfrm>
          <a:prstGeom prst="rect">
            <a:avLst/>
          </a:prstGeom>
        </p:spPr>
        <p:txBody>
          <a:bodyPr vert="horz"/>
          <a:lstStyle/>
          <a:p>
            <a:fld id="{B3A019F3-8596-4028-9847-CBD3A185B07A}" type="slidenum">
              <a:rPr lang="en-US" smtClean="0"/>
              <a:pPr/>
              <a:t>‹#›</a:t>
            </a:fld>
            <a:endParaRPr lang="en-US" dirty="0"/>
          </a:p>
        </p:txBody>
      </p:sp>
    </p:spTree>
    <p:extLst>
      <p:ext uri="{BB962C8B-B14F-4D97-AF65-F5344CB8AC3E}">
        <p14:creationId xmlns:p14="http://schemas.microsoft.com/office/powerpoint/2010/main" val="1172555415"/>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normAutofit lnSpcReduction="10000"/>
          </a:bodyPr>
          <a:lstStyle/>
          <a:p>
            <a:r>
              <a:rPr lang="en-US" sz="1400" dirty="0" smtClean="0"/>
              <a:t>CHARLOS:</a:t>
            </a:r>
            <a:r>
              <a:rPr lang="en-US" sz="1400" baseline="0" dirty="0" smtClean="0"/>
              <a:t> </a:t>
            </a:r>
            <a:r>
              <a:rPr lang="en-US" sz="1400" dirty="0" smtClean="0"/>
              <a:t>Good Morning,</a:t>
            </a:r>
            <a:r>
              <a:rPr lang="en-US" sz="1400" baseline="0" dirty="0" smtClean="0"/>
              <a:t> I am Charlos Banks and I currently serve as the executive director of student services and character development.  Prior to assuming this position, I have served as principal, district office administrator, school counselor, and teacher all within Guilford County Schools.  I have had the opportunity over my twenty year tenure with the district to see and actually be a part of the ongoing transformation of  us forming a National District of Character.  It has been an exciting experience and one that as we share with you our journey to this point, it is our hope you are able to understand how our program has made a positive impact on our students and the GCS community as a whole.</a:t>
            </a:r>
          </a:p>
          <a:p>
            <a:endParaRPr lang="en-US" sz="1400" baseline="0" dirty="0" smtClean="0"/>
          </a:p>
          <a:p>
            <a:r>
              <a:rPr lang="en-US" sz="1400" baseline="0" dirty="0" smtClean="0"/>
              <a:t>I would like to take this opportunity to also introduce someone who has been very instrumental in leading the work for our district, Ms. Yvonne Foster, coordinator for Character Development.  Together she and I hope to accomplish the following as a result of this presentation:</a:t>
            </a:r>
          </a:p>
          <a:p>
            <a:endParaRPr lang="en-US" sz="1400" baseline="0" dirty="0" smtClean="0"/>
          </a:p>
          <a:p>
            <a:r>
              <a:rPr lang="en-US" sz="1400" baseline="0" dirty="0" smtClean="0"/>
              <a:t>-Give you a snapshot of who we are as district</a:t>
            </a:r>
          </a:p>
          <a:p>
            <a:pPr marL="0" indent="0">
              <a:buFontTx/>
              <a:buNone/>
            </a:pPr>
            <a:r>
              <a:rPr lang="en-US" sz="1400" baseline="0" dirty="0" smtClean="0"/>
              <a:t>-Articulate our district’s vision for Character Development – along with goals, strategies, and action steps taken to establish our program</a:t>
            </a:r>
            <a:endParaRPr lang="en-US" sz="1400" dirty="0" smtClean="0"/>
          </a:p>
          <a:p>
            <a:r>
              <a:rPr lang="en-US" sz="1400" dirty="0" smtClean="0"/>
              <a:t>- And last</a:t>
            </a:r>
            <a:r>
              <a:rPr lang="en-US" sz="1400" baseline="0" dirty="0" smtClean="0"/>
              <a:t> but most important help you understand how Character Development has made such a significant impact on the learning opportunities for our students.</a:t>
            </a:r>
          </a:p>
          <a:p>
            <a:endParaRPr lang="en-US" sz="1400" baseline="0" dirty="0" smtClean="0"/>
          </a:p>
          <a:p>
            <a:endParaRPr lang="en-US" sz="1400" dirty="0" smtClean="0"/>
          </a:p>
          <a:p>
            <a:endParaRPr lang="en-US" sz="1400" dirty="0" smtClean="0"/>
          </a:p>
        </p:txBody>
      </p:sp>
      <p:sp>
        <p:nvSpPr>
          <p:cNvPr id="4" name="Rectangle 4"/>
          <p:cNvSpPr>
            <a:spLocks noGrp="1"/>
          </p:cNvSpPr>
          <p:nvPr>
            <p:ph type="sldNum" sz="quarter" idx="10"/>
          </p:nvPr>
        </p:nvSpPr>
        <p:spPr/>
        <p:txBody>
          <a:bodyPr/>
          <a:lstStyle/>
          <a:p>
            <a:fld id="{B3A019F3-8596-4028-9847-CBD3A185B07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Yvonne</a:t>
            </a:r>
            <a:r>
              <a:rPr lang="en-US" baseline="0" dirty="0" smtClean="0"/>
              <a:t> - </a:t>
            </a:r>
            <a:r>
              <a:rPr lang="en-US" dirty="0" smtClean="0"/>
              <a:t>Embedded videos of service-learning opportunities – Dudley</a:t>
            </a:r>
            <a:r>
              <a:rPr lang="en-US" baseline="0" dirty="0" smtClean="0"/>
              <a:t> High School, Penn Griffin, and Archer Elementary.</a:t>
            </a:r>
          </a:p>
          <a:p>
            <a:endParaRPr lang="en-US" baseline="0" dirty="0" smtClean="0"/>
          </a:p>
          <a:p>
            <a:r>
              <a:rPr lang="en-US" baseline="0" dirty="0" smtClean="0"/>
              <a:t>As you can see our students are engaged in acts of service from elementary school through high school.  We are extremely proud of their efforts in applying their knowledge and skills to address problems of local, national and global  importance.  Our students have indicated that service-learning not only provides them with an opportunity to make a difference in our society but for many of them it is their first opportunity of achieving and being recognized as a leader among their peers. </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10</a:t>
            </a:fld>
            <a:endParaRPr lang="en-US" dirty="0"/>
          </a:p>
        </p:txBody>
      </p:sp>
    </p:spTree>
    <p:extLst>
      <p:ext uri="{BB962C8B-B14F-4D97-AF65-F5344CB8AC3E}">
        <p14:creationId xmlns:p14="http://schemas.microsoft.com/office/powerpoint/2010/main" val="3854188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YVONNE: One</a:t>
            </a:r>
            <a:r>
              <a:rPr lang="en-US" sz="1200" kern="1200" baseline="0" dirty="0" smtClean="0">
                <a:solidFill>
                  <a:schemeClr val="tx1"/>
                </a:solidFill>
                <a:effectLst/>
                <a:latin typeface="+mn-lt"/>
                <a:ea typeface="+mn-ea"/>
                <a:cs typeface="+mn-cs"/>
              </a:rPr>
              <a:t> of the contributing factors to our success with character development is because we started from the top in building the support and emphasis of importance that this initiative would have on the educational experience for GCS students.  Our school board adopted a new policy establish character develop as a part of the education for all students and in January of 2010 ,w</a:t>
            </a:r>
            <a:r>
              <a:rPr lang="en-US" sz="1200" kern="1200" dirty="0" smtClean="0">
                <a:solidFill>
                  <a:schemeClr val="tx1"/>
                </a:solidFill>
                <a:effectLst/>
                <a:latin typeface="+mn-lt"/>
                <a:ea typeface="+mn-ea"/>
                <a:cs typeface="+mn-cs"/>
              </a:rPr>
              <a:t>e formally launched this initiative during our State of Our Schools’ event, and announced our first district-wide service-learning project,</a:t>
            </a:r>
            <a:r>
              <a:rPr lang="en-US" sz="1200" kern="1200" baseline="0" dirty="0" smtClean="0">
                <a:solidFill>
                  <a:schemeClr val="tx1"/>
                </a:solidFill>
                <a:effectLst/>
                <a:latin typeface="+mn-lt"/>
                <a:ea typeface="+mn-ea"/>
                <a:cs typeface="+mn-cs"/>
              </a:rPr>
              <a:t> which helped raise awareness of the initiative and helped how service can build character.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Through our generous community, our district’s students and staff were able to work together to build a house through Habitat for Humanity. During those 20 Saturdays, we did more than build a house; we built a foundation for character education and service-learning.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 then, our students and staff have embraced the concepts, and it is having a positive impact on academics, student behavior and school 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11</a:t>
            </a:fld>
            <a:endParaRPr lang="en-US" dirty="0"/>
          </a:p>
        </p:txBody>
      </p:sp>
    </p:spTree>
    <p:extLst>
      <p:ext uri="{BB962C8B-B14F-4D97-AF65-F5344CB8AC3E}">
        <p14:creationId xmlns:p14="http://schemas.microsoft.com/office/powerpoint/2010/main" val="1994048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YVONNE: We felt it</a:t>
            </a:r>
            <a:r>
              <a:rPr lang="en-US" sz="1200" kern="1200" baseline="0" dirty="0" smtClean="0">
                <a:solidFill>
                  <a:schemeClr val="tx1"/>
                </a:solidFill>
                <a:effectLst/>
                <a:latin typeface="+mn-lt"/>
                <a:ea typeface="+mn-ea"/>
                <a:cs typeface="+mn-cs"/>
              </a:rPr>
              <a:t> was important in the beginning of this initiative to model our expectation to youth and so staff, district and school leaders joined together to serve more than one community organization and expanded to one day of service serving over 15 organization across the county.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summer</a:t>
            </a:r>
            <a:r>
              <a:rPr lang="en-US" sz="1200" kern="1200" baseline="0" dirty="0" smtClean="0">
                <a:solidFill>
                  <a:schemeClr val="tx1"/>
                </a:solidFill>
                <a:effectLst/>
                <a:latin typeface="+mn-lt"/>
                <a:ea typeface="+mn-ea"/>
                <a:cs typeface="+mn-cs"/>
              </a:rPr>
              <a:t> of 2011, we expanded this concept even more from one day of service to a summer of service. This has become a traditional practice for the past three summers in which we have received wonderful feedback from the community and school leaders, and so in moving forward we hope to continue to replicate this experience in hopes of expanding to a year of service.</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12</a:t>
            </a:fld>
            <a:endParaRPr lang="en-US" dirty="0"/>
          </a:p>
        </p:txBody>
      </p:sp>
    </p:spTree>
    <p:extLst>
      <p:ext uri="{BB962C8B-B14F-4D97-AF65-F5344CB8AC3E}">
        <p14:creationId xmlns:p14="http://schemas.microsoft.com/office/powerpoint/2010/main" val="199404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YVONNE: Here is a list of additional practices</a:t>
            </a:r>
            <a:r>
              <a:rPr lang="en-US" baseline="0" dirty="0" smtClean="0"/>
              <a:t> and strategies we used to integrate character development all which have play equal roles in helping us sustain a successful program.  We have attribute a lot the work to our youth who serves as Service-Learning Ambassadors across all high schools who really led this work in terms of increasing youth involvement and raising the level of importance in our schools and within our community.</a:t>
            </a:r>
          </a:p>
          <a:p>
            <a:endParaRPr lang="en-US" baseline="0" dirty="0" smtClean="0"/>
          </a:p>
          <a:p>
            <a:r>
              <a:rPr lang="en-US" b="1" baseline="0" dirty="0" smtClean="0">
                <a:solidFill>
                  <a:srgbClr val="FFFF00"/>
                </a:solidFill>
              </a:rPr>
              <a:t>(WE WILL NOT ELABORATE HERE UNLESS ASKED FOR ADDITIONAL DETAILS WHICH ARE LISTED BELOW)</a:t>
            </a:r>
          </a:p>
          <a:p>
            <a:r>
              <a:rPr lang="en-US" baseline="0" dirty="0" smtClean="0"/>
              <a:t>The character development team put together a deployment plan that included 31 </a:t>
            </a:r>
            <a:r>
              <a:rPr lang="en-US" dirty="0" smtClean="0"/>
              <a:t>deliverables to help the district meet those 2012 SP</a:t>
            </a:r>
            <a:r>
              <a:rPr lang="en-US" baseline="0" dirty="0" smtClean="0"/>
              <a:t> goals. One of the biggest of these deliverables was developing curriculum that was aligned to the N.C. Course of Study.</a:t>
            </a:r>
          </a:p>
          <a:p>
            <a:endParaRPr lang="en-US" baseline="0" dirty="0" smtClean="0"/>
          </a:p>
          <a:p>
            <a:r>
              <a:rPr lang="en-US" baseline="0" dirty="0" smtClean="0"/>
              <a:t>Staff realignment – A Character Development department was developed when funding for the Safe Schools and Drug Free was going away – so we were able to utilize these same administrators and make them character development coaches. The focus then moved from intervention and prevention to asset development - how do we build our students’ competencies and how do we build the characteristics they already have?</a:t>
            </a:r>
          </a:p>
          <a:p>
            <a:endParaRPr lang="en-US" baseline="0" dirty="0" smtClean="0"/>
          </a:p>
          <a:p>
            <a:r>
              <a:rPr lang="en-US" baseline="0" dirty="0" smtClean="0"/>
              <a:t>Our character development team coordinated a school-level audit in which they surveyed each school improvement team to assess what they were already doing to address character development, what were their needs, what was their understanding of the initiative, and what type of professional development they needed. </a:t>
            </a:r>
          </a:p>
          <a:p>
            <a:endParaRPr lang="en-US" baseline="0" dirty="0" smtClean="0"/>
          </a:p>
          <a:p>
            <a:r>
              <a:rPr lang="en-US" baseline="0" dirty="0" smtClean="0"/>
              <a:t>GCS added a component to the school improvement plan where schools had to set goals for character development – they would measure this by climate surveys – student/staff perception, safety and school engagement. </a:t>
            </a:r>
          </a:p>
          <a:p>
            <a:endParaRPr lang="en-US" baseline="0" dirty="0" smtClean="0"/>
          </a:p>
          <a:p>
            <a:r>
              <a:rPr lang="en-US" baseline="0" dirty="0" smtClean="0"/>
              <a:t>Professional development was given to teacher leaders thanks in part to the National Youth Leadership Council.</a:t>
            </a:r>
          </a:p>
          <a:p>
            <a:endParaRPr lang="en-US" baseline="0" dirty="0" smtClean="0"/>
          </a:p>
          <a:p>
            <a:r>
              <a:rPr lang="en-US" baseline="0" dirty="0" smtClean="0"/>
              <a:t>An aspect of this initiative that has really let our students take the lead has been the addition of service-learning ambassadors. These ambassadors are high school students who are trained each fall, and as of this year, we have about 400 student ambassadors. Their main responsibilities include leading service-learning projects and assisting students in tracking their hours through Noble Hour, an online tracking system. </a:t>
            </a:r>
          </a:p>
          <a:p>
            <a:endParaRPr lang="en-US" baseline="0" dirty="0" smtClean="0"/>
          </a:p>
          <a:p>
            <a:r>
              <a:rPr lang="en-US" baseline="0" dirty="0" smtClean="0"/>
              <a:t>National Youth Leadership Council has also helped train our service-learning ambassadors, and students have presented at their annual conference and hosted workshops.   </a:t>
            </a:r>
          </a:p>
          <a:p>
            <a:endParaRPr lang="en-US" baseline="0" dirty="0" smtClean="0"/>
          </a:p>
          <a:p>
            <a:r>
              <a:rPr lang="en-US" baseline="0" dirty="0" smtClean="0"/>
              <a:t>In this process, we found it very important to connect with many of our community partners who provided youth an opportunity to support their organizations through service-learning.</a:t>
            </a:r>
          </a:p>
          <a:p>
            <a:endParaRPr lang="en-US" baseline="0" dirty="0" smtClean="0"/>
          </a:p>
          <a:p>
            <a:r>
              <a:rPr lang="en-US" baseline="0" dirty="0" smtClean="0"/>
              <a:t>The team developed a lesson plan on every grade level that was aligned to the standard course of study and training was provided to teachers and counselors. Schools supported this work by encouraging teachers to use service-learning as an engaging instructional strategy across all content areas.</a:t>
            </a:r>
          </a:p>
          <a:p>
            <a:r>
              <a:rPr lang="en-US" baseline="0" dirty="0" smtClean="0"/>
              <a:t>Lastly, when we think about informal curriculum it speaks to our expectations of student behavior. As a district, we started looking at how do we integrate this practices within our athletic programs, after school programs for elementary students and all aspects of student services.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13</a:t>
            </a:fld>
            <a:endParaRPr lang="en-US" dirty="0"/>
          </a:p>
        </p:txBody>
      </p:sp>
    </p:spTree>
    <p:extLst>
      <p:ext uri="{BB962C8B-B14F-4D97-AF65-F5344CB8AC3E}">
        <p14:creationId xmlns:p14="http://schemas.microsoft.com/office/powerpoint/2010/main" val="1426554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Yvonne: So as we move forward we are looking</a:t>
            </a:r>
            <a:r>
              <a:rPr lang="en-US" baseline="0" dirty="0" smtClean="0"/>
              <a:t> into ways to ensure all of our schools are providing optimal character development practices for all students.  This year we have introduced our tiered support model which outlines how our department provides prescriptive support to all schools.  This model is developed to help us better support schools in how they define their character development program, demonstrate what it looks like within their instructional practices and  how they provide continuous assessment of successful implementation and positive impact on student achievement.  One of the most effective ways we have assessed our practices is through the State and National District of Character application process.  This process requires you to reflect on your effectiveness in implementing the 11 principles of effective character education. We aspire to one day celebrate all of our schools as National Schools of Character and are certainly working on this achievement every day.</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14</a:t>
            </a:fld>
            <a:endParaRPr lang="en-US" dirty="0"/>
          </a:p>
        </p:txBody>
      </p:sp>
    </p:spTree>
    <p:extLst>
      <p:ext uri="{BB962C8B-B14F-4D97-AF65-F5344CB8AC3E}">
        <p14:creationId xmlns:p14="http://schemas.microsoft.com/office/powerpoint/2010/main" val="1465154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YVONNE: </a:t>
            </a:r>
          </a:p>
          <a:p>
            <a:r>
              <a:rPr lang="en-US" dirty="0" smtClean="0"/>
              <a:t> In GCS,</a:t>
            </a:r>
            <a:r>
              <a:rPr lang="en-US" baseline="0" dirty="0" smtClean="0"/>
              <a:t> we love celebrating the success of our students as they engage in the work of character development and one way we celebrating their success is through our Cool to Serve Event.  </a:t>
            </a:r>
          </a:p>
          <a:p>
            <a:r>
              <a:rPr lang="en-US" baseline="0" dirty="0" smtClean="0"/>
              <a:t>In 2012, GCS held an annual event called Cool to Serve, which recognizes and rewards recent graduates for their commitment to service learning. Students who earn the district’s service-learning diploma or service-learning exemplary award are invited to attend, but only those who earn the diploma are eligible to win a brand new car – all of which is sponsored by the generosity of our business community.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2011-12, high school students completed </a:t>
            </a:r>
            <a:r>
              <a:rPr lang="en-US" sz="1200" b="0" dirty="0" smtClean="0"/>
              <a:t>164,606</a:t>
            </a:r>
            <a:r>
              <a:rPr lang="en-US" sz="1200" dirty="0" smtClean="0"/>
              <a:t> hours of service</a:t>
            </a:r>
            <a:r>
              <a:rPr lang="en-US" sz="1200" baseline="0" dirty="0" smtClean="0"/>
              <a:t> and to date our students have documented over 1 million service-learning hours serving more than 160 community partners which equates to an economic impact of $21 million. (based on NC volunteer rate as of 2013 = $21.04)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B3A019F3-8596-4028-9847-CBD3A185B07A}" type="slidenum">
              <a:rPr lang="en-US" smtClean="0"/>
              <a:pPr/>
              <a:t>15</a:t>
            </a:fld>
            <a:endParaRPr lang="en-US" dirty="0"/>
          </a:p>
        </p:txBody>
      </p:sp>
    </p:spTree>
    <p:extLst>
      <p:ext uri="{BB962C8B-B14F-4D97-AF65-F5344CB8AC3E}">
        <p14:creationId xmlns:p14="http://schemas.microsoft.com/office/powerpoint/2010/main" val="1426554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CHARLOS: Building a National District of Character has been an extraordinary journey for our district as a whole.  We are thankful that we have a community of supporters from our superintendent, school board members all the way down to our parents and mostly important our students who are leaders behind the work. </a:t>
            </a:r>
            <a:r>
              <a:rPr lang="en-US" baseline="0" dirty="0" smtClean="0"/>
              <a:t>Charlos – We would like to close with one last video clip of our students you saw in the previous video advocating for the need for more bus benches within their community.   As a result of their ongoing efforts, they were able to raise funding and actually build one of the many benches they hope to increase across our district. This group of students in partnership with one of our local college – UNCG took this initiative from service-learning to an act of creating social justice.  </a:t>
            </a:r>
            <a:r>
              <a:rPr lang="en-US" baseline="0" smtClean="0"/>
              <a:t>They started this initiative in 2007 and are still working with their teachers, community leaders, county commissioners, university professors and most importantly their peers to advocate effectively for a positive change in their community. </a:t>
            </a:r>
            <a:endParaRPr lang="en-US" baseline="0" dirty="0" smtClean="0"/>
          </a:p>
        </p:txBody>
      </p:sp>
      <p:sp>
        <p:nvSpPr>
          <p:cNvPr id="4" name="Slide Number Placeholder 3"/>
          <p:cNvSpPr>
            <a:spLocks noGrp="1"/>
          </p:cNvSpPr>
          <p:nvPr>
            <p:ph type="sldNum" sz="quarter" idx="10"/>
          </p:nvPr>
        </p:nvSpPr>
        <p:spPr/>
        <p:txBody>
          <a:bodyPr/>
          <a:lstStyle/>
          <a:p>
            <a:fld id="{B3A019F3-8596-4028-9847-CBD3A185B07A}" type="slidenum">
              <a:rPr lang="en-US" smtClean="0"/>
              <a:pPr/>
              <a:t>16</a:t>
            </a:fld>
            <a:endParaRPr lang="en-US" dirty="0"/>
          </a:p>
        </p:txBody>
      </p:sp>
    </p:spTree>
    <p:extLst>
      <p:ext uri="{BB962C8B-B14F-4D97-AF65-F5344CB8AC3E}">
        <p14:creationId xmlns:p14="http://schemas.microsoft.com/office/powerpoint/2010/main" val="1426554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17</a:t>
            </a:fld>
            <a:endParaRPr lang="en-US" dirty="0"/>
          </a:p>
        </p:txBody>
      </p:sp>
    </p:spTree>
    <p:extLst>
      <p:ext uri="{BB962C8B-B14F-4D97-AF65-F5344CB8AC3E}">
        <p14:creationId xmlns:p14="http://schemas.microsoft.com/office/powerpoint/2010/main" val="1293299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4" name="Rectangle 4"/>
          <p:cNvSpPr>
            <a:spLocks noGrp="1"/>
          </p:cNvSpPr>
          <p:nvPr>
            <p:ph type="sldNum" sz="quarter" idx="10"/>
          </p:nvPr>
        </p:nvSpPr>
        <p:spPr/>
        <p:txBody>
          <a:bodyPr/>
          <a:lstStyle/>
          <a:p>
            <a:fld id="{B3A019F3-8596-4028-9847-CBD3A185B07A}" type="slidenum">
              <a:rPr lang="en-US" smtClean="0"/>
              <a:pPr/>
              <a:t>18</a:t>
            </a:fld>
            <a:endParaRPr lang="en-US" dirty="0"/>
          </a:p>
        </p:txBody>
      </p:sp>
      <p:sp>
        <p:nvSpPr>
          <p:cNvPr id="5" name="Notes Placeholder 4"/>
          <p:cNvSpPr>
            <a:spLocks noGrp="1"/>
          </p:cNvSpPr>
          <p:nvPr>
            <p:ph type="body" sz="quarter" idx="11"/>
          </p:nvPr>
        </p:nvSpPr>
        <p:spPr/>
        <p:txBody>
          <a:bodyPr/>
          <a:lstStyle/>
          <a:p>
            <a:r>
              <a:rPr lang="en-US" dirty="0" smtClean="0"/>
              <a:t>CHARLOS: Thank you so much for </a:t>
            </a:r>
            <a:r>
              <a:rPr lang="en-US" baseline="0" dirty="0" smtClean="0"/>
              <a:t>allowing us to share our journey with you. We are so proud of our school community and their work in transforming our district into a National District of Character.  This work has been a collaborative effort on the part of our school leaders, parents, students, and the community.  We are certainly excited about what’s ahead, and look forward to building on our successes to create a longstanding program which supports achieving academic excellence for all students.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Charlos:</a:t>
            </a:r>
          </a:p>
          <a:p>
            <a:r>
              <a:rPr lang="en-US" sz="1400" dirty="0" smtClean="0"/>
              <a:t>Here’s what GCS looks like for grades K through 12 using our 20</a:t>
            </a:r>
            <a:r>
              <a:rPr lang="en-US" sz="1400" baseline="30000" dirty="0" smtClean="0"/>
              <a:t>th</a:t>
            </a:r>
            <a:r>
              <a:rPr lang="en-US" sz="1400" dirty="0" smtClean="0"/>
              <a:t> day of school student enrollment from this school year.  As you can see, we are a pretty diverse school district</a:t>
            </a:r>
          </a:p>
          <a:p>
            <a:endParaRPr lang="en-US" sz="1400" dirty="0" smtClean="0"/>
          </a:p>
          <a:p>
            <a:r>
              <a:rPr lang="en-US" sz="1400" dirty="0" smtClean="0"/>
              <a:t>Our student body is about: 41% black, 35% white, 13% Hispanic, 6% Asian, 4% multiracial, and less than 1 % American Indian/Pacific Islander.</a:t>
            </a:r>
          </a:p>
          <a:p>
            <a:endParaRPr lang="en-US" sz="1400" dirty="0" smtClean="0"/>
          </a:p>
          <a:p>
            <a:endParaRPr lang="en-US" sz="1400" dirty="0" smtClean="0"/>
          </a:p>
          <a:p>
            <a:endParaRPr lang="en-US" sz="1400" dirty="0" smtClean="0"/>
          </a:p>
          <a:p>
            <a:endParaRPr lang="en-US" sz="1400" dirty="0" smtClean="0"/>
          </a:p>
        </p:txBody>
      </p:sp>
      <p:sp>
        <p:nvSpPr>
          <p:cNvPr id="4" name="Slide Number Placeholder 3"/>
          <p:cNvSpPr>
            <a:spLocks noGrp="1"/>
          </p:cNvSpPr>
          <p:nvPr>
            <p:ph type="sldNum" sz="quarter" idx="10"/>
          </p:nvPr>
        </p:nvSpPr>
        <p:spPr/>
        <p:txBody>
          <a:bodyPr/>
          <a:lstStyle/>
          <a:p>
            <a:fld id="{B3A019F3-8596-4028-9847-CBD3A185B07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5088" y="465138"/>
            <a:ext cx="4029075" cy="3021012"/>
          </a:xfrm>
        </p:spPr>
      </p:sp>
      <p:sp>
        <p:nvSpPr>
          <p:cNvPr id="3" name="Notes Placeholder 2"/>
          <p:cNvSpPr>
            <a:spLocks noGrp="1"/>
          </p:cNvSpPr>
          <p:nvPr>
            <p:ph type="body" idx="1"/>
          </p:nvPr>
        </p:nvSpPr>
        <p:spPr>
          <a:xfrm>
            <a:off x="467360" y="3718560"/>
            <a:ext cx="6075680" cy="5267960"/>
          </a:xfrm>
        </p:spPr>
        <p:txBody>
          <a:bodyPr>
            <a:noAutofit/>
          </a:bodyPr>
          <a:lstStyle/>
          <a:p>
            <a:r>
              <a:rPr lang="en-US" dirty="0" smtClean="0"/>
              <a:t>CHARLOS: Our </a:t>
            </a:r>
            <a:r>
              <a:rPr lang="en-US" dirty="0"/>
              <a:t>students, who hail from </a:t>
            </a:r>
            <a:r>
              <a:rPr lang="en-US" dirty="0" smtClean="0"/>
              <a:t>79 countries </a:t>
            </a:r>
            <a:r>
              <a:rPr lang="en-US" dirty="0"/>
              <a:t>and speak </a:t>
            </a:r>
            <a:r>
              <a:rPr lang="en-US" dirty="0" smtClean="0"/>
              <a:t>about 128 different </a:t>
            </a:r>
            <a:r>
              <a:rPr lang="en-US" dirty="0"/>
              <a:t>languages, represent everything that is right and good about our community and about our nation. </a:t>
            </a:r>
          </a:p>
          <a:p>
            <a:endParaRPr lang="en-US" dirty="0"/>
          </a:p>
          <a:p>
            <a:r>
              <a:rPr lang="en-US" dirty="0" smtClean="0"/>
              <a:t>In </a:t>
            </a:r>
            <a:r>
              <a:rPr lang="en-US" dirty="0"/>
              <a:t>GCS, we see diversity as an opportunity for rich </a:t>
            </a:r>
            <a:r>
              <a:rPr lang="en-US" dirty="0" smtClean="0"/>
              <a:t>learning opportunities </a:t>
            </a:r>
            <a:r>
              <a:rPr lang="en-US" dirty="0"/>
              <a:t>and the daily practice of democracy. As a result, our children leave our schools better prepared to lead and compete in the global economy. </a:t>
            </a:r>
          </a:p>
          <a:p>
            <a:endParaRPr lang="en-US" dirty="0" smtClean="0"/>
          </a:p>
          <a:p>
            <a:r>
              <a:rPr lang="en-US" dirty="0" smtClean="0"/>
              <a:t>Approximately</a:t>
            </a:r>
            <a:r>
              <a:rPr lang="en-US" baseline="0" dirty="0" smtClean="0"/>
              <a:t> </a:t>
            </a:r>
            <a:r>
              <a:rPr lang="en-US" dirty="0" smtClean="0"/>
              <a:t>59.41 percent of our students qualify for free or reduced price lunch And</a:t>
            </a:r>
            <a:r>
              <a:rPr lang="en-US" baseline="0" dirty="0" smtClean="0"/>
              <a:t> we recently learned that </a:t>
            </a:r>
            <a:r>
              <a:rPr lang="en-US" sz="1200" dirty="0" smtClean="0">
                <a:solidFill>
                  <a:srgbClr val="000000"/>
                </a:solidFill>
                <a:effectLst/>
                <a:latin typeface="+mn-lt"/>
                <a:ea typeface="Times New Roman"/>
                <a:cs typeface="Times New Roman"/>
              </a:rPr>
              <a:t>67% of students currently enrolled in Guilford County Schools (GCS) are considered low-income </a:t>
            </a:r>
            <a:r>
              <a:rPr lang="en-US" dirty="0" smtClean="0"/>
              <a:t>–  which means more than</a:t>
            </a:r>
            <a:r>
              <a:rPr lang="en-US" baseline="0" dirty="0" smtClean="0"/>
              <a:t> </a:t>
            </a:r>
            <a:r>
              <a:rPr lang="en-US" dirty="0" smtClean="0"/>
              <a:t>1 out of every 2 student may not have enough to eat at home. </a:t>
            </a:r>
          </a:p>
          <a:p>
            <a:endParaRPr lang="en-US" dirty="0" smtClean="0"/>
          </a:p>
          <a:p>
            <a:r>
              <a:rPr lang="en-US" dirty="0" smtClean="0"/>
              <a:t>We also serve large numbers of students who are gifted and talented – more than 13,000 and large numbers of students who receive special education services  -- more than 10,000.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3A019F3-8596-4028-9847-CBD3A185B07A}"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600" dirty="0" smtClean="0"/>
              <a:t>CHARLOS: To</a:t>
            </a:r>
            <a:r>
              <a:rPr lang="en-US" sz="1600" baseline="0" dirty="0" smtClean="0"/>
              <a:t> understand where Guilford County Schools is today, we must look back. When our superintendent arrived in 2008, he conducted a listening and learning tour called “Mo Wants to Know.” </a:t>
            </a:r>
            <a:r>
              <a:rPr lang="en-US" sz="1400" kern="1200" dirty="0" smtClean="0">
                <a:solidFill>
                  <a:schemeClr val="tx1"/>
                </a:solidFill>
                <a:effectLst/>
                <a:latin typeface="+mn-lt"/>
                <a:ea typeface="+mn-ea"/>
                <a:cs typeface="+mn-cs"/>
              </a:rPr>
              <a:t>The responses to this tour</a:t>
            </a:r>
            <a:r>
              <a:rPr lang="en-US" sz="1400" kern="1200" baseline="0" dirty="0" smtClean="0">
                <a:solidFill>
                  <a:schemeClr val="tx1"/>
                </a:solidFill>
                <a:effectLst/>
                <a:latin typeface="+mn-lt"/>
                <a:ea typeface="+mn-ea"/>
                <a:cs typeface="+mn-cs"/>
              </a:rPr>
              <a:t> would help us </a:t>
            </a:r>
            <a:r>
              <a:rPr lang="en-US" sz="1400" kern="1200" dirty="0" smtClean="0">
                <a:solidFill>
                  <a:schemeClr val="tx1"/>
                </a:solidFill>
                <a:effectLst/>
                <a:latin typeface="+mn-lt"/>
                <a:ea typeface="+mn-ea"/>
                <a:cs typeface="+mn-cs"/>
              </a:rPr>
              <a:t>develop the district’s first strategic plan.</a:t>
            </a:r>
            <a:r>
              <a:rPr lang="en-US" sz="1400" kern="1200" baseline="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 </a:t>
            </a:r>
          </a:p>
          <a:p>
            <a:pPr lvl="0"/>
            <a:endParaRPr lang="en-US" sz="1400" kern="1200" dirty="0" smtClean="0">
              <a:solidFill>
                <a:schemeClr val="tx1"/>
              </a:solidFill>
              <a:effectLst/>
              <a:latin typeface="+mn-lt"/>
              <a:ea typeface="+mn-ea"/>
              <a:cs typeface="+mn-cs"/>
            </a:endParaRPr>
          </a:p>
          <a:p>
            <a:pPr lvl="0"/>
            <a:r>
              <a:rPr lang="en-US" sz="1400" kern="1200" dirty="0" smtClean="0">
                <a:solidFill>
                  <a:schemeClr val="tx1"/>
                </a:solidFill>
                <a:effectLst/>
                <a:latin typeface="+mn-lt"/>
                <a:ea typeface="+mn-ea"/>
                <a:cs typeface="+mn-cs"/>
              </a:rPr>
              <a:t>He heard over and over again from parents, our community and school staff that there was something missing from the education that we are not providing for our students. </a:t>
            </a:r>
            <a:br>
              <a:rPr lang="en-US" sz="1400" kern="1200" dirty="0" smtClean="0">
                <a:solidFill>
                  <a:schemeClr val="tx1"/>
                </a:solidFill>
                <a:effectLst/>
                <a:latin typeface="+mn-lt"/>
                <a:ea typeface="+mn-ea"/>
                <a:cs typeface="+mn-cs"/>
              </a:rPr>
            </a:br>
            <a:r>
              <a:rPr lang="en-US" sz="1400" kern="1200" dirty="0" smtClean="0">
                <a:solidFill>
                  <a:schemeClr val="tx1"/>
                </a:solidFill>
                <a:effectLst/>
                <a:latin typeface="+mn-lt"/>
                <a:ea typeface="+mn-ea"/>
                <a:cs typeface="+mn-cs"/>
              </a:rPr>
              <a:t> </a:t>
            </a:r>
          </a:p>
          <a:p>
            <a:pPr lvl="0"/>
            <a:r>
              <a:rPr lang="en-US" sz="1400" kern="1200" dirty="0" smtClean="0">
                <a:solidFill>
                  <a:schemeClr val="tx1"/>
                </a:solidFill>
                <a:effectLst/>
                <a:latin typeface="+mn-lt"/>
                <a:ea typeface="+mn-ea"/>
                <a:cs typeface="+mn-cs"/>
              </a:rPr>
              <a:t>Two common themes emerged – the desire to improve academic outcomes and student behavior. </a:t>
            </a:r>
          </a:p>
          <a:p>
            <a:pPr lvl="0"/>
            <a:endParaRPr lang="en-US" sz="1400" kern="1200" dirty="0" smtClean="0">
              <a:solidFill>
                <a:schemeClr val="tx1"/>
              </a:solidFill>
              <a:effectLst/>
              <a:latin typeface="+mn-lt"/>
              <a:ea typeface="+mn-ea"/>
              <a:cs typeface="+mn-cs"/>
            </a:endParaRPr>
          </a:p>
          <a:p>
            <a:r>
              <a:rPr lang="en-US" sz="1400" b="0" dirty="0" smtClean="0"/>
              <a:t>So</a:t>
            </a:r>
            <a:r>
              <a:rPr lang="en-US" sz="1400" b="0" baseline="0" dirty="0" smtClean="0"/>
              <a:t> </a:t>
            </a:r>
            <a:r>
              <a:rPr lang="en-US" sz="1400" dirty="0" smtClean="0"/>
              <a:t>our vision in Guilford County Schools can be summed up in two words</a:t>
            </a:r>
            <a:r>
              <a:rPr lang="en-US" sz="1400" baseline="0" dirty="0" smtClean="0"/>
              <a:t> “</a:t>
            </a:r>
            <a:r>
              <a:rPr lang="en-US" sz="1400" dirty="0" smtClean="0"/>
              <a:t>educational excellence” – and we define educational excellence as encompassing three key ideals: 1) academic excellence; 2) excellence in character development, citizenship, and service learning; and, 3) excellence in operations and all things. Everything we do in GCS, we start by asking: What does excellence look like? Once we dream it, we set out to achieve it. And that means we have to execute well, each and every day. </a:t>
            </a:r>
          </a:p>
          <a:p>
            <a:endParaRPr lang="en-US" sz="1400" dirty="0" smtClean="0"/>
          </a:p>
          <a:p>
            <a:r>
              <a:rPr lang="en-US" sz="1400" dirty="0" smtClean="0"/>
              <a:t>Our first strategic plan, “Achieving Educational Excellence,” was launched in January of 2009 and concluded at the end of the 2012 calendar year. In that plan, we identified measurable goals – our report card to the community if you will – and developed strategies to help us achieve those goals.</a:t>
            </a:r>
          </a:p>
          <a:p>
            <a:endParaRPr lang="en-US" sz="1400" dirty="0" smtClean="0"/>
          </a:p>
          <a:p>
            <a:r>
              <a:rPr lang="en-US" sz="1400" dirty="0" smtClean="0"/>
              <a:t>Our budget, our plans, our projects, and every initiative, mapped back to the vision of the strategic plan and to those goals</a:t>
            </a:r>
            <a:r>
              <a:rPr lang="en-US" sz="1400" baseline="0" dirty="0" smtClean="0"/>
              <a:t> – thus achieving academic excellence for all students</a:t>
            </a:r>
            <a:endParaRPr lang="en-US" sz="1400" dirty="0" smtClean="0"/>
          </a:p>
          <a:p>
            <a:endParaRPr lang="en-US" sz="1400" b="1" dirty="0" smtClean="0"/>
          </a:p>
          <a:p>
            <a:endParaRPr lang="en-US" sz="1400"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CHARLOS: Since</a:t>
            </a:r>
            <a:r>
              <a:rPr lang="en-US" baseline="0" dirty="0" smtClean="0"/>
              <a:t> of the launch of the first strategic plan, we experienced a tremendous amount of success in our school district. </a:t>
            </a:r>
          </a:p>
          <a:p>
            <a:r>
              <a:rPr lang="en-US" baseline="0" dirty="0" smtClean="0"/>
              <a:t>For example, in just one day in May 2013, GCS celebrated three achievements – a State Athlete of the Year, a State Teacher of the Year and a special recognition by the State Board of Education as the State’s District of Character. </a:t>
            </a:r>
          </a:p>
          <a:p>
            <a:endParaRPr lang="en-US" baseline="0" dirty="0" smtClean="0"/>
          </a:p>
          <a:p>
            <a:r>
              <a:rPr lang="en-US" baseline="0" dirty="0" smtClean="0"/>
              <a:t>GCS celebrated the wonderful news about our graduation rate.</a:t>
            </a:r>
          </a:p>
          <a:p>
            <a:r>
              <a:rPr lang="en-US" i="1" baseline="0" dirty="0" smtClean="0"/>
              <a:t>(briefly expand on grad rate)  </a:t>
            </a:r>
          </a:p>
          <a:p>
            <a:endParaRPr lang="en-US" i="1" baseline="0" dirty="0" smtClean="0"/>
          </a:p>
        </p:txBody>
      </p:sp>
      <p:sp>
        <p:nvSpPr>
          <p:cNvPr id="4" name="Slide Number Placeholder 3"/>
          <p:cNvSpPr>
            <a:spLocks noGrp="1"/>
          </p:cNvSpPr>
          <p:nvPr>
            <p:ph type="sldNum" sz="quarter" idx="10"/>
          </p:nvPr>
        </p:nvSpPr>
        <p:spPr/>
        <p:txBody>
          <a:bodyPr/>
          <a:lstStyle/>
          <a:p>
            <a:fld id="{B3A019F3-8596-4028-9847-CBD3A185B07A}" type="slidenum">
              <a:rPr lang="en-US" smtClean="0"/>
              <a:pPr/>
              <a:t>5</a:t>
            </a:fld>
            <a:endParaRPr lang="en-US" dirty="0"/>
          </a:p>
        </p:txBody>
      </p:sp>
    </p:spTree>
    <p:extLst>
      <p:ext uri="{BB962C8B-B14F-4D97-AF65-F5344CB8AC3E}">
        <p14:creationId xmlns:p14="http://schemas.microsoft.com/office/powerpoint/2010/main" val="4248987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CHARLOS:</a:t>
            </a:r>
            <a:endParaRPr lang="en-US" i="1" baseline="0" dirty="0" smtClean="0"/>
          </a:p>
          <a:p>
            <a:r>
              <a:rPr lang="en-US" i="0" u="none" baseline="0" dirty="0" smtClean="0"/>
              <a:t>Also in May, GCS learned it was a 2013 National District of Character – one of only three districts in the country to earn the recognition. This award really recognizes the commitment of our educators, administrators, students and community members.  </a:t>
            </a:r>
          </a:p>
          <a:p>
            <a:endParaRPr lang="en-US" i="0" u="none" baseline="0" dirty="0" smtClean="0"/>
          </a:p>
          <a:p>
            <a:r>
              <a:rPr lang="en-US" i="0" u="none" baseline="0" dirty="0" smtClean="0"/>
              <a:t>In addition in 2013 , nine schools received the </a:t>
            </a:r>
            <a:r>
              <a:rPr lang="en-US" sz="1200" kern="1200" dirty="0" smtClean="0">
                <a:solidFill>
                  <a:schemeClr val="tx1"/>
                </a:solidFill>
                <a:effectLst/>
                <a:latin typeface="+mn-lt"/>
                <a:ea typeface="+mn-ea"/>
                <a:cs typeface="+mn-cs"/>
              </a:rPr>
              <a:t>Character Education Partnership's Promising Practice Award, which showcases innovative best practices in character education and in 2014, 16 GCS programs earned a Promising</a:t>
            </a:r>
            <a:r>
              <a:rPr lang="en-US" sz="1200" kern="1200" baseline="0" dirty="0" smtClean="0">
                <a:solidFill>
                  <a:schemeClr val="tx1"/>
                </a:solidFill>
                <a:effectLst/>
                <a:latin typeface="+mn-lt"/>
                <a:ea typeface="+mn-ea"/>
                <a:cs typeface="+mn-cs"/>
              </a:rPr>
              <a:t> Practice Award and 4 schools were recognized as State Schools of Character and 3 of them successfully obtained the National School of Character recognition.</a:t>
            </a:r>
            <a:endParaRPr lang="en-US" i="0" u="none"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6</a:t>
            </a:fld>
            <a:endParaRPr lang="en-US" dirty="0"/>
          </a:p>
        </p:txBody>
      </p:sp>
    </p:spTree>
    <p:extLst>
      <p:ext uri="{BB962C8B-B14F-4D97-AF65-F5344CB8AC3E}">
        <p14:creationId xmlns:p14="http://schemas.microsoft.com/office/powerpoint/2010/main" val="424898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CHARLOS:</a:t>
            </a:r>
            <a:r>
              <a:rPr lang="en-US" baseline="0" dirty="0" smtClean="0"/>
              <a:t> Since the start of our Character Development Initiative we have  also recognized a decrease in student discipline as it relates to OSS offenses. Of course, we can not solely contribute this decline to implementing a strong CD program however we do believe this has played a role in encouraging positive behaviors within students and restorative practices for consequences as it relates to negative behaviors. </a:t>
            </a:r>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669864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YVONNE: Character development and service-learning were reflected heavily in the district’s first strategic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 Dr. King, we believe “Intelligence plus character – that is goal of true education.”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(Educating students to not only be successful personally, but to be active contributors as part of a community, to put their learning and skills to a public purpose.)  Character</a:t>
            </a:r>
            <a:r>
              <a:rPr lang="en-US" sz="1200" kern="1200" baseline="0" dirty="0" smtClean="0">
                <a:solidFill>
                  <a:schemeClr val="tx1"/>
                </a:solidFill>
                <a:effectLst/>
                <a:latin typeface="+mn-lt"/>
                <a:ea typeface="+mn-ea"/>
                <a:cs typeface="+mn-cs"/>
              </a:rPr>
              <a:t> Development is very much an integral part of how we educate our students and we have found that our students in response have embraced these learning opportunities and used them as vehicles to develop strong leadership skills and to create a powerful youth voice in addressing local, state, and global issues that plague our society.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A019F3-8596-4028-9847-CBD3A185B07A}" type="slidenum">
              <a:rPr lang="en-US" smtClean="0"/>
              <a:pPr/>
              <a:t>8</a:t>
            </a:fld>
            <a:endParaRPr lang="en-US" dirty="0"/>
          </a:p>
        </p:txBody>
      </p:sp>
    </p:spTree>
    <p:extLst>
      <p:ext uri="{BB962C8B-B14F-4D97-AF65-F5344CB8AC3E}">
        <p14:creationId xmlns:p14="http://schemas.microsoft.com/office/powerpoint/2010/main" val="891431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YVONNE:  So in providing our students a holistic</a:t>
            </a:r>
            <a:r>
              <a:rPr lang="en-US" sz="1200" kern="1200" baseline="0" dirty="0" smtClean="0">
                <a:solidFill>
                  <a:schemeClr val="tx1"/>
                </a:solidFill>
                <a:effectLst/>
                <a:latin typeface="+mn-lt"/>
                <a:ea typeface="+mn-ea"/>
                <a:cs typeface="+mn-cs"/>
              </a:rPr>
              <a:t> education, we </a:t>
            </a:r>
            <a:r>
              <a:rPr lang="en-US" sz="1200" kern="1200" dirty="0" smtClean="0">
                <a:solidFill>
                  <a:schemeClr val="tx1"/>
                </a:solidFill>
                <a:effectLst/>
                <a:latin typeface="+mn-lt"/>
                <a:ea typeface="+mn-ea"/>
                <a:cs typeface="+mn-cs"/>
              </a:rPr>
              <a:t>identified</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three fundamental elements  of GCS’ Character Development Initiative which are character education, civic education, and service learning.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Character Education is the deliberate effort to help people understand, care about and act upon core ethical values.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Civic Education consists of both a core curriculum and teaching strategies that give students the knowledge, skills, virtues and confidence to actively participate in democratic life.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The service-learning component connects meaningful community service experiences with academic learning, personal growth, and civic responsibility.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Service-learning is very instrumental in driving our program, it helps youth</a:t>
            </a:r>
            <a:r>
              <a:rPr lang="en-US" sz="1200" kern="1200" baseline="0" dirty="0" smtClean="0">
                <a:solidFill>
                  <a:schemeClr val="tx1"/>
                </a:solidFill>
                <a:effectLst/>
                <a:latin typeface="+mn-lt"/>
                <a:ea typeface="+mn-ea"/>
                <a:cs typeface="+mn-cs"/>
              </a:rPr>
              <a:t> demonstrate the other two areas, civic education and character education -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Providing a complete education – of intelligence and of character. Our</a:t>
            </a:r>
            <a:r>
              <a:rPr lang="en-US" sz="1200" kern="1200" baseline="0" dirty="0" smtClean="0">
                <a:solidFill>
                  <a:schemeClr val="tx1"/>
                </a:solidFill>
                <a:effectLst/>
                <a:latin typeface="+mn-lt"/>
                <a:ea typeface="+mn-ea"/>
                <a:cs typeface="+mn-cs"/>
              </a:rPr>
              <a:t> students have engaged in many service-learning opportunities across the district, state, and abroad.  We would like to take this moment to share just a few those experiences with you – Play clips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3A019F3-8596-4028-9847-CBD3A185B07A}" type="slidenum">
              <a:rPr lang="en-US" smtClean="0"/>
              <a:pPr/>
              <a:t>9</a:t>
            </a:fld>
            <a:endParaRPr lang="en-US" dirty="0"/>
          </a:p>
        </p:txBody>
      </p:sp>
    </p:spTree>
    <p:extLst>
      <p:ext uri="{BB962C8B-B14F-4D97-AF65-F5344CB8AC3E}">
        <p14:creationId xmlns:p14="http://schemas.microsoft.com/office/powerpoint/2010/main" val="2120633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9" name="Rectangle 10"/>
          <p:cNvSpPr/>
          <p:nvPr userDrawn="1"/>
        </p:nvSpPr>
        <p:spPr>
          <a:xfrm>
            <a:off x="0" y="3505200"/>
            <a:ext cx="9144000" cy="1143000"/>
          </a:xfrm>
          <a:prstGeom prst="rect">
            <a:avLst/>
          </a:prstGeom>
          <a:solidFill>
            <a:schemeClr val="accent6">
              <a:shade val="75000"/>
            </a:schemeClr>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2" name="Rectangle 2"/>
          <p:cNvSpPr>
            <a:spLocks noGrp="1"/>
          </p:cNvSpPr>
          <p:nvPr>
            <p:ph type="ctrTitle"/>
          </p:nvPr>
        </p:nvSpPr>
        <p:spPr>
          <a:xfrm>
            <a:off x="228600" y="4114800"/>
            <a:ext cx="7239000" cy="533400"/>
          </a:xfrm>
          <a:noFill/>
        </p:spPr>
        <p:txBody>
          <a:bodyPr vert="horz"/>
          <a:lstStyle>
            <a:lvl1pPr algn="l">
              <a:defRPr sz="2000" b="0" cap="all" spc="150" baseline="0">
                <a:solidFill>
                  <a:schemeClr val="bg1"/>
                </a:solidFill>
              </a:defRPr>
            </a:lvl1pPr>
          </a:lstStyle>
          <a:p>
            <a:r>
              <a:rPr/>
              <a:t>Click to edit Master title style</a:t>
            </a:r>
          </a:p>
        </p:txBody>
      </p:sp>
      <p:sp>
        <p:nvSpPr>
          <p:cNvPr id="3" name="Rectangle 3"/>
          <p:cNvSpPr>
            <a:spLocks noGrp="1"/>
          </p:cNvSpPr>
          <p:nvPr>
            <p:ph type="subTitle" idx="1" hasCustomPrompt="1"/>
          </p:nvPr>
        </p:nvSpPr>
        <p:spPr>
          <a:xfrm>
            <a:off x="228600" y="4706112"/>
            <a:ext cx="6934200" cy="228600"/>
          </a:xfrm>
          <a:solidFill>
            <a:schemeClr val="bg1"/>
          </a:solidFill>
        </p:spPr>
        <p:txBody>
          <a:bodyPr/>
          <a:lstStyle>
            <a:lvl1pPr marL="0" indent="0" algn="l">
              <a:buNone/>
              <a:defRPr sz="1100" b="1">
                <a:solidFill>
                  <a:schemeClr val="accent4">
                    <a:shade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dirty="0"/>
              <a:t>Click to add author information</a:t>
            </a:r>
          </a:p>
        </p:txBody>
      </p:sp>
      <p:sp>
        <p:nvSpPr>
          <p:cNvPr id="15" name="Rectangle 15"/>
          <p:cNvSpPr>
            <a:spLocks noGrp="1"/>
          </p:cNvSpPr>
          <p:nvPr>
            <p:ph type="sldNum" sz="quarter" idx="11"/>
          </p:nvPr>
        </p:nvSpPr>
        <p:spPr>
          <a:xfrm>
            <a:off x="6477000" y="6477000"/>
            <a:ext cx="1021080" cy="304800"/>
          </a:xfrm>
        </p:spPr>
        <p:txBody>
          <a:bodyPr anchor="ctr"/>
          <a:lstStyle/>
          <a:p>
            <a:pPr algn="r"/>
            <a:fld id="{256D3EEF-DE4E-429D-8EC4-DDC531AFF587}" type="slidenum">
              <a:rPr sz="1000"/>
              <a:pPr algn="r"/>
              <a:t>‹#›</a:t>
            </a:fld>
            <a:endParaRPr dirty="0"/>
          </a:p>
        </p:txBody>
      </p:sp>
      <p:sp>
        <p:nvSpPr>
          <p:cNvPr id="16" name="Rectangle 16"/>
          <p:cNvSpPr>
            <a:spLocks noGrp="1"/>
          </p:cNvSpPr>
          <p:nvPr>
            <p:ph type="ftr" sz="quarter" idx="12"/>
          </p:nvPr>
        </p:nvSpPr>
        <p:spPr>
          <a:xfrm>
            <a:off x="1219200" y="6477000"/>
            <a:ext cx="5943600" cy="304800"/>
          </a:xfrm>
          <a:prstGeom prst="rect">
            <a:avLst/>
          </a:prstGeom>
        </p:spPr>
        <p:txBody>
          <a:bodyPr/>
          <a:lstStyle>
            <a:lvl1pPr>
              <a:defRPr sz="800"/>
            </a:lvl1pPr>
          </a:lstStyle>
          <a:p>
            <a:r>
              <a:rPr lang="en-US" dirty="0" smtClean="0"/>
              <a:t>712 North Eugene Street  |  Greensboro, NC 27401  |  (336) 370-8100 Phone   |   (336) 370-8299 Fax   |   www.gcsnc.com   |   GCSTV 2</a:t>
            </a:r>
            <a:endParaRPr lang="en-US" dirty="0"/>
          </a:p>
        </p:txBody>
      </p:sp>
      <p:sp>
        <p:nvSpPr>
          <p:cNvPr id="8" name="Rectangle 10"/>
          <p:cNvSpPr/>
          <p:nvPr userDrawn="1"/>
        </p:nvSpPr>
        <p:spPr>
          <a:xfrm>
            <a:off x="0" y="0"/>
            <a:ext cx="9144000" cy="40386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10" name="Date Placeholder 9"/>
          <p:cNvSpPr>
            <a:spLocks noGrp="1"/>
          </p:cNvSpPr>
          <p:nvPr>
            <p:ph type="dt" sz="half" idx="10"/>
          </p:nvPr>
        </p:nvSpPr>
        <p:spPr>
          <a:xfrm>
            <a:off x="228600" y="6477000"/>
            <a:ext cx="1600200" cy="304800"/>
          </a:xfrm>
        </p:spPr>
        <p:txBody>
          <a:bodyPr anchor="ctr"/>
          <a:lstStyle>
            <a:lvl1pPr algn="l">
              <a:defRPr>
                <a:solidFill>
                  <a:srgbClr val="A0A0A0"/>
                </a:solidFill>
              </a:defRPr>
            </a:lvl1pPr>
          </a:lstStyle>
          <a:p>
            <a:fld id="{5A8D346D-A53F-433C-9D37-45A337EA482C}" type="datetime1">
              <a:rPr lang="en-US"/>
              <a:pPr/>
              <a:t>5/14/2015</a:t>
            </a:fld>
            <a:endParaRPr dirty="0"/>
          </a:p>
        </p:txBody>
      </p:sp>
      <p:sp>
        <p:nvSpPr>
          <p:cNvPr id="12" name="Rectangle 11"/>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pic>
        <p:nvPicPr>
          <p:cNvPr id="11" name="Picture 10" descr="Logo without Tag.jpg"/>
          <p:cNvPicPr>
            <a:picLocks noChangeAspect="1"/>
          </p:cNvPicPr>
          <p:nvPr userDrawn="1"/>
        </p:nvPicPr>
        <p:blipFill>
          <a:blip r:embed="rId2" cstate="print"/>
          <a:stretch>
            <a:fillRect/>
          </a:stretch>
        </p:blipFill>
        <p:spPr>
          <a:xfrm>
            <a:off x="7391400" y="5791200"/>
            <a:ext cx="1091784" cy="876300"/>
          </a:xfrm>
          <a:prstGeom prst="rect">
            <a:avLst/>
          </a:prstGeom>
        </p:spPr>
      </p:pic>
      <p:pic>
        <p:nvPicPr>
          <p:cNvPr id="13" name="Picture 12" descr="striving-achieving-excelling.gif"/>
          <p:cNvPicPr>
            <a:picLocks noChangeAspect="1"/>
          </p:cNvPicPr>
          <p:nvPr userDrawn="1"/>
        </p:nvPicPr>
        <p:blipFill>
          <a:blip r:embed="rId3" cstate="print">
            <a:alphaModFix amt="10000"/>
          </a:blip>
          <a:stretch>
            <a:fillRect/>
          </a:stretch>
        </p:blipFill>
        <p:spPr>
          <a:xfrm>
            <a:off x="-21282" y="591589"/>
            <a:ext cx="5431482" cy="337081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1 Left, 2 Right">
    <p:spTree>
      <p:nvGrpSpPr>
        <p:cNvPr id="1" name=""/>
        <p:cNvGrpSpPr/>
        <p:nvPr/>
      </p:nvGrpSpPr>
      <p:grpSpPr>
        <a:xfrm>
          <a:off x="0" y="0"/>
          <a:ext cx="0" cy="0"/>
          <a:chOff x="0" y="0"/>
          <a:chExt cx="0" cy="0"/>
        </a:xfrm>
      </p:grpSpPr>
      <p:sp>
        <p:nvSpPr>
          <p:cNvPr id="25" name="Rectangle 2"/>
          <p:cNvSpPr>
            <a:spLocks noGrp="1"/>
          </p:cNvSpPr>
          <p:nvPr>
            <p:ph type="title"/>
          </p:nvPr>
        </p:nvSpPr>
        <p:spPr/>
        <p:txBody>
          <a:bodyPr/>
          <a:lstStyle/>
          <a:p>
            <a:r>
              <a:rPr/>
              <a:t>Click to edit Master title style</a:t>
            </a:r>
          </a:p>
        </p:txBody>
      </p:sp>
      <p:sp>
        <p:nvSpPr>
          <p:cNvPr id="13"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4" name="Rectangle 11"/>
          <p:cNvSpPr>
            <a:spLocks noGrp="1"/>
          </p:cNvSpPr>
          <p:nvPr>
            <p:ph sz="quarter" idx="15"/>
          </p:nvPr>
        </p:nvSpPr>
        <p:spPr>
          <a:xfrm>
            <a:off x="304800" y="609600"/>
            <a:ext cx="3962400" cy="563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6" name="Rectangle 8"/>
          <p:cNvSpPr>
            <a:spLocks noGrp="1"/>
          </p:cNvSpPr>
          <p:nvPr>
            <p:ph type="body" sz="quarter" idx="16" hasCustomPrompt="1"/>
          </p:nvPr>
        </p:nvSpPr>
        <p:spPr>
          <a:xfrm>
            <a:off x="4419600" y="381000"/>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7" name="Rectangle 11"/>
          <p:cNvSpPr>
            <a:spLocks noGrp="1"/>
          </p:cNvSpPr>
          <p:nvPr>
            <p:ph sz="quarter" idx="17"/>
          </p:nvPr>
        </p:nvSpPr>
        <p:spPr>
          <a:xfrm>
            <a:off x="4419600" y="609600"/>
            <a:ext cx="3962400"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9" name="Rectangle 8"/>
          <p:cNvSpPr>
            <a:spLocks noGrp="1"/>
          </p:cNvSpPr>
          <p:nvPr>
            <p:ph type="body" sz="quarter" idx="18" hasCustomPrompt="1"/>
          </p:nvPr>
        </p:nvSpPr>
        <p:spPr>
          <a:xfrm>
            <a:off x="4416552" y="3319272"/>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0" name="Rectangle 11"/>
          <p:cNvSpPr>
            <a:spLocks noGrp="1"/>
          </p:cNvSpPr>
          <p:nvPr>
            <p:ph sz="quarter" idx="19"/>
          </p:nvPr>
        </p:nvSpPr>
        <p:spPr>
          <a:xfrm>
            <a:off x="4416552" y="3547872"/>
            <a:ext cx="3965448"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21" name="Rectangle 21"/>
          <p:cNvSpPr>
            <a:spLocks noGrp="1"/>
          </p:cNvSpPr>
          <p:nvPr>
            <p:ph type="dt" sz="half" idx="20"/>
          </p:nvPr>
        </p:nvSpPr>
        <p:spPr/>
        <p:txBody>
          <a:bodyPr/>
          <a:lstStyle/>
          <a:p>
            <a:pPr algn="r"/>
            <a:fld id="{27D93220-918A-400D-B3FA-D8B22567DEBB}" type="datetime1">
              <a:rPr lang="en-US"/>
              <a:pPr algn="r"/>
              <a:t>5/14/2015</a:t>
            </a:fld>
            <a:endParaRPr dirty="0"/>
          </a:p>
        </p:txBody>
      </p:sp>
      <p:sp>
        <p:nvSpPr>
          <p:cNvPr id="22" name="Rectangle 22"/>
          <p:cNvSpPr>
            <a:spLocks noGrp="1"/>
          </p:cNvSpPr>
          <p:nvPr>
            <p:ph type="sldNum" sz="quarter" idx="21"/>
          </p:nvPr>
        </p:nvSpPr>
        <p:spPr/>
        <p:txBody>
          <a:bodyPr/>
          <a:lstStyle/>
          <a:p>
            <a:pPr algn="r"/>
            <a:fld id="{256D3EEF-DE4E-429D-8EC4-DDC531AFF587}" type="slidenum">
              <a:rPr sz="1000"/>
              <a:pPr algn="r"/>
              <a:t>‹#›</a:t>
            </a:fld>
            <a:endParaRPr dirty="0"/>
          </a:p>
        </p:txBody>
      </p:sp>
      <p:sp>
        <p:nvSpPr>
          <p:cNvPr id="23" name="Rectangle 23"/>
          <p:cNvSpPr>
            <a:spLocks noGrp="1"/>
          </p:cNvSpPr>
          <p:nvPr>
            <p:ph type="ftr" sz="quarter" idx="22"/>
          </p:nvPr>
        </p:nvSpPr>
        <p:spPr>
          <a:xfrm>
            <a:off x="2705100" y="6477000"/>
            <a:ext cx="3733800" cy="304800"/>
          </a:xfrm>
          <a:prstGeom prst="rect">
            <a:avLst/>
          </a:prstGeom>
        </p:spPr>
        <p:txBody>
          <a:body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1 Top, 2 Bottom">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p>
            <a:r>
              <a:rPr/>
              <a:t>Click to edit Master title style</a:t>
            </a:r>
          </a:p>
        </p:txBody>
      </p:sp>
      <p:sp>
        <p:nvSpPr>
          <p:cNvPr id="13"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5" name="Rectangle 11"/>
          <p:cNvSpPr>
            <a:spLocks noGrp="1"/>
          </p:cNvSpPr>
          <p:nvPr>
            <p:ph sz="quarter" idx="15"/>
          </p:nvPr>
        </p:nvSpPr>
        <p:spPr>
          <a:xfrm>
            <a:off x="301752" y="609600"/>
            <a:ext cx="8074152"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7"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8" name="Rectangle 11"/>
          <p:cNvSpPr>
            <a:spLocks noGrp="1"/>
          </p:cNvSpPr>
          <p:nvPr>
            <p:ph sz="quarter" idx="17"/>
          </p:nvPr>
        </p:nvSpPr>
        <p:spPr>
          <a:xfrm>
            <a:off x="301752" y="3547872"/>
            <a:ext cx="3965448"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21"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3" name="Rectangle 11"/>
          <p:cNvSpPr>
            <a:spLocks noGrp="1"/>
          </p:cNvSpPr>
          <p:nvPr>
            <p:ph sz="quarter" idx="21"/>
          </p:nvPr>
        </p:nvSpPr>
        <p:spPr>
          <a:xfrm>
            <a:off x="4416552" y="3547872"/>
            <a:ext cx="3965448"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9" name="Rectangle 19"/>
          <p:cNvSpPr>
            <a:spLocks noGrp="1"/>
          </p:cNvSpPr>
          <p:nvPr>
            <p:ph type="dt" sz="half" idx="22"/>
          </p:nvPr>
        </p:nvSpPr>
        <p:spPr/>
        <p:txBody>
          <a:bodyPr/>
          <a:lstStyle/>
          <a:p>
            <a:pPr algn="r"/>
            <a:fld id="{FEC9D3F2-7140-49B9-866C-D21246A5836E}" type="datetime1">
              <a:rPr lang="en-US"/>
              <a:pPr algn="r"/>
              <a:t>5/14/2015</a:t>
            </a:fld>
            <a:endParaRPr dirty="0"/>
          </a:p>
        </p:txBody>
      </p:sp>
      <p:sp>
        <p:nvSpPr>
          <p:cNvPr id="20" name="Rectangle 20"/>
          <p:cNvSpPr>
            <a:spLocks noGrp="1"/>
          </p:cNvSpPr>
          <p:nvPr>
            <p:ph type="sldNum" sz="quarter" idx="23"/>
          </p:nvPr>
        </p:nvSpPr>
        <p:spPr/>
        <p:txBody>
          <a:bodyPr/>
          <a:lstStyle/>
          <a:p>
            <a:pPr algn="r"/>
            <a:fld id="{256D3EEF-DE4E-429D-8EC4-DDC531AFF587}" type="slidenum">
              <a:rPr sz="1000"/>
              <a:pPr algn="r"/>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p>
            <a:r>
              <a:rPr/>
              <a:t>Click to edit Master title style</a:t>
            </a:r>
          </a:p>
        </p:txBody>
      </p:sp>
      <p:sp>
        <p:nvSpPr>
          <p:cNvPr id="16"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7" name="Rectangle 11"/>
          <p:cNvSpPr>
            <a:spLocks noGrp="1"/>
          </p:cNvSpPr>
          <p:nvPr>
            <p:ph sz="quarter" idx="15"/>
          </p:nvPr>
        </p:nvSpPr>
        <p:spPr>
          <a:xfrm>
            <a:off x="304800" y="609600"/>
            <a:ext cx="3962400"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8"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0" name="Rectangle 11"/>
          <p:cNvSpPr>
            <a:spLocks noGrp="1"/>
          </p:cNvSpPr>
          <p:nvPr>
            <p:ph sz="quarter" idx="17"/>
          </p:nvPr>
        </p:nvSpPr>
        <p:spPr>
          <a:xfrm>
            <a:off x="301752" y="3547872"/>
            <a:ext cx="3965448"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21" name="Rectangle 8"/>
          <p:cNvSpPr>
            <a:spLocks noGrp="1"/>
          </p:cNvSpPr>
          <p:nvPr>
            <p:ph type="body" sz="quarter" idx="18" hasCustomPrompt="1"/>
          </p:nvPr>
        </p:nvSpPr>
        <p:spPr>
          <a:xfrm>
            <a:off x="4419600" y="381000"/>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4" name="Rectangle 11"/>
          <p:cNvSpPr>
            <a:spLocks noGrp="1"/>
          </p:cNvSpPr>
          <p:nvPr>
            <p:ph sz="quarter" idx="19"/>
          </p:nvPr>
        </p:nvSpPr>
        <p:spPr>
          <a:xfrm>
            <a:off x="4419600" y="609600"/>
            <a:ext cx="3962400"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25"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6" name="Rectangle 11"/>
          <p:cNvSpPr>
            <a:spLocks noGrp="1"/>
          </p:cNvSpPr>
          <p:nvPr>
            <p:ph sz="quarter" idx="21"/>
          </p:nvPr>
        </p:nvSpPr>
        <p:spPr>
          <a:xfrm>
            <a:off x="4416552" y="3547872"/>
            <a:ext cx="3965448"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23" name="Rectangle 23"/>
          <p:cNvSpPr>
            <a:spLocks noGrp="1"/>
          </p:cNvSpPr>
          <p:nvPr>
            <p:ph type="dt" sz="half" idx="22"/>
          </p:nvPr>
        </p:nvSpPr>
        <p:spPr/>
        <p:txBody>
          <a:bodyPr/>
          <a:lstStyle/>
          <a:p>
            <a:pPr algn="r"/>
            <a:fld id="{CBEC585F-C108-48D6-9331-6628A0FBB73B}" type="datetime1">
              <a:rPr lang="en-US"/>
              <a:pPr algn="r"/>
              <a:t>5/14/2015</a:t>
            </a:fld>
            <a:endParaRPr dirty="0"/>
          </a:p>
        </p:txBody>
      </p:sp>
      <p:sp>
        <p:nvSpPr>
          <p:cNvPr id="27" name="Rectangle 27"/>
          <p:cNvSpPr>
            <a:spLocks noGrp="1"/>
          </p:cNvSpPr>
          <p:nvPr>
            <p:ph type="sldNum" sz="quarter" idx="23"/>
          </p:nvPr>
        </p:nvSpPr>
        <p:spPr/>
        <p:txBody>
          <a:bodyPr/>
          <a:lstStyle/>
          <a:p>
            <a:pPr algn="r"/>
            <a:fld id="{256D3EEF-DE4E-429D-8EC4-DDC531AFF587}" type="slidenum">
              <a:rPr sz="1000"/>
              <a:pPr algn="r"/>
              <a:t>‹#›</a:t>
            </a:fld>
            <a:endParaRPr dirty="0"/>
          </a:p>
        </p:txBody>
      </p:sp>
      <p:sp>
        <p:nvSpPr>
          <p:cNvPr id="28" name="Rectangle 28"/>
          <p:cNvSpPr>
            <a:spLocks noGrp="1"/>
          </p:cNvSpPr>
          <p:nvPr>
            <p:ph type="ftr" sz="quarter" idx="24"/>
          </p:nvPr>
        </p:nvSpPr>
        <p:spPr>
          <a:xfrm>
            <a:off x="2705100" y="6477000"/>
            <a:ext cx="3733800" cy="304800"/>
          </a:xfrm>
          <a:prstGeom prst="rect">
            <a:avLst/>
          </a:prstGeom>
        </p:spPr>
        <p:txBody>
          <a:body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1 Left, 3 Right">
    <p:spTree>
      <p:nvGrpSpPr>
        <p:cNvPr id="1" name=""/>
        <p:cNvGrpSpPr/>
        <p:nvPr/>
      </p:nvGrpSpPr>
      <p:grpSpPr>
        <a:xfrm>
          <a:off x="0" y="0"/>
          <a:ext cx="0" cy="0"/>
          <a:chOff x="0" y="0"/>
          <a:chExt cx="0" cy="0"/>
        </a:xfrm>
      </p:grpSpPr>
      <p:sp>
        <p:nvSpPr>
          <p:cNvPr id="4" name="Rectangle 2"/>
          <p:cNvSpPr>
            <a:spLocks noGrp="1"/>
          </p:cNvSpPr>
          <p:nvPr>
            <p:ph type="title"/>
          </p:nvPr>
        </p:nvSpPr>
        <p:spPr/>
        <p:txBody>
          <a:bodyPr/>
          <a:lstStyle/>
          <a:p>
            <a:r>
              <a:rPr/>
              <a:t>Click to edit Master title style</a:t>
            </a:r>
          </a:p>
        </p:txBody>
      </p:sp>
      <p:sp>
        <p:nvSpPr>
          <p:cNvPr id="10"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8" name="Rectangle 11"/>
          <p:cNvSpPr>
            <a:spLocks noGrp="1"/>
          </p:cNvSpPr>
          <p:nvPr>
            <p:ph sz="quarter" idx="16"/>
          </p:nvPr>
        </p:nvSpPr>
        <p:spPr>
          <a:xfrm>
            <a:off x="4419600" y="609600"/>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9"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0" name="Rectangle 11"/>
          <p:cNvSpPr>
            <a:spLocks noGrp="1"/>
          </p:cNvSpPr>
          <p:nvPr>
            <p:ph sz="quarter" idx="15"/>
          </p:nvPr>
        </p:nvSpPr>
        <p:spPr>
          <a:xfrm>
            <a:off x="304800" y="609600"/>
            <a:ext cx="3962400" cy="563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2" name="Rectangle 8"/>
          <p:cNvSpPr>
            <a:spLocks noGrp="1"/>
          </p:cNvSpPr>
          <p:nvPr>
            <p:ph type="body" sz="quarter" idx="17" hasCustomPrompt="1"/>
          </p:nvPr>
        </p:nvSpPr>
        <p:spPr>
          <a:xfrm>
            <a:off x="4416552" y="2340864"/>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3" name="Rectangle 11"/>
          <p:cNvSpPr>
            <a:spLocks noGrp="1"/>
          </p:cNvSpPr>
          <p:nvPr>
            <p:ph sz="quarter" idx="18"/>
          </p:nvPr>
        </p:nvSpPr>
        <p:spPr>
          <a:xfrm>
            <a:off x="4416552" y="2569464"/>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4" name="Rectangle 8"/>
          <p:cNvSpPr>
            <a:spLocks noGrp="1"/>
          </p:cNvSpPr>
          <p:nvPr>
            <p:ph type="body" sz="quarter" idx="19" hasCustomPrompt="1"/>
          </p:nvPr>
        </p:nvSpPr>
        <p:spPr>
          <a:xfrm>
            <a:off x="4419600" y="4291584"/>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5" name="Rectangle 11"/>
          <p:cNvSpPr>
            <a:spLocks noGrp="1"/>
          </p:cNvSpPr>
          <p:nvPr>
            <p:ph sz="quarter" idx="20"/>
          </p:nvPr>
        </p:nvSpPr>
        <p:spPr>
          <a:xfrm>
            <a:off x="4419600" y="4520184"/>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7" name="Rectangle 17"/>
          <p:cNvSpPr>
            <a:spLocks noGrp="1"/>
          </p:cNvSpPr>
          <p:nvPr>
            <p:ph type="dt" sz="half" idx="21"/>
          </p:nvPr>
        </p:nvSpPr>
        <p:spPr/>
        <p:txBody>
          <a:bodyPr/>
          <a:lstStyle/>
          <a:p>
            <a:pPr algn="r"/>
            <a:fld id="{7293A964-5F5E-47DC-ABD9-08A6A9FFD04F}" type="datetime1">
              <a:rPr lang="en-US"/>
              <a:pPr algn="r"/>
              <a:t>5/14/2015</a:t>
            </a:fld>
            <a:endParaRPr dirty="0"/>
          </a:p>
        </p:txBody>
      </p:sp>
      <p:sp>
        <p:nvSpPr>
          <p:cNvPr id="18" name="Rectangle 18"/>
          <p:cNvSpPr>
            <a:spLocks noGrp="1"/>
          </p:cNvSpPr>
          <p:nvPr>
            <p:ph type="sldNum" sz="quarter" idx="22"/>
          </p:nvPr>
        </p:nvSpPr>
        <p:spPr/>
        <p:txBody>
          <a:bodyPr/>
          <a:lstStyle/>
          <a:p>
            <a:pPr algn="r"/>
            <a:fld id="{256D3EEF-DE4E-429D-8EC4-DDC531AFF587}" type="slidenum">
              <a:rPr sz="1000"/>
              <a:pPr algn="r"/>
              <a:t>‹#›</a:t>
            </a:fld>
            <a:endParaRPr dirty="0"/>
          </a:p>
        </p:txBody>
      </p:sp>
      <p:sp>
        <p:nvSpPr>
          <p:cNvPr id="21" name="Rectangle 21"/>
          <p:cNvSpPr>
            <a:spLocks noGrp="1"/>
          </p:cNvSpPr>
          <p:nvPr>
            <p:ph type="ftr" sz="quarter" idx="23"/>
          </p:nvPr>
        </p:nvSpPr>
        <p:spPr>
          <a:xfrm>
            <a:off x="2705100" y="6477000"/>
            <a:ext cx="3733800" cy="304800"/>
          </a:xfrm>
          <a:prstGeom prst="rect">
            <a:avLst/>
          </a:prstGeom>
        </p:spPr>
        <p:txBody>
          <a:bodyPr/>
          <a:lstStyle/>
          <a:p>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Up: 3 Left, 1 Righ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a:t>Click to edit Master title style</a:t>
            </a:r>
          </a:p>
        </p:txBody>
      </p:sp>
      <p:sp>
        <p:nvSpPr>
          <p:cNvPr id="18" name="Rectangle 8"/>
          <p:cNvSpPr>
            <a:spLocks noGrp="1"/>
          </p:cNvSpPr>
          <p:nvPr>
            <p:ph type="body" sz="quarter" idx="13" hasCustomPrompt="1"/>
          </p:nvPr>
        </p:nvSpPr>
        <p:spPr>
          <a:xfrm>
            <a:off x="4416552" y="381000"/>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1" name="Rectangle 11"/>
          <p:cNvSpPr>
            <a:spLocks noGrp="1"/>
          </p:cNvSpPr>
          <p:nvPr>
            <p:ph sz="quarter" idx="15"/>
          </p:nvPr>
        </p:nvSpPr>
        <p:spPr>
          <a:xfrm>
            <a:off x="4416552" y="609600"/>
            <a:ext cx="3962400" cy="563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9" name="Rectangle 8"/>
          <p:cNvSpPr>
            <a:spLocks noGrp="1"/>
          </p:cNvSpPr>
          <p:nvPr>
            <p:ph type="body" sz="quarter" idx="14" hasCustomPrompt="1"/>
          </p:nvPr>
        </p:nvSpPr>
        <p:spPr>
          <a:xfrm>
            <a:off x="304800" y="381000"/>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0" name="Rectangle 11"/>
          <p:cNvSpPr>
            <a:spLocks noGrp="1"/>
          </p:cNvSpPr>
          <p:nvPr>
            <p:ph sz="quarter" idx="16"/>
          </p:nvPr>
        </p:nvSpPr>
        <p:spPr>
          <a:xfrm>
            <a:off x="304800" y="609600"/>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Rectangle 8"/>
          <p:cNvSpPr>
            <a:spLocks noGrp="1"/>
          </p:cNvSpPr>
          <p:nvPr>
            <p:ph type="body" sz="quarter" idx="17" hasCustomPrompt="1"/>
          </p:nvPr>
        </p:nvSpPr>
        <p:spPr>
          <a:xfrm>
            <a:off x="301752" y="2340864"/>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4" name="Rectangle 11"/>
          <p:cNvSpPr>
            <a:spLocks noGrp="1"/>
          </p:cNvSpPr>
          <p:nvPr>
            <p:ph sz="quarter" idx="18"/>
          </p:nvPr>
        </p:nvSpPr>
        <p:spPr>
          <a:xfrm>
            <a:off x="301752" y="2569464"/>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5" name="Rectangle 8"/>
          <p:cNvSpPr>
            <a:spLocks noGrp="1"/>
          </p:cNvSpPr>
          <p:nvPr>
            <p:ph type="body" sz="quarter" idx="19" hasCustomPrompt="1"/>
          </p:nvPr>
        </p:nvSpPr>
        <p:spPr>
          <a:xfrm>
            <a:off x="304800" y="4291584"/>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6" name="Rectangle 11"/>
          <p:cNvSpPr>
            <a:spLocks noGrp="1"/>
          </p:cNvSpPr>
          <p:nvPr>
            <p:ph sz="quarter" idx="20"/>
          </p:nvPr>
        </p:nvSpPr>
        <p:spPr>
          <a:xfrm>
            <a:off x="304800" y="4520184"/>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7" name="Rectangle 17"/>
          <p:cNvSpPr>
            <a:spLocks noGrp="1"/>
          </p:cNvSpPr>
          <p:nvPr>
            <p:ph type="dt" sz="half" idx="21"/>
          </p:nvPr>
        </p:nvSpPr>
        <p:spPr/>
        <p:txBody>
          <a:bodyPr/>
          <a:lstStyle/>
          <a:p>
            <a:pPr algn="r"/>
            <a:fld id="{968C9C2A-D3B8-4543-8A47-F59C20C16D9A}" type="datetime1">
              <a:rPr lang="en-US"/>
              <a:pPr algn="r"/>
              <a:t>5/14/2015</a:t>
            </a:fld>
            <a:endParaRPr dirty="0"/>
          </a:p>
        </p:txBody>
      </p:sp>
      <p:sp>
        <p:nvSpPr>
          <p:cNvPr id="19" name="Rectangle 19"/>
          <p:cNvSpPr>
            <a:spLocks noGrp="1"/>
          </p:cNvSpPr>
          <p:nvPr>
            <p:ph type="sldNum" sz="quarter" idx="22"/>
          </p:nvPr>
        </p:nvSpPr>
        <p:spPr/>
        <p:txBody>
          <a:bodyPr/>
          <a:lstStyle/>
          <a:p>
            <a:pPr algn="r"/>
            <a:fld id="{256D3EEF-DE4E-429D-8EC4-DDC531AFF587}" type="slidenum">
              <a:rPr sz="1000"/>
              <a:pPr algn="r"/>
              <a:t>‹#›</a:t>
            </a:fld>
            <a:endParaRPr dirty="0"/>
          </a:p>
        </p:txBody>
      </p:sp>
      <p:sp>
        <p:nvSpPr>
          <p:cNvPr id="20" name="Rectangle 20"/>
          <p:cNvSpPr>
            <a:spLocks noGrp="1"/>
          </p:cNvSpPr>
          <p:nvPr>
            <p:ph type="ftr" sz="quarter" idx="23"/>
          </p:nvPr>
        </p:nvSpPr>
        <p:spPr>
          <a:xfrm>
            <a:off x="2705100" y="6477000"/>
            <a:ext cx="3733800" cy="304800"/>
          </a:xfrm>
          <a:prstGeom prst="rect">
            <a:avLst/>
          </a:prstGeom>
        </p:spPr>
        <p:txBody>
          <a:body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Up: 2 Left, 3 Right">
    <p:spTree>
      <p:nvGrpSpPr>
        <p:cNvPr id="1" name=""/>
        <p:cNvGrpSpPr/>
        <p:nvPr/>
      </p:nvGrpSpPr>
      <p:grpSpPr>
        <a:xfrm>
          <a:off x="0" y="0"/>
          <a:ext cx="0" cy="0"/>
          <a:chOff x="0" y="0"/>
          <a:chExt cx="0" cy="0"/>
        </a:xfrm>
      </p:grpSpPr>
      <p:sp>
        <p:nvSpPr>
          <p:cNvPr id="20" name="Rectangle 2"/>
          <p:cNvSpPr>
            <a:spLocks noGrp="1"/>
          </p:cNvSpPr>
          <p:nvPr>
            <p:ph type="title"/>
          </p:nvPr>
        </p:nvSpPr>
        <p:spPr/>
        <p:txBody>
          <a:bodyPr/>
          <a:lstStyle/>
          <a:p>
            <a:r>
              <a:rPr/>
              <a:t>Click to edit Master title style</a:t>
            </a:r>
          </a:p>
        </p:txBody>
      </p:sp>
      <p:sp>
        <p:nvSpPr>
          <p:cNvPr id="23"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4" name="Rectangle 11"/>
          <p:cNvSpPr>
            <a:spLocks noGrp="1"/>
          </p:cNvSpPr>
          <p:nvPr>
            <p:ph sz="quarter" idx="15"/>
          </p:nvPr>
        </p:nvSpPr>
        <p:spPr>
          <a:xfrm>
            <a:off x="304800" y="609600"/>
            <a:ext cx="3962400"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2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6" name="Rectangle 11"/>
          <p:cNvSpPr>
            <a:spLocks noGrp="1"/>
          </p:cNvSpPr>
          <p:nvPr>
            <p:ph sz="quarter" idx="17"/>
          </p:nvPr>
        </p:nvSpPr>
        <p:spPr>
          <a:xfrm>
            <a:off x="301752" y="3547872"/>
            <a:ext cx="3965448"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28"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9" name="Rectangle 11"/>
          <p:cNvSpPr>
            <a:spLocks noGrp="1"/>
          </p:cNvSpPr>
          <p:nvPr>
            <p:ph sz="quarter" idx="18"/>
          </p:nvPr>
        </p:nvSpPr>
        <p:spPr>
          <a:xfrm>
            <a:off x="4419600" y="609600"/>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31" name="Rectangle 8"/>
          <p:cNvSpPr>
            <a:spLocks noGrp="1"/>
          </p:cNvSpPr>
          <p:nvPr>
            <p:ph type="body" sz="quarter" idx="19" hasCustomPrompt="1"/>
          </p:nvPr>
        </p:nvSpPr>
        <p:spPr>
          <a:xfrm>
            <a:off x="4416552" y="2340864"/>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32" name="Rectangle 11"/>
          <p:cNvSpPr>
            <a:spLocks noGrp="1"/>
          </p:cNvSpPr>
          <p:nvPr>
            <p:ph sz="quarter" idx="20"/>
          </p:nvPr>
        </p:nvSpPr>
        <p:spPr>
          <a:xfrm>
            <a:off x="4416552" y="2569464"/>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33" name="Rectangle 8"/>
          <p:cNvSpPr>
            <a:spLocks noGrp="1"/>
          </p:cNvSpPr>
          <p:nvPr>
            <p:ph type="body" sz="quarter" idx="21" hasCustomPrompt="1"/>
          </p:nvPr>
        </p:nvSpPr>
        <p:spPr>
          <a:xfrm>
            <a:off x="4419600" y="4291584"/>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34" name="Rectangle 11"/>
          <p:cNvSpPr>
            <a:spLocks noGrp="1"/>
          </p:cNvSpPr>
          <p:nvPr>
            <p:ph sz="quarter" idx="22"/>
          </p:nvPr>
        </p:nvSpPr>
        <p:spPr>
          <a:xfrm>
            <a:off x="4419600" y="4520184"/>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6" name="Rectangle 16"/>
          <p:cNvSpPr>
            <a:spLocks noGrp="1"/>
          </p:cNvSpPr>
          <p:nvPr>
            <p:ph type="dt" sz="half" idx="23"/>
          </p:nvPr>
        </p:nvSpPr>
        <p:spPr/>
        <p:txBody>
          <a:bodyPr/>
          <a:lstStyle/>
          <a:p>
            <a:pPr algn="r"/>
            <a:fld id="{29ED4C97-3C5D-482A-99AD-AD992C3024DE}" type="datetime1">
              <a:rPr lang="en-US"/>
              <a:pPr algn="r"/>
              <a:t>5/14/2015</a:t>
            </a:fld>
            <a:endParaRPr dirty="0"/>
          </a:p>
        </p:txBody>
      </p:sp>
      <p:sp>
        <p:nvSpPr>
          <p:cNvPr id="17" name="Rectangle 17"/>
          <p:cNvSpPr>
            <a:spLocks noGrp="1"/>
          </p:cNvSpPr>
          <p:nvPr>
            <p:ph type="sldNum" sz="quarter" idx="24"/>
          </p:nvPr>
        </p:nvSpPr>
        <p:spPr/>
        <p:txBody>
          <a:bodyPr/>
          <a:lstStyle/>
          <a:p>
            <a:pPr algn="r"/>
            <a:fld id="{256D3EEF-DE4E-429D-8EC4-DDC531AFF587}" type="slidenum">
              <a:rPr sz="1000"/>
              <a:pPr algn="r"/>
              <a:t>‹#›</a:t>
            </a:fld>
            <a:endParaRPr dirty="0"/>
          </a:p>
        </p:txBody>
      </p:sp>
      <p:sp>
        <p:nvSpPr>
          <p:cNvPr id="18" name="Rectangle 18"/>
          <p:cNvSpPr>
            <a:spLocks noGrp="1"/>
          </p:cNvSpPr>
          <p:nvPr>
            <p:ph type="ftr" sz="quarter" idx="25"/>
          </p:nvPr>
        </p:nvSpPr>
        <p:spPr>
          <a:xfrm>
            <a:off x="2705100" y="6477000"/>
            <a:ext cx="3733800" cy="304800"/>
          </a:xfrm>
          <a:prstGeom prst="rect">
            <a:avLst/>
          </a:prstGeom>
        </p:spPr>
        <p:txBody>
          <a:bodyPr/>
          <a:lstStyle/>
          <a:p>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Up: 3 Left, 2 Right">
    <p:spTree>
      <p:nvGrpSpPr>
        <p:cNvPr id="1" name=""/>
        <p:cNvGrpSpPr/>
        <p:nvPr/>
      </p:nvGrpSpPr>
      <p:grpSpPr>
        <a:xfrm>
          <a:off x="0" y="0"/>
          <a:ext cx="0" cy="0"/>
          <a:chOff x="0" y="0"/>
          <a:chExt cx="0" cy="0"/>
        </a:xfrm>
      </p:grpSpPr>
      <p:sp>
        <p:nvSpPr>
          <p:cNvPr id="5" name="Rectangle 2"/>
          <p:cNvSpPr>
            <a:spLocks noGrp="1"/>
          </p:cNvSpPr>
          <p:nvPr>
            <p:ph type="title"/>
          </p:nvPr>
        </p:nvSpPr>
        <p:spPr/>
        <p:txBody>
          <a:bodyPr/>
          <a:lstStyle/>
          <a:p>
            <a:r>
              <a:rPr/>
              <a:t>Click to edit Master title style</a:t>
            </a:r>
          </a:p>
        </p:txBody>
      </p:sp>
      <p:sp>
        <p:nvSpPr>
          <p:cNvPr id="21" name="Rectangle 8"/>
          <p:cNvSpPr>
            <a:spLocks noGrp="1"/>
          </p:cNvSpPr>
          <p:nvPr>
            <p:ph type="body" sz="quarter" idx="14" hasCustomPrompt="1"/>
          </p:nvPr>
        </p:nvSpPr>
        <p:spPr>
          <a:xfrm>
            <a:off x="307848" y="381000"/>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2" name="Rectangle 11"/>
          <p:cNvSpPr>
            <a:spLocks noGrp="1"/>
          </p:cNvSpPr>
          <p:nvPr>
            <p:ph sz="quarter" idx="16"/>
          </p:nvPr>
        </p:nvSpPr>
        <p:spPr>
          <a:xfrm>
            <a:off x="307848" y="609600"/>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25" name="Rectangle 8"/>
          <p:cNvSpPr>
            <a:spLocks noGrp="1"/>
          </p:cNvSpPr>
          <p:nvPr>
            <p:ph type="body" sz="quarter" idx="17" hasCustomPrompt="1"/>
          </p:nvPr>
        </p:nvSpPr>
        <p:spPr>
          <a:xfrm>
            <a:off x="304800" y="2340864"/>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6" name="Rectangle 11"/>
          <p:cNvSpPr>
            <a:spLocks noGrp="1"/>
          </p:cNvSpPr>
          <p:nvPr>
            <p:ph sz="quarter" idx="18"/>
          </p:nvPr>
        </p:nvSpPr>
        <p:spPr>
          <a:xfrm>
            <a:off x="304800" y="2569464"/>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27" name="Rectangle 8"/>
          <p:cNvSpPr>
            <a:spLocks noGrp="1"/>
          </p:cNvSpPr>
          <p:nvPr>
            <p:ph type="body" sz="quarter" idx="19" hasCustomPrompt="1"/>
          </p:nvPr>
        </p:nvSpPr>
        <p:spPr>
          <a:xfrm>
            <a:off x="307848" y="4291584"/>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8" name="Rectangle 11"/>
          <p:cNvSpPr>
            <a:spLocks noGrp="1"/>
          </p:cNvSpPr>
          <p:nvPr>
            <p:ph sz="quarter" idx="20"/>
          </p:nvPr>
        </p:nvSpPr>
        <p:spPr>
          <a:xfrm>
            <a:off x="307848" y="4520184"/>
            <a:ext cx="3962400" cy="1728216"/>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2" name="Rectangle 8"/>
          <p:cNvSpPr>
            <a:spLocks noGrp="1"/>
          </p:cNvSpPr>
          <p:nvPr>
            <p:ph type="body" sz="quarter" idx="21" hasCustomPrompt="1"/>
          </p:nvPr>
        </p:nvSpPr>
        <p:spPr>
          <a:xfrm>
            <a:off x="4419600" y="381000"/>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3" name="Rectangle 11"/>
          <p:cNvSpPr>
            <a:spLocks noGrp="1"/>
          </p:cNvSpPr>
          <p:nvPr>
            <p:ph sz="quarter" idx="22"/>
          </p:nvPr>
        </p:nvSpPr>
        <p:spPr>
          <a:xfrm>
            <a:off x="4419600" y="609600"/>
            <a:ext cx="3962400"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5" name="Rectangle 8"/>
          <p:cNvSpPr>
            <a:spLocks noGrp="1"/>
          </p:cNvSpPr>
          <p:nvPr>
            <p:ph type="body" sz="quarter" idx="23" hasCustomPrompt="1"/>
          </p:nvPr>
        </p:nvSpPr>
        <p:spPr>
          <a:xfrm>
            <a:off x="4416552" y="3319272"/>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6" name="Rectangle 11"/>
          <p:cNvSpPr>
            <a:spLocks noGrp="1"/>
          </p:cNvSpPr>
          <p:nvPr>
            <p:ph sz="quarter" idx="24"/>
          </p:nvPr>
        </p:nvSpPr>
        <p:spPr>
          <a:xfrm>
            <a:off x="4416552" y="3547872"/>
            <a:ext cx="3965448"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7" name="Rectangle 17"/>
          <p:cNvSpPr>
            <a:spLocks noGrp="1"/>
          </p:cNvSpPr>
          <p:nvPr>
            <p:ph type="dt" sz="half" idx="25"/>
          </p:nvPr>
        </p:nvSpPr>
        <p:spPr/>
        <p:txBody>
          <a:bodyPr/>
          <a:lstStyle/>
          <a:p>
            <a:pPr algn="r"/>
            <a:fld id="{3EF8FEE9-63ED-4C1B-8C25-9B47C2DA1E72}" type="datetime1">
              <a:rPr lang="en-US"/>
              <a:pPr algn="r"/>
              <a:t>5/14/2015</a:t>
            </a:fld>
            <a:endParaRPr dirty="0"/>
          </a:p>
        </p:txBody>
      </p:sp>
      <p:sp>
        <p:nvSpPr>
          <p:cNvPr id="18" name="Rectangle 18"/>
          <p:cNvSpPr>
            <a:spLocks noGrp="1"/>
          </p:cNvSpPr>
          <p:nvPr>
            <p:ph type="sldNum" sz="quarter" idx="26"/>
          </p:nvPr>
        </p:nvSpPr>
        <p:spPr/>
        <p:txBody>
          <a:bodyPr/>
          <a:lstStyle/>
          <a:p>
            <a:pPr algn="r"/>
            <a:fld id="{256D3EEF-DE4E-429D-8EC4-DDC531AFF587}" type="slidenum">
              <a:rPr sz="1000"/>
              <a:pPr algn="r"/>
              <a:t>‹#›</a:t>
            </a:fld>
            <a:endParaRPr dirty="0"/>
          </a:p>
        </p:txBody>
      </p:sp>
      <p:sp>
        <p:nvSpPr>
          <p:cNvPr id="23" name="Rectangle 23"/>
          <p:cNvSpPr>
            <a:spLocks noGrp="1"/>
          </p:cNvSpPr>
          <p:nvPr>
            <p:ph type="ftr" sz="quarter" idx="27"/>
          </p:nvPr>
        </p:nvSpPr>
        <p:spPr>
          <a:xfrm>
            <a:off x="2705100" y="6477000"/>
            <a:ext cx="3733800" cy="304800"/>
          </a:xfrm>
          <a:prstGeom prst="rect">
            <a:avLst/>
          </a:prstGeom>
        </p:spPr>
        <p:txBody>
          <a:body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ombstones">
    <p:spTree>
      <p:nvGrpSpPr>
        <p:cNvPr id="1" name=""/>
        <p:cNvGrpSpPr/>
        <p:nvPr/>
      </p:nvGrpSpPr>
      <p:grpSpPr>
        <a:xfrm>
          <a:off x="0" y="0"/>
          <a:ext cx="0" cy="0"/>
          <a:chOff x="0" y="0"/>
          <a:chExt cx="0" cy="0"/>
        </a:xfrm>
      </p:grpSpPr>
      <p:sp>
        <p:nvSpPr>
          <p:cNvPr id="23" name="Rectangle 2"/>
          <p:cNvSpPr>
            <a:spLocks noGrp="1"/>
          </p:cNvSpPr>
          <p:nvPr>
            <p:ph type="title"/>
          </p:nvPr>
        </p:nvSpPr>
        <p:spPr/>
        <p:txBody>
          <a:bodyPr/>
          <a:lstStyle/>
          <a:p>
            <a:r>
              <a:rPr/>
              <a:t>Click to edit Master title style</a:t>
            </a:r>
          </a:p>
        </p:txBody>
      </p:sp>
      <p:sp>
        <p:nvSpPr>
          <p:cNvPr id="9" name="Rectangle 6"/>
          <p:cNvSpPr/>
          <p:nvPr/>
        </p:nvSpPr>
        <p:spPr>
          <a:xfrm>
            <a:off x="13716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8" name="Rectangle 6"/>
          <p:cNvSpPr/>
          <p:nvPr/>
        </p:nvSpPr>
        <p:spPr>
          <a:xfrm>
            <a:off x="13716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26" name="Rectangle 6"/>
          <p:cNvSpPr/>
          <p:nvPr/>
        </p:nvSpPr>
        <p:spPr>
          <a:xfrm>
            <a:off x="35052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25" name="Rectangle 6"/>
          <p:cNvSpPr/>
          <p:nvPr/>
        </p:nvSpPr>
        <p:spPr>
          <a:xfrm>
            <a:off x="35052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31" name="Rectangle 6"/>
          <p:cNvSpPr/>
          <p:nvPr/>
        </p:nvSpPr>
        <p:spPr>
          <a:xfrm>
            <a:off x="56388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3" name="Rectangle 6"/>
          <p:cNvSpPr/>
          <p:nvPr/>
        </p:nvSpPr>
        <p:spPr>
          <a:xfrm>
            <a:off x="56388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24" name="Rectangle 10"/>
          <p:cNvSpPr>
            <a:spLocks noGrp="1"/>
          </p:cNvSpPr>
          <p:nvPr>
            <p:ph type="pic" sz="quarter" idx="13" hasCustomPrompt="1"/>
          </p:nvPr>
        </p:nvSpPr>
        <p:spPr>
          <a:xfrm>
            <a:off x="1524000" y="1600200"/>
            <a:ext cx="1371600" cy="685800"/>
          </a:xfrm>
        </p:spPr>
        <p:txBody>
          <a:bodyPr/>
          <a:lstStyle/>
          <a:p>
            <a:r>
              <a:rPr dirty="0"/>
              <a:t>Company</a:t>
            </a:r>
            <a:r>
              <a:rPr baseline="0" dirty="0"/>
              <a:t> Logo</a:t>
            </a:r>
            <a:endParaRPr dirty="0"/>
          </a:p>
        </p:txBody>
      </p:sp>
      <p:sp>
        <p:nvSpPr>
          <p:cNvPr id="19" name="Rectangle 10"/>
          <p:cNvSpPr>
            <a:spLocks noGrp="1"/>
          </p:cNvSpPr>
          <p:nvPr>
            <p:ph type="pic" sz="quarter" idx="29" hasCustomPrompt="1"/>
          </p:nvPr>
        </p:nvSpPr>
        <p:spPr>
          <a:xfrm>
            <a:off x="1524000" y="4038600"/>
            <a:ext cx="1371600" cy="685800"/>
          </a:xfrm>
        </p:spPr>
        <p:txBody>
          <a:bodyPr/>
          <a:lstStyle/>
          <a:p>
            <a:r>
              <a:rPr dirty="0"/>
              <a:t>Company</a:t>
            </a:r>
            <a:r>
              <a:rPr baseline="0" dirty="0"/>
              <a:t> Logo</a:t>
            </a:r>
            <a:endParaRPr dirty="0"/>
          </a:p>
        </p:txBody>
      </p:sp>
      <p:sp>
        <p:nvSpPr>
          <p:cNvPr id="27" name="Rectangle 10"/>
          <p:cNvSpPr>
            <a:spLocks noGrp="1"/>
          </p:cNvSpPr>
          <p:nvPr>
            <p:ph type="pic" sz="quarter" idx="17" hasCustomPrompt="1"/>
          </p:nvPr>
        </p:nvSpPr>
        <p:spPr>
          <a:xfrm>
            <a:off x="3657600" y="1600200"/>
            <a:ext cx="1371600" cy="685800"/>
          </a:xfrm>
        </p:spPr>
        <p:txBody>
          <a:bodyPr/>
          <a:lstStyle/>
          <a:p>
            <a:r>
              <a:rPr dirty="0"/>
              <a:t>Company</a:t>
            </a:r>
            <a:r>
              <a:rPr baseline="0" dirty="0"/>
              <a:t> Logo</a:t>
            </a:r>
            <a:endParaRPr dirty="0"/>
          </a:p>
        </p:txBody>
      </p:sp>
      <p:sp>
        <p:nvSpPr>
          <p:cNvPr id="11" name="Rectangle 10"/>
          <p:cNvSpPr>
            <a:spLocks noGrp="1"/>
          </p:cNvSpPr>
          <p:nvPr>
            <p:ph type="pic" sz="quarter" idx="30" hasCustomPrompt="1"/>
          </p:nvPr>
        </p:nvSpPr>
        <p:spPr>
          <a:xfrm>
            <a:off x="3657600" y="4038600"/>
            <a:ext cx="1371600" cy="685800"/>
          </a:xfrm>
        </p:spPr>
        <p:txBody>
          <a:bodyPr/>
          <a:lstStyle/>
          <a:p>
            <a:r>
              <a:rPr dirty="0"/>
              <a:t>Company</a:t>
            </a:r>
            <a:r>
              <a:rPr baseline="0" dirty="0"/>
              <a:t> Logo</a:t>
            </a:r>
            <a:endParaRPr dirty="0"/>
          </a:p>
        </p:txBody>
      </p:sp>
      <p:sp>
        <p:nvSpPr>
          <p:cNvPr id="4" name="Rectangle 10"/>
          <p:cNvSpPr>
            <a:spLocks noGrp="1"/>
          </p:cNvSpPr>
          <p:nvPr>
            <p:ph type="pic" sz="quarter" idx="21" hasCustomPrompt="1"/>
          </p:nvPr>
        </p:nvSpPr>
        <p:spPr>
          <a:xfrm>
            <a:off x="5791200" y="1600200"/>
            <a:ext cx="1371600" cy="685800"/>
          </a:xfrm>
        </p:spPr>
        <p:txBody>
          <a:bodyPr/>
          <a:lstStyle/>
          <a:p>
            <a:r>
              <a:rPr dirty="0"/>
              <a:t>Company</a:t>
            </a:r>
            <a:r>
              <a:rPr baseline="0" dirty="0"/>
              <a:t> Logo</a:t>
            </a:r>
            <a:endParaRPr dirty="0"/>
          </a:p>
        </p:txBody>
      </p:sp>
      <p:sp>
        <p:nvSpPr>
          <p:cNvPr id="15" name="Rectangle 10"/>
          <p:cNvSpPr>
            <a:spLocks noGrp="1"/>
          </p:cNvSpPr>
          <p:nvPr>
            <p:ph type="pic" sz="quarter" idx="31" hasCustomPrompt="1"/>
          </p:nvPr>
        </p:nvSpPr>
        <p:spPr>
          <a:xfrm>
            <a:off x="5791200" y="4038600"/>
            <a:ext cx="1371600" cy="685800"/>
          </a:xfrm>
        </p:spPr>
        <p:txBody>
          <a:bodyPr/>
          <a:lstStyle/>
          <a:p>
            <a:r>
              <a:rPr dirty="0"/>
              <a:t>Company</a:t>
            </a:r>
            <a:r>
              <a:rPr baseline="0" dirty="0"/>
              <a:t> Logo</a:t>
            </a:r>
            <a:endParaRPr dirty="0"/>
          </a:p>
        </p:txBody>
      </p:sp>
      <p:sp>
        <p:nvSpPr>
          <p:cNvPr id="7" name="Rectangle 12"/>
          <p:cNvSpPr>
            <a:spLocks noGrp="1"/>
          </p:cNvSpPr>
          <p:nvPr>
            <p:ph type="body" sz="quarter" idx="14" hasCustomPrompt="1"/>
          </p:nvPr>
        </p:nvSpPr>
        <p:spPr>
          <a:xfrm>
            <a:off x="1524000" y="2895600"/>
            <a:ext cx="1371600" cy="304800"/>
          </a:xfrm>
        </p:spPr>
        <p:txBody>
          <a:bodyPr anchor="ctr"/>
          <a:lstStyle>
            <a:lvl1pPr algn="ctr">
              <a:defRPr b="1"/>
            </a:lvl1pPr>
          </a:lstStyle>
          <a:p>
            <a:pPr lvl="0"/>
            <a:r>
              <a:rPr/>
              <a:t>Amount</a:t>
            </a:r>
          </a:p>
        </p:txBody>
      </p:sp>
      <p:sp>
        <p:nvSpPr>
          <p:cNvPr id="28" name="Rectangle 12"/>
          <p:cNvSpPr>
            <a:spLocks noGrp="1"/>
          </p:cNvSpPr>
          <p:nvPr>
            <p:ph type="body" sz="quarter" idx="33" hasCustomPrompt="1"/>
          </p:nvPr>
        </p:nvSpPr>
        <p:spPr>
          <a:xfrm>
            <a:off x="1524000" y="5334000"/>
            <a:ext cx="1371600" cy="304800"/>
          </a:xfrm>
        </p:spPr>
        <p:txBody>
          <a:bodyPr anchor="ctr"/>
          <a:lstStyle>
            <a:lvl1pPr algn="ctr">
              <a:defRPr b="1"/>
            </a:lvl1pPr>
          </a:lstStyle>
          <a:p>
            <a:pPr lvl="0"/>
            <a:r>
              <a:rPr/>
              <a:t>Amount</a:t>
            </a:r>
          </a:p>
        </p:txBody>
      </p:sp>
      <p:sp>
        <p:nvSpPr>
          <p:cNvPr id="30" name="Rectangle 12"/>
          <p:cNvSpPr>
            <a:spLocks noGrp="1"/>
          </p:cNvSpPr>
          <p:nvPr>
            <p:ph type="body" sz="quarter" idx="18" hasCustomPrompt="1"/>
          </p:nvPr>
        </p:nvSpPr>
        <p:spPr>
          <a:xfrm>
            <a:off x="3657600" y="2895600"/>
            <a:ext cx="1371600" cy="304800"/>
          </a:xfrm>
        </p:spPr>
        <p:txBody>
          <a:bodyPr anchor="ctr"/>
          <a:lstStyle>
            <a:lvl1pPr algn="ctr">
              <a:defRPr b="1"/>
            </a:lvl1pPr>
          </a:lstStyle>
          <a:p>
            <a:pPr lvl="0"/>
            <a:r>
              <a:rPr/>
              <a:t>Amount</a:t>
            </a:r>
          </a:p>
        </p:txBody>
      </p:sp>
      <p:sp>
        <p:nvSpPr>
          <p:cNvPr id="13" name="Rectangle 12"/>
          <p:cNvSpPr>
            <a:spLocks noGrp="1"/>
          </p:cNvSpPr>
          <p:nvPr>
            <p:ph type="body" sz="quarter" idx="34" hasCustomPrompt="1"/>
          </p:nvPr>
        </p:nvSpPr>
        <p:spPr>
          <a:xfrm>
            <a:off x="3657600" y="5334000"/>
            <a:ext cx="1371600" cy="304800"/>
          </a:xfrm>
        </p:spPr>
        <p:txBody>
          <a:bodyPr anchor="ctr"/>
          <a:lstStyle>
            <a:lvl1pPr algn="ctr">
              <a:defRPr b="1"/>
            </a:lvl1pPr>
          </a:lstStyle>
          <a:p>
            <a:pPr lvl="0"/>
            <a:r>
              <a:rPr/>
              <a:t>Amount</a:t>
            </a:r>
          </a:p>
        </p:txBody>
      </p:sp>
      <p:sp>
        <p:nvSpPr>
          <p:cNvPr id="14" name="Rectangle 12"/>
          <p:cNvSpPr>
            <a:spLocks noGrp="1"/>
          </p:cNvSpPr>
          <p:nvPr>
            <p:ph type="body" sz="quarter" idx="22" hasCustomPrompt="1"/>
          </p:nvPr>
        </p:nvSpPr>
        <p:spPr>
          <a:xfrm>
            <a:off x="5791200" y="2895600"/>
            <a:ext cx="1371600" cy="304800"/>
          </a:xfrm>
        </p:spPr>
        <p:txBody>
          <a:bodyPr anchor="ctr"/>
          <a:lstStyle>
            <a:lvl1pPr algn="ctr">
              <a:defRPr b="1"/>
            </a:lvl1pPr>
          </a:lstStyle>
          <a:p>
            <a:pPr lvl="0"/>
            <a:r>
              <a:rPr/>
              <a:t>Amount</a:t>
            </a:r>
          </a:p>
        </p:txBody>
      </p:sp>
      <p:sp>
        <p:nvSpPr>
          <p:cNvPr id="2" name="Rectangle 12"/>
          <p:cNvSpPr>
            <a:spLocks noGrp="1"/>
          </p:cNvSpPr>
          <p:nvPr>
            <p:ph type="body" sz="quarter" idx="35" hasCustomPrompt="1"/>
          </p:nvPr>
        </p:nvSpPr>
        <p:spPr>
          <a:xfrm>
            <a:off x="5791200" y="5334000"/>
            <a:ext cx="1371600" cy="304800"/>
          </a:xfrm>
        </p:spPr>
        <p:txBody>
          <a:bodyPr anchor="ctr"/>
          <a:lstStyle>
            <a:lvl1pPr algn="ctr">
              <a:defRPr b="1"/>
            </a:lvl1pPr>
          </a:lstStyle>
          <a:p>
            <a:pPr lvl="0"/>
            <a:r>
              <a:rPr/>
              <a:t>Amount</a:t>
            </a:r>
          </a:p>
        </p:txBody>
      </p:sp>
      <p:sp>
        <p:nvSpPr>
          <p:cNvPr id="44" name="Rectangle 11"/>
          <p:cNvSpPr>
            <a:spLocks noGrp="1"/>
          </p:cNvSpPr>
          <p:nvPr>
            <p:ph type="body" sz="quarter" idx="15" hasCustomPrompt="1"/>
          </p:nvPr>
        </p:nvSpPr>
        <p:spPr>
          <a:xfrm>
            <a:off x="1524000" y="3200400"/>
            <a:ext cx="1371600" cy="152400"/>
          </a:xfrm>
        </p:spPr>
        <p:txBody>
          <a:bodyPr anchor="ctr">
            <a:noAutofit/>
          </a:bodyPr>
          <a:lstStyle>
            <a:lvl1pPr algn="ctr">
              <a:defRPr sz="800" i="1"/>
            </a:lvl1pPr>
          </a:lstStyle>
          <a:p>
            <a:pPr lvl="0"/>
            <a:r>
              <a:rPr/>
              <a:t>Date</a:t>
            </a:r>
          </a:p>
        </p:txBody>
      </p:sp>
      <p:sp>
        <p:nvSpPr>
          <p:cNvPr id="35" name="Rectangle 11"/>
          <p:cNvSpPr>
            <a:spLocks noGrp="1"/>
          </p:cNvSpPr>
          <p:nvPr>
            <p:ph type="body" sz="quarter" idx="37" hasCustomPrompt="1"/>
          </p:nvPr>
        </p:nvSpPr>
        <p:spPr>
          <a:xfrm>
            <a:off x="1524000" y="5638800"/>
            <a:ext cx="1371600" cy="152400"/>
          </a:xfrm>
        </p:spPr>
        <p:txBody>
          <a:bodyPr anchor="ctr">
            <a:noAutofit/>
          </a:bodyPr>
          <a:lstStyle>
            <a:lvl1pPr algn="ctr">
              <a:defRPr sz="800" i="1"/>
            </a:lvl1pPr>
          </a:lstStyle>
          <a:p>
            <a:pPr lvl="0"/>
            <a:r>
              <a:rPr/>
              <a:t>Date</a:t>
            </a:r>
          </a:p>
        </p:txBody>
      </p:sp>
      <p:sp>
        <p:nvSpPr>
          <p:cNvPr id="34" name="Rectangle 11"/>
          <p:cNvSpPr>
            <a:spLocks noGrp="1"/>
          </p:cNvSpPr>
          <p:nvPr>
            <p:ph type="body" sz="quarter" idx="19" hasCustomPrompt="1"/>
          </p:nvPr>
        </p:nvSpPr>
        <p:spPr>
          <a:xfrm>
            <a:off x="3657600" y="3200400"/>
            <a:ext cx="1371600" cy="152400"/>
          </a:xfrm>
        </p:spPr>
        <p:txBody>
          <a:bodyPr anchor="ctr">
            <a:noAutofit/>
          </a:bodyPr>
          <a:lstStyle>
            <a:lvl1pPr algn="ctr">
              <a:defRPr sz="800" i="1"/>
            </a:lvl1pPr>
          </a:lstStyle>
          <a:p>
            <a:pPr lvl="0"/>
            <a:r>
              <a:rPr/>
              <a:t>Date</a:t>
            </a:r>
          </a:p>
        </p:txBody>
      </p:sp>
      <p:sp>
        <p:nvSpPr>
          <p:cNvPr id="40" name="Rectangle 11"/>
          <p:cNvSpPr>
            <a:spLocks noGrp="1"/>
          </p:cNvSpPr>
          <p:nvPr>
            <p:ph type="body" sz="quarter" idx="38" hasCustomPrompt="1"/>
          </p:nvPr>
        </p:nvSpPr>
        <p:spPr>
          <a:xfrm>
            <a:off x="3657600" y="5638800"/>
            <a:ext cx="1371600" cy="152400"/>
          </a:xfrm>
        </p:spPr>
        <p:txBody>
          <a:bodyPr anchor="ctr">
            <a:noAutofit/>
          </a:bodyPr>
          <a:lstStyle>
            <a:lvl1pPr algn="ctr">
              <a:defRPr sz="800" i="1"/>
            </a:lvl1pPr>
          </a:lstStyle>
          <a:p>
            <a:pPr lvl="0"/>
            <a:r>
              <a:rPr/>
              <a:t>Date</a:t>
            </a:r>
          </a:p>
        </p:txBody>
      </p:sp>
      <p:sp>
        <p:nvSpPr>
          <p:cNvPr id="38" name="Rectangle 11"/>
          <p:cNvSpPr>
            <a:spLocks noGrp="1"/>
          </p:cNvSpPr>
          <p:nvPr>
            <p:ph type="body" sz="quarter" idx="23" hasCustomPrompt="1"/>
          </p:nvPr>
        </p:nvSpPr>
        <p:spPr>
          <a:xfrm>
            <a:off x="5791200" y="3200400"/>
            <a:ext cx="1371600" cy="152400"/>
          </a:xfrm>
        </p:spPr>
        <p:txBody>
          <a:bodyPr anchor="ctr">
            <a:noAutofit/>
          </a:bodyPr>
          <a:lstStyle>
            <a:lvl1pPr algn="ctr">
              <a:defRPr sz="800" i="1"/>
            </a:lvl1pPr>
          </a:lstStyle>
          <a:p>
            <a:pPr lvl="0"/>
            <a:r>
              <a:rPr/>
              <a:t>Date</a:t>
            </a:r>
          </a:p>
        </p:txBody>
      </p:sp>
      <p:sp>
        <p:nvSpPr>
          <p:cNvPr id="33" name="Rectangle 11"/>
          <p:cNvSpPr>
            <a:spLocks noGrp="1"/>
          </p:cNvSpPr>
          <p:nvPr>
            <p:ph type="body" sz="quarter" idx="39" hasCustomPrompt="1"/>
          </p:nvPr>
        </p:nvSpPr>
        <p:spPr>
          <a:xfrm>
            <a:off x="5791200" y="5638800"/>
            <a:ext cx="1371600" cy="152400"/>
          </a:xfrm>
        </p:spPr>
        <p:txBody>
          <a:bodyPr anchor="ctr">
            <a:noAutofit/>
          </a:bodyPr>
          <a:lstStyle>
            <a:lvl1pPr algn="ctr">
              <a:defRPr sz="800" i="1"/>
            </a:lvl1pPr>
          </a:lstStyle>
          <a:p>
            <a:pPr lvl="0"/>
            <a:r>
              <a:rPr/>
              <a:t>Date</a:t>
            </a:r>
          </a:p>
        </p:txBody>
      </p:sp>
      <p:sp>
        <p:nvSpPr>
          <p:cNvPr id="5" name="Rectangle 14"/>
          <p:cNvSpPr>
            <a:spLocks noGrp="1"/>
          </p:cNvSpPr>
          <p:nvPr>
            <p:ph type="body" sz="quarter" idx="16" hasCustomPrompt="1"/>
          </p:nvPr>
        </p:nvSpPr>
        <p:spPr>
          <a:xfrm>
            <a:off x="1524000" y="2286000"/>
            <a:ext cx="1371600" cy="609600"/>
          </a:xfrm>
        </p:spPr>
        <p:txBody>
          <a:bodyPr anchor="ctr"/>
          <a:lstStyle>
            <a:lvl1pPr algn="ctr">
              <a:defRPr sz="800"/>
            </a:lvl1pPr>
          </a:lstStyle>
          <a:p>
            <a:pPr lvl="0"/>
            <a:r>
              <a:rPr/>
              <a:t>Description</a:t>
            </a:r>
          </a:p>
        </p:txBody>
      </p:sp>
      <p:sp>
        <p:nvSpPr>
          <p:cNvPr id="56" name="Rectangle 14"/>
          <p:cNvSpPr>
            <a:spLocks noGrp="1"/>
          </p:cNvSpPr>
          <p:nvPr>
            <p:ph type="body" sz="quarter" idx="41" hasCustomPrompt="1"/>
          </p:nvPr>
        </p:nvSpPr>
        <p:spPr>
          <a:xfrm>
            <a:off x="1524000" y="4724400"/>
            <a:ext cx="1371600" cy="609600"/>
          </a:xfrm>
        </p:spPr>
        <p:txBody>
          <a:bodyPr anchor="ctr"/>
          <a:lstStyle>
            <a:lvl1pPr algn="ctr">
              <a:defRPr sz="800"/>
            </a:lvl1pPr>
          </a:lstStyle>
          <a:p>
            <a:pPr lvl="0"/>
            <a:r>
              <a:rPr/>
              <a:t>Description</a:t>
            </a:r>
          </a:p>
        </p:txBody>
      </p:sp>
      <p:sp>
        <p:nvSpPr>
          <p:cNvPr id="62" name="Rectangle 14"/>
          <p:cNvSpPr>
            <a:spLocks noGrp="1"/>
          </p:cNvSpPr>
          <p:nvPr>
            <p:ph type="body" sz="quarter" idx="20" hasCustomPrompt="1"/>
          </p:nvPr>
        </p:nvSpPr>
        <p:spPr>
          <a:xfrm>
            <a:off x="3657600" y="2286000"/>
            <a:ext cx="1371600" cy="609600"/>
          </a:xfrm>
        </p:spPr>
        <p:txBody>
          <a:bodyPr anchor="ctr"/>
          <a:lstStyle>
            <a:lvl1pPr algn="ctr">
              <a:defRPr sz="800"/>
            </a:lvl1pPr>
          </a:lstStyle>
          <a:p>
            <a:pPr lvl="0"/>
            <a:r>
              <a:rPr/>
              <a:t>Description</a:t>
            </a:r>
          </a:p>
        </p:txBody>
      </p:sp>
      <p:sp>
        <p:nvSpPr>
          <p:cNvPr id="37" name="Rectangle 14"/>
          <p:cNvSpPr>
            <a:spLocks noGrp="1"/>
          </p:cNvSpPr>
          <p:nvPr>
            <p:ph type="body" sz="quarter" idx="42" hasCustomPrompt="1"/>
          </p:nvPr>
        </p:nvSpPr>
        <p:spPr>
          <a:xfrm>
            <a:off x="3657600" y="4724400"/>
            <a:ext cx="1371600" cy="609600"/>
          </a:xfrm>
        </p:spPr>
        <p:txBody>
          <a:bodyPr anchor="ctr"/>
          <a:lstStyle>
            <a:lvl1pPr algn="ctr">
              <a:defRPr sz="800"/>
            </a:lvl1pPr>
          </a:lstStyle>
          <a:p>
            <a:pPr lvl="0"/>
            <a:r>
              <a:rPr/>
              <a:t>Description</a:t>
            </a:r>
          </a:p>
        </p:txBody>
      </p:sp>
      <p:sp>
        <p:nvSpPr>
          <p:cNvPr id="41" name="Rectangle 14"/>
          <p:cNvSpPr>
            <a:spLocks noGrp="1"/>
          </p:cNvSpPr>
          <p:nvPr>
            <p:ph type="body" sz="quarter" idx="24" hasCustomPrompt="1"/>
          </p:nvPr>
        </p:nvSpPr>
        <p:spPr>
          <a:xfrm>
            <a:off x="5791200" y="2286000"/>
            <a:ext cx="1371600" cy="609600"/>
          </a:xfrm>
        </p:spPr>
        <p:txBody>
          <a:bodyPr anchor="ctr"/>
          <a:lstStyle>
            <a:lvl1pPr algn="ctr">
              <a:defRPr sz="800"/>
            </a:lvl1pPr>
          </a:lstStyle>
          <a:p>
            <a:pPr lvl="0"/>
            <a:r>
              <a:rPr/>
              <a:t>Description</a:t>
            </a:r>
          </a:p>
        </p:txBody>
      </p:sp>
      <p:sp>
        <p:nvSpPr>
          <p:cNvPr id="52" name="Rectangle 14"/>
          <p:cNvSpPr>
            <a:spLocks noGrp="1"/>
          </p:cNvSpPr>
          <p:nvPr>
            <p:ph type="body" sz="quarter" idx="43" hasCustomPrompt="1"/>
          </p:nvPr>
        </p:nvSpPr>
        <p:spPr>
          <a:xfrm>
            <a:off x="5791200" y="4724400"/>
            <a:ext cx="1371600" cy="609600"/>
          </a:xfrm>
        </p:spPr>
        <p:txBody>
          <a:bodyPr anchor="ctr"/>
          <a:lstStyle>
            <a:lvl1pPr algn="ctr">
              <a:defRPr sz="800"/>
            </a:lvl1pPr>
          </a:lstStyle>
          <a:p>
            <a:pPr lvl="0"/>
            <a:r>
              <a:rPr/>
              <a:t>Description</a:t>
            </a:r>
          </a:p>
        </p:txBody>
      </p:sp>
      <p:sp>
        <p:nvSpPr>
          <p:cNvPr id="39" name="Rectangle 51"/>
          <p:cNvSpPr>
            <a:spLocks noGrp="1"/>
          </p:cNvSpPr>
          <p:nvPr>
            <p:ph type="body" sz="quarter" idx="46"/>
          </p:nvPr>
        </p:nvSpPr>
        <p:spPr>
          <a:xfrm>
            <a:off x="304800" y="381000"/>
            <a:ext cx="8077200" cy="838200"/>
          </a:xfrm>
        </p:spPr>
        <p:txBody>
          <a:bodyPr/>
          <a:lstStyle>
            <a:lvl1pPr>
              <a:defRPr sz="1200"/>
            </a:lvl1pPr>
          </a:lstStyle>
          <a:p>
            <a:pPr lvl="0"/>
            <a:r>
              <a:rPr/>
              <a:t>Click to edit Master text styles</a:t>
            </a:r>
          </a:p>
        </p:txBody>
      </p:sp>
      <p:sp>
        <p:nvSpPr>
          <p:cNvPr id="42" name="Rectangle 42"/>
          <p:cNvSpPr>
            <a:spLocks noGrp="1"/>
          </p:cNvSpPr>
          <p:nvPr>
            <p:ph type="dt" sz="half" idx="47"/>
          </p:nvPr>
        </p:nvSpPr>
        <p:spPr/>
        <p:txBody>
          <a:bodyPr/>
          <a:lstStyle/>
          <a:p>
            <a:pPr algn="r"/>
            <a:fld id="{E8BD303E-7304-41BE-B693-A76D7275A3B0}" type="datetime1">
              <a:rPr lang="en-US"/>
              <a:pPr algn="r"/>
              <a:t>5/14/2015</a:t>
            </a:fld>
            <a:endParaRPr dirty="0"/>
          </a:p>
        </p:txBody>
      </p:sp>
      <p:sp>
        <p:nvSpPr>
          <p:cNvPr id="43" name="Rectangle 43"/>
          <p:cNvSpPr>
            <a:spLocks noGrp="1"/>
          </p:cNvSpPr>
          <p:nvPr>
            <p:ph type="sldNum" sz="quarter" idx="48"/>
          </p:nvPr>
        </p:nvSpPr>
        <p:spPr/>
        <p:txBody>
          <a:bodyPr/>
          <a:lstStyle/>
          <a:p>
            <a:pPr algn="r"/>
            <a:fld id="{256D3EEF-DE4E-429D-8EC4-DDC531AFF587}" type="slidenum">
              <a:rPr sz="1000"/>
              <a:pPr algn="r"/>
              <a:t>‹#›</a:t>
            </a:fld>
            <a:endParaRPr dirty="0"/>
          </a:p>
        </p:txBody>
      </p:sp>
      <p:sp>
        <p:nvSpPr>
          <p:cNvPr id="45" name="Rectangle 45"/>
          <p:cNvSpPr>
            <a:spLocks noGrp="1"/>
          </p:cNvSpPr>
          <p:nvPr>
            <p:ph type="ftr" sz="quarter" idx="49"/>
          </p:nvPr>
        </p:nvSpPr>
        <p:spPr>
          <a:xfrm>
            <a:off x="2705100" y="6477000"/>
            <a:ext cx="3733800" cy="304800"/>
          </a:xfrm>
          <a:prstGeom prst="rect">
            <a:avLst/>
          </a:prstGeom>
        </p:spPr>
        <p:txBody>
          <a:body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a:t>Click to edit Master title style</a:t>
            </a:r>
          </a:p>
        </p:txBody>
      </p:sp>
      <p:sp>
        <p:nvSpPr>
          <p:cNvPr id="37" name="Rectangle 37"/>
          <p:cNvSpPr>
            <a:spLocks noGrp="1"/>
          </p:cNvSpPr>
          <p:nvPr>
            <p:ph type="body" sz="quarter" idx="13" hasCustomPrompt="1"/>
          </p:nvPr>
        </p:nvSpPr>
        <p:spPr>
          <a:xfrm>
            <a:off x="310896" y="381000"/>
            <a:ext cx="7385304" cy="228600"/>
          </a:xfrm>
          <a:solidFill>
            <a:schemeClr val="tx2">
              <a:tint val="40000"/>
            </a:schemeClr>
          </a:solidFill>
        </p:spPr>
        <p:txBody>
          <a:bodyPr anchor="ctr"/>
          <a:lstStyle>
            <a:lvl1pPr>
              <a:buFontTx/>
              <a:buNone/>
              <a:defRPr sz="1100"/>
            </a:lvl1pPr>
          </a:lstStyle>
          <a:p>
            <a:pPr lvl="0"/>
            <a:r>
              <a:rPr/>
              <a:t>Click to add agenda item</a:t>
            </a:r>
          </a:p>
        </p:txBody>
      </p:sp>
      <p:sp>
        <p:nvSpPr>
          <p:cNvPr id="43" name="Rectangle 37"/>
          <p:cNvSpPr>
            <a:spLocks noGrp="1"/>
          </p:cNvSpPr>
          <p:nvPr>
            <p:ph type="body" sz="quarter" idx="15" hasCustomPrompt="1"/>
          </p:nvPr>
        </p:nvSpPr>
        <p:spPr>
          <a:xfrm>
            <a:off x="304800" y="838200"/>
            <a:ext cx="7391400" cy="228600"/>
          </a:xfrm>
          <a:solidFill>
            <a:schemeClr val="tx2">
              <a:tint val="40000"/>
            </a:schemeClr>
          </a:solidFill>
        </p:spPr>
        <p:txBody>
          <a:bodyPr anchor="ctr"/>
          <a:lstStyle>
            <a:lvl1pPr>
              <a:buFontTx/>
              <a:buNone/>
              <a:defRPr sz="1100"/>
            </a:lvl1pPr>
          </a:lstStyle>
          <a:p>
            <a:pPr lvl="0"/>
            <a:r>
              <a:rPr/>
              <a:t>Click to add agenda item</a:t>
            </a:r>
          </a:p>
        </p:txBody>
      </p:sp>
      <p:sp>
        <p:nvSpPr>
          <p:cNvPr id="41" name="Rectangle 37"/>
          <p:cNvSpPr>
            <a:spLocks noGrp="1"/>
          </p:cNvSpPr>
          <p:nvPr>
            <p:ph type="body" sz="quarter" idx="17" hasCustomPrompt="1"/>
          </p:nvPr>
        </p:nvSpPr>
        <p:spPr>
          <a:xfrm>
            <a:off x="310896" y="1295400"/>
            <a:ext cx="7385304" cy="228600"/>
          </a:xfrm>
          <a:solidFill>
            <a:schemeClr val="tx2">
              <a:tint val="40000"/>
            </a:schemeClr>
          </a:solidFill>
        </p:spPr>
        <p:txBody>
          <a:bodyPr anchor="ctr"/>
          <a:lstStyle>
            <a:lvl1pPr>
              <a:buFontTx/>
              <a:buNone/>
              <a:defRPr sz="1100"/>
            </a:lvl1pPr>
          </a:lstStyle>
          <a:p>
            <a:pPr lvl="0"/>
            <a:r>
              <a:rPr/>
              <a:t>Click to add agenda item</a:t>
            </a:r>
          </a:p>
        </p:txBody>
      </p:sp>
      <p:sp>
        <p:nvSpPr>
          <p:cNvPr id="45" name="Rectangle 37"/>
          <p:cNvSpPr>
            <a:spLocks noGrp="1"/>
          </p:cNvSpPr>
          <p:nvPr>
            <p:ph type="body" sz="quarter" idx="19" hasCustomPrompt="1"/>
          </p:nvPr>
        </p:nvSpPr>
        <p:spPr>
          <a:xfrm>
            <a:off x="310896" y="1752600"/>
            <a:ext cx="7385304" cy="228600"/>
          </a:xfrm>
          <a:solidFill>
            <a:schemeClr val="tx2">
              <a:tint val="40000"/>
            </a:schemeClr>
          </a:solidFill>
        </p:spPr>
        <p:txBody>
          <a:bodyPr anchor="ctr"/>
          <a:lstStyle>
            <a:lvl1pPr>
              <a:buFontTx/>
              <a:buNone/>
              <a:defRPr sz="1100" baseline="0"/>
            </a:lvl1pPr>
          </a:lstStyle>
          <a:p>
            <a:pPr lvl="0"/>
            <a:r>
              <a:rPr/>
              <a:t>Click to add agenda item</a:t>
            </a:r>
          </a:p>
        </p:txBody>
      </p:sp>
      <p:sp>
        <p:nvSpPr>
          <p:cNvPr id="47" name="Rectangle 37"/>
          <p:cNvSpPr>
            <a:spLocks noGrp="1"/>
          </p:cNvSpPr>
          <p:nvPr>
            <p:ph type="body" sz="quarter" idx="21" hasCustomPrompt="1"/>
          </p:nvPr>
        </p:nvSpPr>
        <p:spPr>
          <a:xfrm>
            <a:off x="310896" y="2209800"/>
            <a:ext cx="7385304" cy="228600"/>
          </a:xfrm>
          <a:solidFill>
            <a:schemeClr val="tx2">
              <a:tint val="40000"/>
            </a:schemeClr>
          </a:solidFill>
        </p:spPr>
        <p:txBody>
          <a:bodyPr anchor="ctr"/>
          <a:lstStyle>
            <a:lvl1pPr>
              <a:buFontTx/>
              <a:buNone/>
              <a:defRPr sz="1100" baseline="0"/>
            </a:lvl1pPr>
          </a:lstStyle>
          <a:p>
            <a:pPr lvl="0"/>
            <a:r>
              <a:rPr/>
              <a:t>Click to add agenda item</a:t>
            </a:r>
          </a:p>
        </p:txBody>
      </p:sp>
      <p:sp>
        <p:nvSpPr>
          <p:cNvPr id="49" name="Rectangle 37"/>
          <p:cNvSpPr>
            <a:spLocks noGrp="1"/>
          </p:cNvSpPr>
          <p:nvPr>
            <p:ph type="body" sz="quarter" idx="23" hasCustomPrompt="1"/>
          </p:nvPr>
        </p:nvSpPr>
        <p:spPr>
          <a:xfrm>
            <a:off x="310896" y="2667000"/>
            <a:ext cx="7385304" cy="228600"/>
          </a:xfrm>
          <a:solidFill>
            <a:schemeClr val="tx2">
              <a:tint val="40000"/>
            </a:schemeClr>
          </a:solidFill>
        </p:spPr>
        <p:txBody>
          <a:bodyPr anchor="ctr"/>
          <a:lstStyle>
            <a:lvl1pPr>
              <a:buFontTx/>
              <a:buNone/>
              <a:defRPr sz="1100"/>
            </a:lvl1pPr>
          </a:lstStyle>
          <a:p>
            <a:pPr lvl="0"/>
            <a:r>
              <a:rPr/>
              <a:t>Click to add agenda item</a:t>
            </a:r>
          </a:p>
        </p:txBody>
      </p:sp>
      <p:sp>
        <p:nvSpPr>
          <p:cNvPr id="51" name="Rectangle 37"/>
          <p:cNvSpPr>
            <a:spLocks noGrp="1"/>
          </p:cNvSpPr>
          <p:nvPr>
            <p:ph type="body" sz="quarter" idx="25" hasCustomPrompt="1"/>
          </p:nvPr>
        </p:nvSpPr>
        <p:spPr>
          <a:xfrm>
            <a:off x="310896" y="3124200"/>
            <a:ext cx="7385304" cy="228600"/>
          </a:xfrm>
          <a:solidFill>
            <a:schemeClr val="tx2">
              <a:tint val="40000"/>
            </a:schemeClr>
          </a:solidFill>
        </p:spPr>
        <p:txBody>
          <a:bodyPr anchor="ctr"/>
          <a:lstStyle>
            <a:lvl1pPr>
              <a:buFontTx/>
              <a:buNone/>
              <a:defRPr sz="1100"/>
            </a:lvl1pPr>
          </a:lstStyle>
          <a:p>
            <a:pPr lvl="0"/>
            <a:r>
              <a:rPr/>
              <a:t>Click to add agenda item</a:t>
            </a:r>
          </a:p>
        </p:txBody>
      </p:sp>
      <p:sp>
        <p:nvSpPr>
          <p:cNvPr id="53" name="Rectangle 37"/>
          <p:cNvSpPr>
            <a:spLocks noGrp="1"/>
          </p:cNvSpPr>
          <p:nvPr>
            <p:ph type="body" sz="quarter" idx="27" hasCustomPrompt="1"/>
          </p:nvPr>
        </p:nvSpPr>
        <p:spPr>
          <a:xfrm>
            <a:off x="310896" y="3581400"/>
            <a:ext cx="7385304" cy="228600"/>
          </a:xfrm>
          <a:solidFill>
            <a:schemeClr val="tx2">
              <a:tint val="40000"/>
            </a:schemeClr>
          </a:solidFill>
        </p:spPr>
        <p:txBody>
          <a:bodyPr anchor="ctr"/>
          <a:lstStyle>
            <a:lvl1pPr>
              <a:buFontTx/>
              <a:buNone/>
              <a:defRPr sz="1100"/>
            </a:lvl1pPr>
          </a:lstStyle>
          <a:p>
            <a:pPr lvl="0"/>
            <a:r>
              <a:rPr/>
              <a:t>Click to add agenda item</a:t>
            </a:r>
          </a:p>
        </p:txBody>
      </p:sp>
      <p:sp>
        <p:nvSpPr>
          <p:cNvPr id="55" name="Rectangle 37"/>
          <p:cNvSpPr>
            <a:spLocks noGrp="1"/>
          </p:cNvSpPr>
          <p:nvPr>
            <p:ph type="body" sz="quarter" idx="29" hasCustomPrompt="1"/>
          </p:nvPr>
        </p:nvSpPr>
        <p:spPr>
          <a:xfrm>
            <a:off x="310896" y="4038600"/>
            <a:ext cx="7385304" cy="228600"/>
          </a:xfrm>
          <a:solidFill>
            <a:schemeClr val="tx2">
              <a:tint val="40000"/>
            </a:schemeClr>
          </a:solidFill>
        </p:spPr>
        <p:txBody>
          <a:bodyPr anchor="ctr"/>
          <a:lstStyle>
            <a:lvl1pPr>
              <a:buFontTx/>
              <a:buNone/>
              <a:defRPr sz="1100" baseline="0"/>
            </a:lvl1pPr>
          </a:lstStyle>
          <a:p>
            <a:pPr lvl="0"/>
            <a:r>
              <a:rPr/>
              <a:t>Click to add agenda item</a:t>
            </a:r>
          </a:p>
        </p:txBody>
      </p:sp>
      <p:sp>
        <p:nvSpPr>
          <p:cNvPr id="57" name="Rectangle 37"/>
          <p:cNvSpPr>
            <a:spLocks noGrp="1"/>
          </p:cNvSpPr>
          <p:nvPr>
            <p:ph type="body" sz="quarter" idx="31" hasCustomPrompt="1"/>
          </p:nvPr>
        </p:nvSpPr>
        <p:spPr>
          <a:xfrm>
            <a:off x="310896" y="4495800"/>
            <a:ext cx="7385304" cy="228600"/>
          </a:xfrm>
          <a:solidFill>
            <a:schemeClr val="tx2">
              <a:tint val="40000"/>
            </a:schemeClr>
          </a:solidFill>
        </p:spPr>
        <p:txBody>
          <a:bodyPr anchor="ctr"/>
          <a:lstStyle>
            <a:lvl1pPr>
              <a:buFontTx/>
              <a:buNone/>
              <a:defRPr sz="1100"/>
            </a:lvl1pPr>
          </a:lstStyle>
          <a:p>
            <a:pPr lvl="0"/>
            <a:r>
              <a:rPr/>
              <a:t>Click to add agenda item</a:t>
            </a:r>
          </a:p>
        </p:txBody>
      </p:sp>
      <p:sp>
        <p:nvSpPr>
          <p:cNvPr id="26" name="Rectangle 37"/>
          <p:cNvSpPr>
            <a:spLocks noGrp="1"/>
          </p:cNvSpPr>
          <p:nvPr>
            <p:ph type="body" sz="quarter" idx="33" hasCustomPrompt="1"/>
          </p:nvPr>
        </p:nvSpPr>
        <p:spPr>
          <a:xfrm>
            <a:off x="310896" y="4953000"/>
            <a:ext cx="7385304" cy="228600"/>
          </a:xfrm>
          <a:solidFill>
            <a:schemeClr val="tx2">
              <a:tint val="40000"/>
            </a:schemeClr>
          </a:solidFill>
        </p:spPr>
        <p:txBody>
          <a:bodyPr anchor="ctr"/>
          <a:lstStyle>
            <a:lvl1pPr>
              <a:buFontTx/>
              <a:buNone/>
              <a:defRPr sz="1100"/>
            </a:lvl1pPr>
          </a:lstStyle>
          <a:p>
            <a:pPr lvl="0"/>
            <a:r>
              <a:rPr/>
              <a:t>Click to add agenda item</a:t>
            </a:r>
          </a:p>
        </p:txBody>
      </p:sp>
      <p:sp>
        <p:nvSpPr>
          <p:cNvPr id="28" name="Rectangle 37"/>
          <p:cNvSpPr>
            <a:spLocks noGrp="1"/>
          </p:cNvSpPr>
          <p:nvPr>
            <p:ph type="body" sz="quarter" idx="35" hasCustomPrompt="1"/>
          </p:nvPr>
        </p:nvSpPr>
        <p:spPr>
          <a:xfrm>
            <a:off x="310896" y="5410200"/>
            <a:ext cx="7385304" cy="228600"/>
          </a:xfrm>
          <a:solidFill>
            <a:schemeClr val="tx2">
              <a:tint val="40000"/>
            </a:schemeClr>
          </a:solidFill>
        </p:spPr>
        <p:txBody>
          <a:bodyPr anchor="ctr"/>
          <a:lstStyle>
            <a:lvl1pPr>
              <a:buFontTx/>
              <a:buNone/>
              <a:defRPr sz="1100"/>
            </a:lvl1pPr>
          </a:lstStyle>
          <a:p>
            <a:pPr lvl="0"/>
            <a:r>
              <a:rPr/>
              <a:t>Click to add agenda item</a:t>
            </a:r>
          </a:p>
        </p:txBody>
      </p:sp>
      <p:sp>
        <p:nvSpPr>
          <p:cNvPr id="98" name="Rectangle 37"/>
          <p:cNvSpPr>
            <a:spLocks noGrp="1"/>
          </p:cNvSpPr>
          <p:nvPr>
            <p:ph type="body" sz="quarter" idx="14" hasCustomPrompt="1"/>
          </p:nvPr>
        </p:nvSpPr>
        <p:spPr>
          <a:xfrm>
            <a:off x="7696200" y="3810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44" name="Rectangle 37"/>
          <p:cNvSpPr>
            <a:spLocks noGrp="1"/>
          </p:cNvSpPr>
          <p:nvPr>
            <p:ph type="body" sz="quarter" idx="16" hasCustomPrompt="1"/>
          </p:nvPr>
        </p:nvSpPr>
        <p:spPr>
          <a:xfrm>
            <a:off x="7696200" y="8382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42" name="Rectangle 37"/>
          <p:cNvSpPr>
            <a:spLocks noGrp="1"/>
          </p:cNvSpPr>
          <p:nvPr>
            <p:ph type="body" sz="quarter" idx="18" hasCustomPrompt="1"/>
          </p:nvPr>
        </p:nvSpPr>
        <p:spPr>
          <a:xfrm>
            <a:off x="7696200" y="12954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46" name="Rectangle 37"/>
          <p:cNvSpPr>
            <a:spLocks noGrp="1"/>
          </p:cNvSpPr>
          <p:nvPr>
            <p:ph type="body" sz="quarter" idx="20" hasCustomPrompt="1"/>
          </p:nvPr>
        </p:nvSpPr>
        <p:spPr>
          <a:xfrm>
            <a:off x="7696200" y="17526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48" name="Rectangle 37"/>
          <p:cNvSpPr>
            <a:spLocks noGrp="1"/>
          </p:cNvSpPr>
          <p:nvPr>
            <p:ph type="body" sz="quarter" idx="22" hasCustomPrompt="1"/>
          </p:nvPr>
        </p:nvSpPr>
        <p:spPr>
          <a:xfrm>
            <a:off x="7696200" y="22098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50" name="Rectangle 37"/>
          <p:cNvSpPr>
            <a:spLocks noGrp="1"/>
          </p:cNvSpPr>
          <p:nvPr>
            <p:ph type="body" sz="quarter" idx="24" hasCustomPrompt="1"/>
          </p:nvPr>
        </p:nvSpPr>
        <p:spPr>
          <a:xfrm>
            <a:off x="7696200" y="26670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52" name="Rectangle 37"/>
          <p:cNvSpPr>
            <a:spLocks noGrp="1"/>
          </p:cNvSpPr>
          <p:nvPr>
            <p:ph type="body" sz="quarter" idx="26" hasCustomPrompt="1"/>
          </p:nvPr>
        </p:nvSpPr>
        <p:spPr>
          <a:xfrm>
            <a:off x="7696200" y="31242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54" name="Rectangle 37"/>
          <p:cNvSpPr>
            <a:spLocks noGrp="1"/>
          </p:cNvSpPr>
          <p:nvPr>
            <p:ph type="body" sz="quarter" idx="28" hasCustomPrompt="1"/>
          </p:nvPr>
        </p:nvSpPr>
        <p:spPr>
          <a:xfrm>
            <a:off x="7696200" y="35814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56" name="Rectangle 37"/>
          <p:cNvSpPr>
            <a:spLocks noGrp="1"/>
          </p:cNvSpPr>
          <p:nvPr>
            <p:ph type="body" sz="quarter" idx="30" hasCustomPrompt="1"/>
          </p:nvPr>
        </p:nvSpPr>
        <p:spPr>
          <a:xfrm>
            <a:off x="7696200" y="40386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58" name="Rectangle 37"/>
          <p:cNvSpPr>
            <a:spLocks noGrp="1"/>
          </p:cNvSpPr>
          <p:nvPr>
            <p:ph type="body" sz="quarter" idx="32" hasCustomPrompt="1"/>
          </p:nvPr>
        </p:nvSpPr>
        <p:spPr>
          <a:xfrm>
            <a:off x="7696200" y="44958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27" name="Rectangle 37"/>
          <p:cNvSpPr>
            <a:spLocks noGrp="1"/>
          </p:cNvSpPr>
          <p:nvPr>
            <p:ph type="body" sz="quarter" idx="34" hasCustomPrompt="1"/>
          </p:nvPr>
        </p:nvSpPr>
        <p:spPr>
          <a:xfrm>
            <a:off x="7696200" y="49530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29" name="Rectangle 37"/>
          <p:cNvSpPr>
            <a:spLocks noGrp="1"/>
          </p:cNvSpPr>
          <p:nvPr>
            <p:ph type="body" sz="quarter" idx="36" hasCustomPrompt="1"/>
          </p:nvPr>
        </p:nvSpPr>
        <p:spPr>
          <a:xfrm>
            <a:off x="7696200" y="54102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30" name="Rectangle 37"/>
          <p:cNvSpPr>
            <a:spLocks noGrp="1"/>
          </p:cNvSpPr>
          <p:nvPr>
            <p:ph type="body" sz="quarter" idx="37" hasCustomPrompt="1"/>
          </p:nvPr>
        </p:nvSpPr>
        <p:spPr>
          <a:xfrm>
            <a:off x="310896" y="5867400"/>
            <a:ext cx="7385304" cy="228600"/>
          </a:xfrm>
          <a:solidFill>
            <a:schemeClr val="tx2">
              <a:tint val="40000"/>
            </a:schemeClr>
          </a:solidFill>
        </p:spPr>
        <p:txBody>
          <a:bodyPr anchor="ctr">
            <a:noAutofit/>
          </a:bodyPr>
          <a:lstStyle>
            <a:lvl1pPr>
              <a:buFontTx/>
              <a:buNone/>
              <a:defRPr sz="1100"/>
            </a:lvl1pPr>
          </a:lstStyle>
          <a:p>
            <a:pPr lvl="0"/>
            <a:r>
              <a:rPr/>
              <a:t>Click to add agenda item</a:t>
            </a:r>
          </a:p>
        </p:txBody>
      </p:sp>
      <p:sp>
        <p:nvSpPr>
          <p:cNvPr id="31" name="Rectangle 37"/>
          <p:cNvSpPr>
            <a:spLocks noGrp="1"/>
          </p:cNvSpPr>
          <p:nvPr>
            <p:ph type="body" sz="quarter" idx="38" hasCustomPrompt="1"/>
          </p:nvPr>
        </p:nvSpPr>
        <p:spPr>
          <a:xfrm>
            <a:off x="7696200" y="5867400"/>
            <a:ext cx="685800" cy="228600"/>
          </a:xfrm>
          <a:solidFill>
            <a:schemeClr val="accent6">
              <a:shade val="75000"/>
            </a:schemeClr>
          </a:solidFill>
        </p:spPr>
        <p:txBody>
          <a:bodyPr anchor="ctr"/>
          <a:lstStyle>
            <a:lvl1pPr algn="r">
              <a:buFontTx/>
              <a:buNone/>
              <a:defRPr sz="1100">
                <a:solidFill>
                  <a:schemeClr val="bg1"/>
                </a:solidFill>
              </a:defRPr>
            </a:lvl1pPr>
          </a:lstStyle>
          <a:p>
            <a:pPr lvl="0"/>
            <a:r>
              <a:rPr/>
              <a:t>Page #</a:t>
            </a:r>
          </a:p>
        </p:txBody>
      </p:sp>
      <p:sp>
        <p:nvSpPr>
          <p:cNvPr id="32" name="Rectangle 32"/>
          <p:cNvSpPr>
            <a:spLocks noGrp="1"/>
          </p:cNvSpPr>
          <p:nvPr>
            <p:ph type="dt" sz="half" idx="39"/>
          </p:nvPr>
        </p:nvSpPr>
        <p:spPr/>
        <p:txBody>
          <a:bodyPr/>
          <a:lstStyle>
            <a:lvl1pPr>
              <a:defRPr sz="1100"/>
            </a:lvl1pPr>
          </a:lstStyle>
          <a:p>
            <a:pPr algn="r"/>
            <a:fld id="{F17F374F-8F2E-42FC-B8C0-8EDFCA32CD96}" type="datetime1">
              <a:rPr lang="en-US" sz="1100"/>
              <a:pPr algn="r"/>
              <a:t>5/14/2015</a:t>
            </a:fld>
            <a:endParaRPr sz="1100" dirty="0"/>
          </a:p>
        </p:txBody>
      </p:sp>
      <p:sp>
        <p:nvSpPr>
          <p:cNvPr id="33" name="Rectangle 33"/>
          <p:cNvSpPr>
            <a:spLocks noGrp="1"/>
          </p:cNvSpPr>
          <p:nvPr>
            <p:ph type="sldNum" sz="quarter" idx="40"/>
          </p:nvPr>
        </p:nvSpPr>
        <p:spPr/>
        <p:txBody>
          <a:bodyPr/>
          <a:lstStyle/>
          <a:p>
            <a:pPr algn="r"/>
            <a:fld id="{256D3EEF-DE4E-429D-8EC4-DDC531AFF587}" type="slidenum">
              <a:rPr sz="1000"/>
              <a:pPr algn="r"/>
              <a:t>‹#›</a:t>
            </a:fld>
            <a:endParaRPr dirty="0"/>
          </a:p>
        </p:txBody>
      </p:sp>
      <p:sp>
        <p:nvSpPr>
          <p:cNvPr id="34" name="Rectangle 34"/>
          <p:cNvSpPr>
            <a:spLocks noGrp="1"/>
          </p:cNvSpPr>
          <p:nvPr>
            <p:ph type="ftr" sz="quarter" idx="41"/>
          </p:nvPr>
        </p:nvSpPr>
        <p:spPr>
          <a:xfrm>
            <a:off x="2705100" y="6477000"/>
            <a:ext cx="3733800" cy="304800"/>
          </a:xfrm>
          <a:prstGeom prst="rect">
            <a:avLst/>
          </a:prstGeom>
        </p:spPr>
        <p:txBody>
          <a:body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9" name="Rectangle 8"/>
          <p:cNvSpPr/>
          <p:nvPr userDrawn="1"/>
        </p:nvSpPr>
        <p:spPr>
          <a:xfrm>
            <a:off x="0" y="4038600"/>
            <a:ext cx="9144000"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14" name="Title 13"/>
          <p:cNvSpPr>
            <a:spLocks noGrp="1"/>
          </p:cNvSpPr>
          <p:nvPr>
            <p:ph type="ctrTitle"/>
          </p:nvPr>
        </p:nvSpPr>
        <p:spPr>
          <a:xfrm>
            <a:off x="228600" y="4114800"/>
            <a:ext cx="7239000" cy="533400"/>
          </a:xfrm>
          <a:noFill/>
        </p:spPr>
        <p:txBody>
          <a:bodyPr vert="horz"/>
          <a:lstStyle>
            <a:lvl1pPr algn="l">
              <a:defRPr sz="2000" b="0" cap="all" spc="150" baseline="0">
                <a:solidFill>
                  <a:schemeClr val="bg1"/>
                </a:solidFill>
              </a:defRPr>
            </a:lvl1pPr>
          </a:lstStyle>
          <a:p>
            <a:r>
              <a:rPr/>
              <a:t>Click to edit Master title style</a:t>
            </a:r>
          </a:p>
        </p:txBody>
      </p:sp>
      <p:sp>
        <p:nvSpPr>
          <p:cNvPr id="3" name="Rectangle 3"/>
          <p:cNvSpPr>
            <a:spLocks noGrp="1"/>
          </p:cNvSpPr>
          <p:nvPr>
            <p:ph type="dt" sz="half" idx="10"/>
          </p:nvPr>
        </p:nvSpPr>
        <p:spPr>
          <a:xfrm>
            <a:off x="228600" y="6477000"/>
            <a:ext cx="1600200" cy="304800"/>
          </a:xfrm>
        </p:spPr>
        <p:txBody>
          <a:bodyPr anchor="ctr"/>
          <a:lstStyle>
            <a:lvl1pPr algn="l">
              <a:defRPr>
                <a:solidFill>
                  <a:srgbClr val="A0A0A0"/>
                </a:solidFill>
              </a:defRPr>
            </a:lvl1pPr>
          </a:lstStyle>
          <a:p>
            <a:fld id="{5A8D346D-A53F-433C-9D37-45A337EA482C}" type="datetime1">
              <a:rPr lang="en-US"/>
              <a:pPr/>
              <a:t>5/14/2015</a:t>
            </a:fld>
            <a:endParaRPr dirty="0"/>
          </a:p>
        </p:txBody>
      </p:sp>
      <p:sp>
        <p:nvSpPr>
          <p:cNvPr id="4" name="Rectangle 4"/>
          <p:cNvSpPr>
            <a:spLocks noGrp="1"/>
          </p:cNvSpPr>
          <p:nvPr>
            <p:ph type="ftr" sz="quarter" idx="11"/>
          </p:nvPr>
        </p:nvSpPr>
        <p:spPr>
          <a:xfrm>
            <a:off x="2705100" y="6477000"/>
            <a:ext cx="3733800" cy="304800"/>
          </a:xfrm>
          <a:prstGeom prst="rect">
            <a:avLst/>
          </a:prstGeom>
        </p:spPr>
        <p:txBody>
          <a:bodyPr/>
          <a:lstStyle>
            <a:lvl1pPr>
              <a:defRPr>
                <a:solidFill>
                  <a:schemeClr val="bg1"/>
                </a:solidFill>
              </a:defRPr>
            </a:lvl1pPr>
          </a:lstStyle>
          <a:p>
            <a:endParaRPr dirty="0">
              <a:solidFill>
                <a:schemeClr val="bg1"/>
              </a:solidFill>
            </a:endParaRPr>
          </a:p>
        </p:txBody>
      </p:sp>
      <p:sp>
        <p:nvSpPr>
          <p:cNvPr id="13" name="Slide Number Placeholder 12"/>
          <p:cNvSpPr>
            <a:spLocks noGrp="1"/>
          </p:cNvSpPr>
          <p:nvPr>
            <p:ph type="sldNum" sz="quarter" idx="12"/>
          </p:nvPr>
        </p:nvSpPr>
        <p:spPr>
          <a:xfrm>
            <a:off x="6477000" y="6477000"/>
            <a:ext cx="1021080" cy="304800"/>
          </a:xfrm>
        </p:spPr>
        <p:txBody>
          <a:bodyPr anchor="ctr"/>
          <a:lstStyle/>
          <a:p>
            <a:pPr algn="r"/>
            <a:fld id="{256D3EEF-DE4E-429D-8EC4-DDC531AFF587}" type="slidenum">
              <a:rPr sz="1000"/>
              <a:pPr algn="r"/>
              <a:t>‹#›</a:t>
            </a:fld>
            <a:endParaRPr dirty="0"/>
          </a:p>
        </p:txBody>
      </p:sp>
      <p:sp>
        <p:nvSpPr>
          <p:cNvPr id="11" name="Rectangle 10"/>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pic>
        <p:nvPicPr>
          <p:cNvPr id="10" name="Picture 9" descr="striving-achieving-excelling.gif"/>
          <p:cNvPicPr>
            <a:picLocks noChangeAspect="1"/>
          </p:cNvPicPr>
          <p:nvPr userDrawn="1"/>
        </p:nvPicPr>
        <p:blipFill>
          <a:blip r:embed="rId2" cstate="print">
            <a:alphaModFix amt="24000"/>
          </a:blip>
          <a:stretch>
            <a:fillRect/>
          </a:stretch>
        </p:blipFill>
        <p:spPr>
          <a:xfrm>
            <a:off x="-21282" y="591589"/>
            <a:ext cx="5431482" cy="3370811"/>
          </a:xfrm>
          <a:prstGeom prst="rect">
            <a:avLst/>
          </a:prstGeom>
        </p:spPr>
      </p:pic>
      <p:pic>
        <p:nvPicPr>
          <p:cNvPr id="15" name="Picture 14" descr="Logo without Tag.jpg"/>
          <p:cNvPicPr>
            <a:picLocks noChangeAspect="1"/>
          </p:cNvPicPr>
          <p:nvPr userDrawn="1"/>
        </p:nvPicPr>
        <p:blipFill>
          <a:blip r:embed="rId3" cstate="print"/>
          <a:stretch>
            <a:fillRect/>
          </a:stretch>
        </p:blipFill>
        <p:spPr>
          <a:xfrm>
            <a:off x="7391400" y="5791200"/>
            <a:ext cx="1091784" cy="876300"/>
          </a:xfrm>
          <a:prstGeom prst="rect">
            <a:avLst/>
          </a:prstGeom>
        </p:spPr>
      </p:pic>
      <p:sp>
        <p:nvSpPr>
          <p:cNvPr id="16" name="Rectangle 16"/>
          <p:cNvSpPr txBox="1">
            <a:spLocks/>
          </p:cNvSpPr>
          <p:nvPr userDrawn="1"/>
        </p:nvSpPr>
        <p:spPr>
          <a:xfrm>
            <a:off x="990600" y="6477000"/>
            <a:ext cx="6477000" cy="381000"/>
          </a:xfrm>
          <a:prstGeom prst="rect">
            <a:avLst/>
          </a:prstGeom>
        </p:spPr>
        <p:txBody>
          <a:bodyPr/>
          <a:lstStyle>
            <a:lvl1pPr>
              <a:defRPr sz="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mn-lt"/>
                <a:ea typeface="+mn-ea"/>
                <a:cs typeface="+mn-cs"/>
              </a:rPr>
              <a:t>712 North Eugene Street  |  Greensboro, NC 27401  |  (336) 370-8100 Phone   |   (336) 370-8299 Fax  |   www.gcsnc.com   |   GCSTV 2</a:t>
            </a:r>
            <a:endParaRPr kumimoji="0" lang="en-US" sz="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Section Header">
    <p:spTree>
      <p:nvGrpSpPr>
        <p:cNvPr id="1" name=""/>
        <p:cNvGrpSpPr/>
        <p:nvPr/>
      </p:nvGrpSpPr>
      <p:grpSpPr>
        <a:xfrm>
          <a:off x="0" y="0"/>
          <a:ext cx="0" cy="0"/>
          <a:chOff x="0" y="0"/>
          <a:chExt cx="0" cy="0"/>
        </a:xfrm>
      </p:grpSpPr>
      <p:sp>
        <p:nvSpPr>
          <p:cNvPr id="9" name="Rectangle 8"/>
          <p:cNvSpPr/>
          <p:nvPr userDrawn="1"/>
        </p:nvSpPr>
        <p:spPr>
          <a:xfrm>
            <a:off x="0" y="4038600"/>
            <a:ext cx="9144000"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14" name="Title 13"/>
          <p:cNvSpPr>
            <a:spLocks noGrp="1"/>
          </p:cNvSpPr>
          <p:nvPr>
            <p:ph type="ctrTitle"/>
          </p:nvPr>
        </p:nvSpPr>
        <p:spPr>
          <a:xfrm>
            <a:off x="228600" y="4114800"/>
            <a:ext cx="7239000" cy="533400"/>
          </a:xfrm>
          <a:noFill/>
        </p:spPr>
        <p:txBody>
          <a:bodyPr vert="horz"/>
          <a:lstStyle>
            <a:lvl1pPr algn="l">
              <a:defRPr sz="2000" b="0" cap="all" spc="150" baseline="0">
                <a:solidFill>
                  <a:schemeClr val="bg1"/>
                </a:solidFill>
              </a:defRPr>
            </a:lvl1pPr>
          </a:lstStyle>
          <a:p>
            <a:r>
              <a:rPr/>
              <a:t>Click to edit Master title style</a:t>
            </a:r>
          </a:p>
        </p:txBody>
      </p:sp>
      <p:sp>
        <p:nvSpPr>
          <p:cNvPr id="3" name="Rectangle 3"/>
          <p:cNvSpPr>
            <a:spLocks noGrp="1"/>
          </p:cNvSpPr>
          <p:nvPr>
            <p:ph type="dt" sz="half" idx="10"/>
          </p:nvPr>
        </p:nvSpPr>
        <p:spPr>
          <a:xfrm>
            <a:off x="228600" y="6477000"/>
            <a:ext cx="1600200" cy="304800"/>
          </a:xfrm>
        </p:spPr>
        <p:txBody>
          <a:bodyPr anchor="ctr"/>
          <a:lstStyle>
            <a:lvl1pPr algn="l">
              <a:defRPr>
                <a:solidFill>
                  <a:srgbClr val="A0A0A0"/>
                </a:solidFill>
              </a:defRPr>
            </a:lvl1pPr>
          </a:lstStyle>
          <a:p>
            <a:fld id="{5A8D346D-A53F-433C-9D37-45A337EA482C}" type="datetime1">
              <a:rPr lang="en-US"/>
              <a:pPr/>
              <a:t>5/14/2015</a:t>
            </a:fld>
            <a:endParaRPr dirty="0"/>
          </a:p>
        </p:txBody>
      </p:sp>
      <p:sp>
        <p:nvSpPr>
          <p:cNvPr id="4" name="Rectangle 4"/>
          <p:cNvSpPr>
            <a:spLocks noGrp="1"/>
          </p:cNvSpPr>
          <p:nvPr>
            <p:ph type="ftr" sz="quarter" idx="11"/>
          </p:nvPr>
        </p:nvSpPr>
        <p:spPr>
          <a:xfrm>
            <a:off x="2705100" y="6477000"/>
            <a:ext cx="3733800" cy="304800"/>
          </a:xfrm>
          <a:prstGeom prst="rect">
            <a:avLst/>
          </a:prstGeom>
        </p:spPr>
        <p:txBody>
          <a:bodyPr/>
          <a:lstStyle>
            <a:lvl1pPr>
              <a:defRPr>
                <a:solidFill>
                  <a:schemeClr val="bg1"/>
                </a:solidFill>
              </a:defRPr>
            </a:lvl1pPr>
          </a:lstStyle>
          <a:p>
            <a:endParaRPr dirty="0">
              <a:solidFill>
                <a:schemeClr val="bg1"/>
              </a:solidFill>
            </a:endParaRPr>
          </a:p>
        </p:txBody>
      </p:sp>
      <p:sp>
        <p:nvSpPr>
          <p:cNvPr id="13" name="Slide Number Placeholder 12"/>
          <p:cNvSpPr>
            <a:spLocks noGrp="1"/>
          </p:cNvSpPr>
          <p:nvPr>
            <p:ph type="sldNum" sz="quarter" idx="12"/>
          </p:nvPr>
        </p:nvSpPr>
        <p:spPr>
          <a:xfrm>
            <a:off x="6477000" y="6477000"/>
            <a:ext cx="1021080" cy="304800"/>
          </a:xfrm>
        </p:spPr>
        <p:txBody>
          <a:bodyPr anchor="ctr"/>
          <a:lstStyle/>
          <a:p>
            <a:pPr algn="r"/>
            <a:fld id="{256D3EEF-DE4E-429D-8EC4-DDC531AFF587}" type="slidenum">
              <a:rPr sz="1000"/>
              <a:pPr algn="r"/>
              <a:t>‹#›</a:t>
            </a:fld>
            <a:endParaRPr dirty="0"/>
          </a:p>
        </p:txBody>
      </p:sp>
      <p:sp>
        <p:nvSpPr>
          <p:cNvPr id="11" name="Rectangle 10"/>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15" name="Rectangle 16"/>
          <p:cNvSpPr txBox="1">
            <a:spLocks/>
          </p:cNvSpPr>
          <p:nvPr userDrawn="1"/>
        </p:nvSpPr>
        <p:spPr>
          <a:xfrm>
            <a:off x="914400" y="6477000"/>
            <a:ext cx="6553200" cy="381000"/>
          </a:xfrm>
          <a:prstGeom prst="rect">
            <a:avLst/>
          </a:prstGeom>
        </p:spPr>
        <p:txBody>
          <a:bodyPr/>
          <a:lstStyle>
            <a:lvl1pPr>
              <a:defRPr sz="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mn-lt"/>
                <a:ea typeface="+mn-ea"/>
                <a:cs typeface="+mn-cs"/>
              </a:rPr>
              <a:t>712 North Eugene Street  |  Greensboro, NC 27401  |  (336) 370-8100 Phone   |   (336) 370-8299 Fax   |   www.gcsnc.com   |   GCSTV</a:t>
            </a:r>
            <a:endParaRPr kumimoji="0" lang="en-US" sz="8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descr="Logo without Tag.jpg"/>
          <p:cNvPicPr>
            <a:picLocks noChangeAspect="1"/>
          </p:cNvPicPr>
          <p:nvPr userDrawn="1"/>
        </p:nvPicPr>
        <p:blipFill>
          <a:blip r:embed="rId2" cstate="print"/>
          <a:stretch>
            <a:fillRect/>
          </a:stretch>
        </p:blipFill>
        <p:spPr>
          <a:xfrm>
            <a:off x="7391400" y="5791200"/>
            <a:ext cx="1091784" cy="8763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p>
            <a:r>
              <a:rPr/>
              <a:t>Click to edit Master title style</a:t>
            </a:r>
          </a:p>
        </p:txBody>
      </p:sp>
      <p:sp>
        <p:nvSpPr>
          <p:cNvPr id="7" name="Rectangle 7"/>
          <p:cNvSpPr>
            <a:spLocks noGrp="1"/>
          </p:cNvSpPr>
          <p:nvPr>
            <p:ph type="dt" sz="half" idx="14"/>
          </p:nvPr>
        </p:nvSpPr>
        <p:spPr/>
        <p:txBody>
          <a:bodyPr/>
          <a:lstStyle/>
          <a:p>
            <a:pPr algn="r"/>
            <a:fld id="{F7F1F872-C5DE-403B-85F0-1024E6CA1886}" type="datetime1">
              <a:rPr lang="en-US"/>
              <a:pPr algn="r"/>
              <a:t>5/14/2015</a:t>
            </a:fld>
            <a:endParaRPr dirty="0"/>
          </a:p>
        </p:txBody>
      </p:sp>
      <p:sp>
        <p:nvSpPr>
          <p:cNvPr id="8" name="Rectangle 8"/>
          <p:cNvSpPr>
            <a:spLocks noGrp="1"/>
          </p:cNvSpPr>
          <p:nvPr>
            <p:ph type="sldNum" sz="quarter" idx="15"/>
          </p:nvPr>
        </p:nvSpPr>
        <p:spPr/>
        <p:txBody>
          <a:bodyPr/>
          <a:lstStyle/>
          <a:p>
            <a:pPr algn="r"/>
            <a:fld id="{256D3EEF-DE4E-429D-8EC4-DDC531AFF587}" type="slidenum">
              <a:rPr sz="1000"/>
              <a:pPr algn="r"/>
              <a:t>‹#›</a:t>
            </a:fld>
            <a:endParaRPr dirty="0"/>
          </a:p>
        </p:txBody>
      </p:sp>
      <p:sp>
        <p:nvSpPr>
          <p:cNvPr id="9" name="Rectangle 9"/>
          <p:cNvSpPr>
            <a:spLocks noGrp="1"/>
          </p:cNvSpPr>
          <p:nvPr>
            <p:ph type="ftr" sz="quarter" idx="16"/>
          </p:nvPr>
        </p:nvSpPr>
        <p:spPr>
          <a:xfrm>
            <a:off x="2705100" y="6477000"/>
            <a:ext cx="3733800" cy="304800"/>
          </a:xfrm>
          <a:prstGeom prst="rect">
            <a:avLst/>
          </a:prstGeom>
        </p:spPr>
        <p:txBody>
          <a:bodyPr/>
          <a:lstStyle/>
          <a:p>
            <a:endParaRPr dirty="0"/>
          </a:p>
        </p:txBody>
      </p:sp>
      <p:sp>
        <p:nvSpPr>
          <p:cNvPr id="10" name="Rectangle 9"/>
          <p:cNvSpPr/>
          <p:nvPr userDrawn="1"/>
        </p:nvSpPr>
        <p:spPr>
          <a:xfrm>
            <a:off x="304800" y="381000"/>
            <a:ext cx="8077200" cy="228600"/>
          </a:xfrm>
          <a:prstGeom prst="rect">
            <a:avLst/>
          </a:prstGeom>
          <a:solidFill>
            <a:srgbClr val="A92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a:t>Click to edit Master title style</a:t>
            </a:r>
          </a:p>
        </p:txBody>
      </p:sp>
      <p:sp>
        <p:nvSpPr>
          <p:cNvPr id="6" name="Rectangle 6"/>
          <p:cNvSpPr>
            <a:spLocks noGrp="1"/>
          </p:cNvSpPr>
          <p:nvPr>
            <p:ph type="dt" sz="half" idx="10"/>
          </p:nvPr>
        </p:nvSpPr>
        <p:spPr/>
        <p:txBody>
          <a:bodyPr/>
          <a:lstStyle/>
          <a:p>
            <a:pPr algn="r"/>
            <a:fld id="{73B9D0E9-7F95-4423-9114-95494EF8154E}" type="datetime1">
              <a:rPr lang="en-US"/>
              <a:pPr algn="r"/>
              <a:t>5/14/2015</a:t>
            </a:fld>
            <a:endParaRPr dirty="0"/>
          </a:p>
        </p:txBody>
      </p:sp>
      <p:sp>
        <p:nvSpPr>
          <p:cNvPr id="8" name="Rectangle 8"/>
          <p:cNvSpPr>
            <a:spLocks noGrp="1"/>
          </p:cNvSpPr>
          <p:nvPr>
            <p:ph type="sldNum" sz="quarter" idx="11"/>
          </p:nvPr>
        </p:nvSpPr>
        <p:spPr/>
        <p:txBody>
          <a:bodyPr/>
          <a:lstStyle/>
          <a:p>
            <a:pPr algn="r"/>
            <a:fld id="{256D3EEF-DE4E-429D-8EC4-DDC531AFF587}" type="slidenum">
              <a:rPr sz="1000"/>
              <a:pPr algn="r"/>
              <a:t>‹#›</a:t>
            </a:fld>
            <a:endParaRPr dirty="0"/>
          </a:p>
        </p:txBody>
      </p:sp>
      <p:sp>
        <p:nvSpPr>
          <p:cNvPr id="9" name="Rectangle 9"/>
          <p:cNvSpPr>
            <a:spLocks noGrp="1"/>
          </p:cNvSpPr>
          <p:nvPr>
            <p:ph type="ftr" sz="quarter" idx="12"/>
          </p:nvPr>
        </p:nvSpPr>
        <p:spPr>
          <a:xfrm>
            <a:off x="2705100" y="6477000"/>
            <a:ext cx="3733800" cy="304800"/>
          </a:xfrm>
          <a:prstGeom prst="rect">
            <a:avLst/>
          </a:prstGeom>
        </p:spPr>
        <p:txBody>
          <a:body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a:t>Click to edit Master title style</a:t>
            </a:r>
          </a:p>
        </p:txBody>
      </p:sp>
      <p:sp>
        <p:nvSpPr>
          <p:cNvPr id="11" name="Rectangle 11"/>
          <p:cNvSpPr>
            <a:spLocks noGrp="1"/>
          </p:cNvSpPr>
          <p:nvPr>
            <p:ph sz="quarter" idx="15"/>
          </p:nvPr>
        </p:nvSpPr>
        <p:spPr>
          <a:xfrm>
            <a:off x="304800" y="609600"/>
            <a:ext cx="8077200" cy="5638800"/>
          </a:xfrm>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9" name="Rectangle 9"/>
          <p:cNvSpPr>
            <a:spLocks noGrp="1"/>
          </p:cNvSpPr>
          <p:nvPr>
            <p:ph type="dt" sz="half" idx="16"/>
          </p:nvPr>
        </p:nvSpPr>
        <p:spPr/>
        <p:txBody>
          <a:bodyPr/>
          <a:lstStyle/>
          <a:p>
            <a:pPr algn="r"/>
            <a:fld id="{828FD173-2CB3-4214-8741-970D8D476901}" type="datetime1">
              <a:rPr lang="en-US"/>
              <a:pPr algn="r"/>
              <a:t>5/14/2015</a:t>
            </a:fld>
            <a:endParaRPr dirty="0"/>
          </a:p>
        </p:txBody>
      </p:sp>
      <p:sp>
        <p:nvSpPr>
          <p:cNvPr id="10" name="Rectangle 10"/>
          <p:cNvSpPr>
            <a:spLocks noGrp="1"/>
          </p:cNvSpPr>
          <p:nvPr>
            <p:ph type="sldNum" sz="quarter" idx="17"/>
          </p:nvPr>
        </p:nvSpPr>
        <p:spPr/>
        <p:txBody>
          <a:bodyPr/>
          <a:lstStyle/>
          <a:p>
            <a:pPr algn="r"/>
            <a:fld id="{256D3EEF-DE4E-429D-8EC4-DDC531AFF587}" type="slidenum">
              <a:rPr sz="1000"/>
              <a:pPr algn="r"/>
              <a:t>‹#›</a:t>
            </a:fld>
            <a:endParaRPr dirty="0"/>
          </a:p>
        </p:txBody>
      </p:sp>
      <p:sp>
        <p:nvSpPr>
          <p:cNvPr id="12" name="Rectangle 12"/>
          <p:cNvSpPr>
            <a:spLocks noGrp="1"/>
          </p:cNvSpPr>
          <p:nvPr>
            <p:ph type="ftr" sz="quarter" idx="18"/>
          </p:nvPr>
        </p:nvSpPr>
        <p:spPr>
          <a:xfrm>
            <a:off x="2705100" y="6477000"/>
            <a:ext cx="3733800" cy="304800"/>
          </a:xfrm>
          <a:prstGeom prst="rect">
            <a:avLst/>
          </a:prstGeom>
        </p:spPr>
        <p:txBody>
          <a:bodyPr/>
          <a:lstStyle/>
          <a:p>
            <a:endParaRPr dirty="0"/>
          </a:p>
        </p:txBody>
      </p:sp>
      <p:sp>
        <p:nvSpPr>
          <p:cNvPr id="13" name="Rectangle 12"/>
          <p:cNvSpPr/>
          <p:nvPr userDrawn="1"/>
        </p:nvSpPr>
        <p:spPr>
          <a:xfrm>
            <a:off x="304800" y="381000"/>
            <a:ext cx="8077200" cy="228600"/>
          </a:xfrm>
          <a:prstGeom prst="rect">
            <a:avLst/>
          </a:prstGeom>
          <a:solidFill>
            <a:srgbClr val="A92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p>
            <a:r>
              <a:rPr/>
              <a:t>Click to edit Master title style</a:t>
            </a:r>
          </a:p>
        </p:txBody>
      </p:sp>
      <p:sp>
        <p:nvSpPr>
          <p:cNvPr id="31"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9" name="Rectangle 11"/>
          <p:cNvSpPr>
            <a:spLocks noGrp="1"/>
          </p:cNvSpPr>
          <p:nvPr>
            <p:ph sz="quarter" idx="15"/>
          </p:nvPr>
        </p:nvSpPr>
        <p:spPr>
          <a:xfrm>
            <a:off x="304800" y="609600"/>
            <a:ext cx="3962400" cy="563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4" name="Rectangle 8"/>
          <p:cNvSpPr>
            <a:spLocks noGrp="1"/>
          </p:cNvSpPr>
          <p:nvPr>
            <p:ph type="body" sz="quarter" idx="16" hasCustomPrompt="1"/>
          </p:nvPr>
        </p:nvSpPr>
        <p:spPr>
          <a:xfrm>
            <a:off x="4416552" y="381000"/>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5" name="Rectangle 11"/>
          <p:cNvSpPr>
            <a:spLocks noGrp="1"/>
          </p:cNvSpPr>
          <p:nvPr>
            <p:ph sz="quarter" idx="17"/>
          </p:nvPr>
        </p:nvSpPr>
        <p:spPr>
          <a:xfrm>
            <a:off x="4416552" y="609600"/>
            <a:ext cx="3962400" cy="563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Rectangle 13"/>
          <p:cNvSpPr>
            <a:spLocks noGrp="1"/>
          </p:cNvSpPr>
          <p:nvPr>
            <p:ph type="dt" sz="half" idx="18"/>
          </p:nvPr>
        </p:nvSpPr>
        <p:spPr/>
        <p:txBody>
          <a:bodyPr/>
          <a:lstStyle/>
          <a:p>
            <a:pPr algn="r"/>
            <a:fld id="{A1704A40-8D3B-4404-9986-2B5D36474D63}" type="datetime1">
              <a:rPr lang="en-US"/>
              <a:pPr algn="r"/>
              <a:t>5/14/2015</a:t>
            </a:fld>
            <a:endParaRPr dirty="0"/>
          </a:p>
        </p:txBody>
      </p:sp>
      <p:sp>
        <p:nvSpPr>
          <p:cNvPr id="16" name="Rectangle 16"/>
          <p:cNvSpPr>
            <a:spLocks noGrp="1"/>
          </p:cNvSpPr>
          <p:nvPr>
            <p:ph type="sldNum" sz="quarter" idx="19"/>
          </p:nvPr>
        </p:nvSpPr>
        <p:spPr/>
        <p:txBody>
          <a:bodyPr/>
          <a:lstStyle/>
          <a:p>
            <a:pPr algn="r"/>
            <a:fld id="{256D3EEF-DE4E-429D-8EC4-DDC531AFF587}" type="slidenum">
              <a:rPr sz="1000"/>
              <a:pPr algn="r"/>
              <a:t>‹#›</a:t>
            </a:fld>
            <a:endParaRPr dirty="0"/>
          </a:p>
        </p:txBody>
      </p:sp>
      <p:sp>
        <p:nvSpPr>
          <p:cNvPr id="17" name="Rectangle 17"/>
          <p:cNvSpPr>
            <a:spLocks noGrp="1"/>
          </p:cNvSpPr>
          <p:nvPr>
            <p:ph type="ftr" sz="quarter" idx="20"/>
          </p:nvPr>
        </p:nvSpPr>
        <p:spPr>
          <a:xfrm>
            <a:off x="2705100" y="6477000"/>
            <a:ext cx="3733800" cy="304800"/>
          </a:xfrm>
          <a:prstGeom prst="rect">
            <a:avLst/>
          </a:prstGeom>
        </p:spPr>
        <p:txBody>
          <a:body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2 left, 1 right">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p>
            <a:r>
              <a:rPr/>
              <a:t>Click to edit Master title style</a:t>
            </a:r>
          </a:p>
        </p:txBody>
      </p:sp>
      <p:sp>
        <p:nvSpPr>
          <p:cNvPr id="9"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8" name="Rectangle 11"/>
          <p:cNvSpPr>
            <a:spLocks noGrp="1"/>
          </p:cNvSpPr>
          <p:nvPr>
            <p:ph sz="quarter" idx="15"/>
          </p:nvPr>
        </p:nvSpPr>
        <p:spPr>
          <a:xfrm>
            <a:off x="304800" y="609600"/>
            <a:ext cx="3962400"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17" name="Rectangle 11"/>
          <p:cNvSpPr>
            <a:spLocks noGrp="1"/>
          </p:cNvSpPr>
          <p:nvPr>
            <p:ph sz="quarter" idx="17"/>
          </p:nvPr>
        </p:nvSpPr>
        <p:spPr>
          <a:xfrm>
            <a:off x="301752" y="3547872"/>
            <a:ext cx="3965448" cy="2706624"/>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20" name="Rectangle 8"/>
          <p:cNvSpPr>
            <a:spLocks noGrp="1"/>
          </p:cNvSpPr>
          <p:nvPr>
            <p:ph type="body" sz="quarter" idx="18" hasCustomPrompt="1"/>
          </p:nvPr>
        </p:nvSpPr>
        <p:spPr>
          <a:xfrm>
            <a:off x="4416552" y="381000"/>
            <a:ext cx="3965448" cy="228600"/>
          </a:xfrm>
          <a:solidFill>
            <a:schemeClr val="accent6">
              <a:shade val="75000"/>
            </a:schemeClr>
          </a:solidFill>
        </p:spPr>
        <p:txBody>
          <a:bodyPr/>
          <a:lstStyle>
            <a:lvl1pPr>
              <a:defRPr b="1">
                <a:solidFill>
                  <a:schemeClr val="bg1"/>
                </a:solidFill>
              </a:defRPr>
            </a:lvl1pPr>
          </a:lstStyle>
          <a:p>
            <a:pPr lvl="0"/>
            <a:r>
              <a:rPr/>
              <a:t>Click to add heading</a:t>
            </a:r>
          </a:p>
        </p:txBody>
      </p:sp>
      <p:sp>
        <p:nvSpPr>
          <p:cNvPr id="21" name="Rectangle 11"/>
          <p:cNvSpPr>
            <a:spLocks noGrp="1"/>
          </p:cNvSpPr>
          <p:nvPr>
            <p:ph sz="quarter" idx="19"/>
          </p:nvPr>
        </p:nvSpPr>
        <p:spPr>
          <a:xfrm>
            <a:off x="4416552" y="609600"/>
            <a:ext cx="3962400" cy="5638800"/>
          </a:xfrm>
        </p:spPr>
        <p:txBody>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13" name="Rectangle 13"/>
          <p:cNvSpPr>
            <a:spLocks noGrp="1"/>
          </p:cNvSpPr>
          <p:nvPr>
            <p:ph type="dt" sz="half" idx="20"/>
          </p:nvPr>
        </p:nvSpPr>
        <p:spPr/>
        <p:txBody>
          <a:bodyPr/>
          <a:lstStyle/>
          <a:p>
            <a:pPr algn="r"/>
            <a:fld id="{DE3B91AD-F2C9-43CB-A84C-1D5C130F2509}" type="datetime1">
              <a:rPr lang="en-US"/>
              <a:pPr algn="r"/>
              <a:t>5/14/2015</a:t>
            </a:fld>
            <a:endParaRPr dirty="0"/>
          </a:p>
        </p:txBody>
      </p:sp>
      <p:sp>
        <p:nvSpPr>
          <p:cNvPr id="19" name="Rectangle 19"/>
          <p:cNvSpPr>
            <a:spLocks noGrp="1"/>
          </p:cNvSpPr>
          <p:nvPr>
            <p:ph type="sldNum" sz="quarter" idx="21"/>
          </p:nvPr>
        </p:nvSpPr>
        <p:spPr/>
        <p:txBody>
          <a:bodyPr/>
          <a:lstStyle/>
          <a:p>
            <a:pPr algn="r"/>
            <a:fld id="{256D3EEF-DE4E-429D-8EC4-DDC531AFF587}" type="slidenum">
              <a:rPr sz="1000"/>
              <a:pPr algn="r"/>
              <a:t>‹#›</a:t>
            </a:fld>
            <a:endParaRPr dirty="0"/>
          </a:p>
        </p:txBody>
      </p:sp>
      <p:sp>
        <p:nvSpPr>
          <p:cNvPr id="22" name="Rectangle 22"/>
          <p:cNvSpPr>
            <a:spLocks noGrp="1"/>
          </p:cNvSpPr>
          <p:nvPr>
            <p:ph type="ftr" sz="quarter" idx="22"/>
          </p:nvPr>
        </p:nvSpPr>
        <p:spPr>
          <a:xfrm>
            <a:off x="2705100" y="6477000"/>
            <a:ext cx="3733800" cy="304800"/>
          </a:xfrm>
          <a:prstGeom prst="rect">
            <a:avLst/>
          </a:prstGeom>
        </p:spPr>
        <p:txBody>
          <a:body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8610600" y="0"/>
            <a:ext cx="5334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2" name="Rectangle 2"/>
          <p:cNvSpPr>
            <a:spLocks noGrp="1"/>
          </p:cNvSpPr>
          <p:nvPr>
            <p:ph type="title"/>
          </p:nvPr>
        </p:nvSpPr>
        <p:spPr>
          <a:xfrm>
            <a:off x="8610600" y="381000"/>
            <a:ext cx="533400" cy="5867400"/>
          </a:xfrm>
          <a:prstGeom prst="rect">
            <a:avLst/>
          </a:prstGeom>
        </p:spPr>
        <p:txBody>
          <a:bodyPr vert="vert" anchor="ctr">
            <a:normAutofit/>
          </a:bodyPr>
          <a:lstStyle/>
          <a:p>
            <a:r>
              <a:rPr/>
              <a:t>Click to edit Master title style</a:t>
            </a:r>
          </a:p>
        </p:txBody>
      </p:sp>
      <p:sp>
        <p:nvSpPr>
          <p:cNvPr id="3" name="Rectangle 3"/>
          <p:cNvSpPr>
            <a:spLocks noGrp="1"/>
          </p:cNvSpPr>
          <p:nvPr>
            <p:ph type="body" idx="1"/>
          </p:nvPr>
        </p:nvSpPr>
        <p:spPr>
          <a:xfrm>
            <a:off x="304800" y="381000"/>
            <a:ext cx="8077200" cy="5867400"/>
          </a:xfrm>
          <a:prstGeom prst="rect">
            <a:avLst/>
          </a:prstGeom>
        </p:spPr>
        <p:txBody>
          <a:bodyPr vert="horz">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Rectangle 4"/>
          <p:cNvSpPr>
            <a:spLocks noGrp="1"/>
          </p:cNvSpPr>
          <p:nvPr>
            <p:ph type="dt" sz="half" idx="2"/>
          </p:nvPr>
        </p:nvSpPr>
        <p:spPr>
          <a:xfrm>
            <a:off x="7010400" y="76200"/>
            <a:ext cx="1371600" cy="228600"/>
          </a:xfrm>
          <a:prstGeom prst="rect">
            <a:avLst/>
          </a:prstGeom>
        </p:spPr>
        <p:txBody>
          <a:bodyPr vert="horz"/>
          <a:lstStyle>
            <a:lvl1pPr algn="ctr">
              <a:defRPr sz="1000">
                <a:solidFill>
                  <a:schemeClr val="tx1">
                    <a:tint val="65000"/>
                  </a:schemeClr>
                </a:solidFill>
              </a:defRPr>
            </a:lvl1pPr>
          </a:lstStyle>
          <a:p>
            <a:pPr algn="r"/>
            <a:fld id="{CCD717AA-EA39-47F3-8A0A-15B3575EDB53}" type="datetime1">
              <a:rPr lang="en-US"/>
              <a:pPr algn="r"/>
              <a:t>5/14/2015</a:t>
            </a:fld>
            <a:endParaRPr sz="1000" dirty="0">
              <a:solidFill>
                <a:schemeClr val="tx1">
                  <a:tint val="65000"/>
                </a:schemeClr>
              </a:solidFill>
            </a:endParaRPr>
          </a:p>
        </p:txBody>
      </p:sp>
      <p:sp>
        <p:nvSpPr>
          <p:cNvPr id="6" name="Rectangle 6"/>
          <p:cNvSpPr>
            <a:spLocks noGrp="1"/>
          </p:cNvSpPr>
          <p:nvPr>
            <p:ph type="sldNum" sz="quarter" idx="4"/>
          </p:nvPr>
        </p:nvSpPr>
        <p:spPr>
          <a:xfrm>
            <a:off x="6504432" y="6473952"/>
            <a:ext cx="990600" cy="304800"/>
          </a:xfrm>
          <a:prstGeom prst="rect">
            <a:avLst/>
          </a:prstGeom>
        </p:spPr>
        <p:txBody>
          <a:bodyPr vert="horz" anchor="ctr"/>
          <a:lstStyle>
            <a:lvl1pPr algn="r">
              <a:defRPr sz="1000"/>
            </a:lvl1pPr>
          </a:lstStyle>
          <a:p>
            <a:pPr algn="r"/>
            <a:fld id="{256D3EEF-DE4E-429D-8EC4-DDC531AFF587}" type="slidenum">
              <a:rPr sz="1000"/>
              <a:pPr algn="r"/>
              <a:t>‹#›</a:t>
            </a:fld>
            <a:endParaRPr sz="1000" dirty="0"/>
          </a:p>
        </p:txBody>
      </p:sp>
      <p:sp>
        <p:nvSpPr>
          <p:cNvPr id="11" name="Rectangle 10"/>
          <p:cNvSpPr/>
          <p:nvPr/>
        </p:nvSpPr>
        <p:spPr>
          <a:xfrm>
            <a:off x="0" y="0"/>
            <a:ext cx="762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dirty="0"/>
          </a:p>
        </p:txBody>
      </p:sp>
      <p:sp>
        <p:nvSpPr>
          <p:cNvPr id="14" name="Rectangle 16"/>
          <p:cNvSpPr txBox="1">
            <a:spLocks/>
          </p:cNvSpPr>
          <p:nvPr userDrawn="1"/>
        </p:nvSpPr>
        <p:spPr>
          <a:xfrm>
            <a:off x="990600" y="6477000"/>
            <a:ext cx="6477000" cy="381000"/>
          </a:xfrm>
          <a:prstGeom prst="rect">
            <a:avLst/>
          </a:prstGeom>
        </p:spPr>
        <p:txBody>
          <a:bodyPr/>
          <a:lstStyle>
            <a:lvl1pPr>
              <a:defRPr sz="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tx1"/>
                </a:solidFill>
                <a:effectLst/>
                <a:uLnTx/>
                <a:uFillTx/>
                <a:latin typeface="+mn-lt"/>
                <a:ea typeface="+mn-ea"/>
                <a:cs typeface="+mn-cs"/>
              </a:rPr>
              <a:t>712 North Eugene Street  |  Greensboro, NC 27401  |  (336) 370-8100 Phone   |   (336) 370-8299 Fax  |   www.gcsnc.com   |   GCSTV </a:t>
            </a:r>
            <a:endParaRPr kumimoji="0" lang="en-US" sz="800" b="0" i="0"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striving-achieving-excelling.gif"/>
          <p:cNvPicPr>
            <a:picLocks noChangeAspect="1"/>
          </p:cNvPicPr>
          <p:nvPr userDrawn="1"/>
        </p:nvPicPr>
        <p:blipFill>
          <a:blip r:embed="rId19" cstate="print">
            <a:alphaModFix amt="24000"/>
          </a:blip>
          <a:stretch>
            <a:fillRect/>
          </a:stretch>
        </p:blipFill>
        <p:spPr>
          <a:xfrm>
            <a:off x="304800" y="2895600"/>
            <a:ext cx="5431482" cy="3370811"/>
          </a:xfrm>
          <a:prstGeom prst="rect">
            <a:avLst/>
          </a:prstGeom>
        </p:spPr>
      </p:pic>
      <p:pic>
        <p:nvPicPr>
          <p:cNvPr id="16" name="Picture 15" descr="Logo without Tag.jpg"/>
          <p:cNvPicPr>
            <a:picLocks noChangeAspect="1"/>
          </p:cNvPicPr>
          <p:nvPr userDrawn="1"/>
        </p:nvPicPr>
        <p:blipFill>
          <a:blip r:embed="rId20" cstate="print"/>
          <a:stretch>
            <a:fillRect/>
          </a:stretch>
        </p:blipFill>
        <p:spPr>
          <a:xfrm>
            <a:off x="7391400" y="5791200"/>
            <a:ext cx="1091784" cy="876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lvl1pPr algn="l" rtl="0" eaLnBrk="1" latinLnBrk="0" hangingPunct="1">
        <a:spcBef>
          <a:spcPct val="0"/>
        </a:spcBef>
        <a:buNone/>
        <a:defRPr sz="2400" cap="small" spc="0" baseline="0">
          <a:solidFill>
            <a:schemeClr val="bg1"/>
          </a:solidFill>
          <a:latin typeface="+mj-lt"/>
          <a:ea typeface="+mj-ea"/>
          <a:cs typeface="+mj-cs"/>
        </a:defRPr>
      </a:lvl1pPr>
    </p:titleStyle>
    <p:bodyStyle>
      <a:lvl1pPr marL="0" marR="0" indent="0" algn="l" rtl="0" eaLnBrk="1" latinLnBrk="0" hangingPunct="1">
        <a:spcBef>
          <a:spcPct val="20000"/>
        </a:spcBef>
        <a:buFontTx/>
        <a:buNone/>
        <a:defRPr sz="1100">
          <a:solidFill>
            <a:schemeClr val="tx1"/>
          </a:solidFill>
          <a:latin typeface="+mn-lt"/>
          <a:ea typeface="+mn-ea"/>
          <a:cs typeface="+mn-cs"/>
        </a:defRPr>
      </a:lvl1pPr>
      <a:lvl2pPr marL="742950" indent="-285750" algn="l" rtl="0" eaLnBrk="1" latinLnBrk="0" hangingPunct="1">
        <a:spcBef>
          <a:spcPct val="20000"/>
        </a:spcBef>
        <a:buFontTx/>
        <a:buNone/>
        <a:defRPr sz="1100">
          <a:solidFill>
            <a:schemeClr val="tx1"/>
          </a:solidFill>
          <a:latin typeface="+mn-lt"/>
          <a:ea typeface="+mn-ea"/>
          <a:cs typeface="+mn-cs"/>
        </a:defRPr>
      </a:lvl2pPr>
      <a:lvl3pPr marL="1143000" indent="-228600" algn="l" rtl="0" eaLnBrk="1" latinLnBrk="0" hangingPunct="1">
        <a:spcBef>
          <a:spcPct val="20000"/>
        </a:spcBef>
        <a:buFontTx/>
        <a:buNone/>
        <a:defRPr sz="1100">
          <a:solidFill>
            <a:schemeClr val="tx1"/>
          </a:solidFill>
          <a:latin typeface="+mn-lt"/>
          <a:ea typeface="+mn-ea"/>
          <a:cs typeface="+mn-cs"/>
        </a:defRPr>
      </a:lvl3pPr>
      <a:lvl4pPr marL="1600200" indent="-228600" algn="l" rtl="0" eaLnBrk="1" latinLnBrk="0" hangingPunct="1">
        <a:spcBef>
          <a:spcPct val="20000"/>
        </a:spcBef>
        <a:buFontTx/>
        <a:buNone/>
        <a:defRPr sz="1100">
          <a:solidFill>
            <a:schemeClr val="tx1"/>
          </a:solidFill>
          <a:latin typeface="+mn-lt"/>
          <a:ea typeface="+mn-ea"/>
          <a:cs typeface="+mn-cs"/>
        </a:defRPr>
      </a:lvl4pPr>
      <a:lvl5pPr marL="2057400" indent="-228600" algn="l" rtl="0" eaLnBrk="1" latinLnBrk="0" hangingPunct="1">
        <a:spcBef>
          <a:spcPct val="20000"/>
        </a:spcBef>
        <a:buFontTx/>
        <a:buNone/>
        <a:defRPr sz="11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choolcenter.gcsnc.com/education/components/scrapbook/default.php?sectiondetailid=367835&amp;"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http://myfox8.com/2013/07/19/uncg-dudley-high-students-team-up-for-bring-us-benches-and-bus-shelters-project/"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mailto:servicelearning@gcsnc.com"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ctrTitle"/>
          </p:nvPr>
        </p:nvSpPr>
        <p:spPr>
          <a:xfrm>
            <a:off x="57548" y="3429000"/>
            <a:ext cx="8915400" cy="533400"/>
          </a:xfrm>
        </p:spPr>
        <p:txBody>
          <a:bodyPr>
            <a:normAutofit fontScale="90000"/>
          </a:bodyPr>
          <a:lstStyle/>
          <a:p>
            <a:r>
              <a:rPr lang="en-US" b="1" dirty="0" smtClean="0"/>
              <a:t>Transforming a school district through character Development </a:t>
            </a:r>
            <a:endParaRPr lang="en-US"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3267" r="3935"/>
          <a:stretch/>
        </p:blipFill>
        <p:spPr>
          <a:xfrm>
            <a:off x="4038600" y="381000"/>
            <a:ext cx="4934348" cy="2577548"/>
          </a:xfrm>
          <a:prstGeom prst="rect">
            <a:avLst/>
          </a:prstGeom>
        </p:spPr>
      </p:pic>
      <p:sp>
        <p:nvSpPr>
          <p:cNvPr id="4" name="Subtitle 3"/>
          <p:cNvSpPr>
            <a:spLocks noGrp="1"/>
          </p:cNvSpPr>
          <p:nvPr>
            <p:ph type="subTitle" idx="1"/>
          </p:nvPr>
        </p:nvSpPr>
        <p:spPr>
          <a:xfrm>
            <a:off x="0" y="4038600"/>
            <a:ext cx="7353300" cy="1676400"/>
          </a:xfrm>
        </p:spPr>
        <p:txBody>
          <a:bodyPr>
            <a:noAutofit/>
          </a:bodyPr>
          <a:lstStyle/>
          <a:p>
            <a:r>
              <a:rPr lang="en-US" sz="1600" dirty="0" smtClean="0">
                <a:latin typeface="+mj-lt"/>
              </a:rPr>
              <a:t>Charlos Banks, Executive Director for  Student Services and Character Development</a:t>
            </a:r>
          </a:p>
          <a:p>
            <a:r>
              <a:rPr lang="en-US" sz="1600" dirty="0" smtClean="0">
                <a:latin typeface="+mj-lt"/>
              </a:rPr>
              <a:t>Yvonne Foster, Coordinator for Character Development and Service-Learning</a:t>
            </a:r>
          </a:p>
          <a:p>
            <a:endParaRPr lang="en-US" sz="1600" dirty="0"/>
          </a:p>
          <a:p>
            <a:endParaRPr lang="en-US" sz="1600" dirty="0" smtClean="0"/>
          </a:p>
          <a:p>
            <a:endParaRPr lang="en-US" sz="1600" dirty="0" smtClean="0"/>
          </a:p>
          <a:p>
            <a:endParaRPr lang="en-US" sz="16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4724400"/>
            <a:ext cx="1623060" cy="1828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Service learning </a:t>
            </a:r>
            <a:endParaRPr lang="en-US" dirty="0"/>
          </a:p>
        </p:txBody>
      </p:sp>
      <p:pic>
        <p:nvPicPr>
          <p:cNvPr id="3" name="3 Story Compilation for Y. Foster for web.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924560"/>
            <a:ext cx="6858000" cy="5143500"/>
          </a:xfrm>
          <a:prstGeom prst="rect">
            <a:avLst/>
          </a:prstGeom>
        </p:spPr>
      </p:pic>
    </p:spTree>
    <p:extLst>
      <p:ext uri="{BB962C8B-B14F-4D97-AF65-F5344CB8AC3E}">
        <p14:creationId xmlns:p14="http://schemas.microsoft.com/office/powerpoint/2010/main" val="3335894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Leading the Way</a:t>
            </a:r>
            <a:endParaRPr lang="en-US" dirty="0"/>
          </a:p>
        </p:txBody>
      </p:sp>
      <p:sp>
        <p:nvSpPr>
          <p:cNvPr id="3" name="Rectangle 2"/>
          <p:cNvSpPr/>
          <p:nvPr/>
        </p:nvSpPr>
        <p:spPr>
          <a:xfrm>
            <a:off x="304800" y="710624"/>
            <a:ext cx="5148141" cy="584775"/>
          </a:xfrm>
          <a:prstGeom prst="rect">
            <a:avLst/>
          </a:prstGeom>
        </p:spPr>
        <p:txBody>
          <a:bodyPr wrap="none">
            <a:spAutoFit/>
          </a:bodyPr>
          <a:lstStyle/>
          <a:p>
            <a:r>
              <a:rPr lang="en-US" sz="3200" b="1" dirty="0" smtClean="0">
                <a:latin typeface="+mj-lt"/>
              </a:rPr>
              <a:t>Leading the Way in Character</a:t>
            </a:r>
            <a:endParaRPr lang="en-US" sz="3200" b="1" dirty="0">
              <a:latin typeface="+mj-lt"/>
            </a:endParaRPr>
          </a:p>
        </p:txBody>
      </p:sp>
      <p:sp>
        <p:nvSpPr>
          <p:cNvPr id="6" name="Rectangle 5"/>
          <p:cNvSpPr/>
          <p:nvPr/>
        </p:nvSpPr>
        <p:spPr>
          <a:xfrm>
            <a:off x="304800" y="1295400"/>
            <a:ext cx="7924800" cy="4893647"/>
          </a:xfrm>
          <a:prstGeom prst="rect">
            <a:avLst/>
          </a:prstGeom>
        </p:spPr>
        <p:txBody>
          <a:bodyPr wrap="square">
            <a:spAutoFit/>
          </a:bodyPr>
          <a:lstStyle/>
          <a:p>
            <a:r>
              <a:rPr lang="en-US" sz="2000" b="1" dirty="0">
                <a:solidFill>
                  <a:srgbClr val="0033CC"/>
                </a:solidFill>
              </a:rPr>
              <a:t>Starting from the Top</a:t>
            </a:r>
          </a:p>
          <a:p>
            <a:pPr marL="342900" indent="-342900">
              <a:buFont typeface="Wingdings" pitchFamily="2" charset="2"/>
              <a:buChar char="ü"/>
            </a:pPr>
            <a:r>
              <a:rPr lang="en-US" sz="2000" dirty="0"/>
              <a:t>A new policy adopted by the Guilford County Board of Education established character development as a part of the education students receive in GCS.</a:t>
            </a:r>
          </a:p>
          <a:p>
            <a:endParaRPr lang="en-US" sz="2000" b="1" dirty="0" smtClean="0">
              <a:solidFill>
                <a:srgbClr val="0033CC"/>
              </a:solidFill>
            </a:endParaRPr>
          </a:p>
          <a:p>
            <a:r>
              <a:rPr lang="en-US" sz="2000" b="1" dirty="0" smtClean="0">
                <a:solidFill>
                  <a:srgbClr val="0033CC"/>
                </a:solidFill>
              </a:rPr>
              <a:t>Community Kickoff</a:t>
            </a:r>
          </a:p>
          <a:p>
            <a:pPr marL="342900" indent="-342900">
              <a:buFont typeface="Wingdings" pitchFamily="2" charset="2"/>
              <a:buChar char="ü"/>
            </a:pPr>
            <a:r>
              <a:rPr lang="en-US" sz="2000" dirty="0" smtClean="0"/>
              <a:t>GCS leaders, students, teachers </a:t>
            </a:r>
            <a:endParaRPr lang="en-US" sz="2000" dirty="0"/>
          </a:p>
          <a:p>
            <a:r>
              <a:rPr lang="en-US" sz="2000" dirty="0" smtClean="0"/>
              <a:t>     and community members came </a:t>
            </a:r>
            <a:br>
              <a:rPr lang="en-US" sz="2000" dirty="0" smtClean="0"/>
            </a:br>
            <a:r>
              <a:rPr lang="en-US" sz="2000" dirty="0" smtClean="0"/>
              <a:t>     together to build a house </a:t>
            </a:r>
            <a:br>
              <a:rPr lang="en-US" sz="2000" dirty="0" smtClean="0"/>
            </a:br>
            <a:r>
              <a:rPr lang="en-US" sz="2000" dirty="0" smtClean="0"/>
              <a:t>     through Habitat for Humanity </a:t>
            </a:r>
            <a:br>
              <a:rPr lang="en-US" sz="2000" dirty="0" smtClean="0"/>
            </a:br>
            <a:r>
              <a:rPr lang="en-US" sz="2000" dirty="0" smtClean="0"/>
              <a:t>     -- building a foundation for </a:t>
            </a:r>
            <a:br>
              <a:rPr lang="en-US" sz="2000" dirty="0" smtClean="0"/>
            </a:br>
            <a:r>
              <a:rPr lang="en-US" sz="2000" dirty="0" smtClean="0"/>
              <a:t>     character and service. </a:t>
            </a:r>
          </a:p>
          <a:p>
            <a:pPr marL="342900" indent="-342900">
              <a:buFont typeface="Wingdings" pitchFamily="2" charset="2"/>
              <a:buChar char="ü"/>
            </a:pPr>
            <a:endParaRPr lang="en-US" sz="2400" dirty="0"/>
          </a:p>
          <a:p>
            <a:endParaRPr lang="en-US" sz="2400" b="1" dirty="0">
              <a:solidFill>
                <a:srgbClr val="0033CC"/>
              </a:solidFill>
            </a:endParaRPr>
          </a:p>
          <a:p>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7588" y="3124200"/>
            <a:ext cx="3726812" cy="2494808"/>
          </a:xfrm>
          <a:prstGeom prst="rect">
            <a:avLst/>
          </a:prstGeom>
        </p:spPr>
      </p:pic>
    </p:spTree>
    <p:extLst>
      <p:ext uri="{BB962C8B-B14F-4D97-AF65-F5344CB8AC3E}">
        <p14:creationId xmlns:p14="http://schemas.microsoft.com/office/powerpoint/2010/main" val="2209682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Leading the Way</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2360"/>
          <a:stretch/>
        </p:blipFill>
        <p:spPr>
          <a:xfrm>
            <a:off x="475919" y="2133600"/>
            <a:ext cx="3552798" cy="3027868"/>
          </a:xfrm>
          <a:prstGeom prst="rect">
            <a:avLst/>
          </a:prstGeom>
        </p:spPr>
      </p:pic>
      <p:sp>
        <p:nvSpPr>
          <p:cNvPr id="6" name="Rectangle 5"/>
          <p:cNvSpPr/>
          <p:nvPr/>
        </p:nvSpPr>
        <p:spPr>
          <a:xfrm>
            <a:off x="347870" y="1600820"/>
            <a:ext cx="7957930" cy="4093428"/>
          </a:xfrm>
          <a:prstGeom prst="rect">
            <a:avLst/>
          </a:prstGeom>
        </p:spPr>
        <p:txBody>
          <a:bodyPr wrap="square">
            <a:spAutoFit/>
          </a:bodyPr>
          <a:lstStyle/>
          <a:p>
            <a:r>
              <a:rPr lang="en-US" sz="2000" b="1" dirty="0" smtClean="0">
                <a:solidFill>
                  <a:srgbClr val="0033CC"/>
                </a:solidFill>
              </a:rPr>
              <a:t>Summer of 2014 Principals and District Leaders </a:t>
            </a:r>
            <a:r>
              <a:rPr lang="en-US" sz="2000" b="1" dirty="0">
                <a:solidFill>
                  <a:srgbClr val="0033CC"/>
                </a:solidFill>
              </a:rPr>
              <a:t>Give Back to </a:t>
            </a:r>
            <a:r>
              <a:rPr lang="en-US" sz="2000" b="1" dirty="0" smtClean="0">
                <a:solidFill>
                  <a:srgbClr val="0033CC"/>
                </a:solidFill>
              </a:rPr>
              <a:t>Community</a:t>
            </a:r>
          </a:p>
          <a:p>
            <a:endParaRPr lang="en-US" sz="2000" b="1" dirty="0">
              <a:solidFill>
                <a:srgbClr val="0033CC"/>
              </a:solidFill>
            </a:endParaRPr>
          </a:p>
          <a:p>
            <a:pPr marL="4000500" lvl="8" indent="-342900">
              <a:buFont typeface="Wingdings" pitchFamily="2" charset="2"/>
              <a:buChar char="ü"/>
            </a:pPr>
            <a:r>
              <a:rPr lang="en-US" sz="2000" dirty="0" smtClean="0"/>
              <a:t>One Day </a:t>
            </a:r>
            <a:r>
              <a:rPr lang="en-US" sz="2000" dirty="0"/>
              <a:t>of Service </a:t>
            </a:r>
            <a:r>
              <a:rPr lang="en-US" sz="2000" dirty="0" smtClean="0"/>
              <a:t>expands to </a:t>
            </a:r>
            <a:r>
              <a:rPr lang="en-US" sz="2000" dirty="0"/>
              <a:t>Summer of </a:t>
            </a:r>
            <a:r>
              <a:rPr lang="en-US" sz="2000" dirty="0" smtClean="0"/>
              <a:t>Service</a:t>
            </a:r>
          </a:p>
          <a:p>
            <a:pPr marL="342900" indent="-342900">
              <a:buFont typeface="Wingdings" pitchFamily="2" charset="2"/>
              <a:buChar char="ü"/>
            </a:pPr>
            <a:endParaRPr lang="en-US" sz="2000" dirty="0" smtClean="0"/>
          </a:p>
          <a:p>
            <a:pPr marL="4000500" lvl="8" indent="-342900">
              <a:buFont typeface="Wingdings" panose="05000000000000000000" pitchFamily="2" charset="2"/>
              <a:buChar char="ü"/>
            </a:pPr>
            <a:r>
              <a:rPr lang="en-US" sz="2000" dirty="0" smtClean="0"/>
              <a:t>Principals and district leaders volunteer with more than 15 organizations across the county</a:t>
            </a:r>
          </a:p>
          <a:p>
            <a:pPr lvl="8"/>
            <a:endParaRPr lang="en-US" sz="2000" dirty="0"/>
          </a:p>
          <a:p>
            <a:pPr marL="4000500" lvl="8" indent="-342900">
              <a:buFont typeface="Wingdings" panose="05000000000000000000" pitchFamily="2" charset="2"/>
              <a:buChar char="ü"/>
            </a:pPr>
            <a:r>
              <a:rPr lang="en-US" sz="2000" dirty="0" smtClean="0"/>
              <a:t>During 24 days of the Summer</a:t>
            </a:r>
          </a:p>
          <a:p>
            <a:pPr lvl="8"/>
            <a:endParaRPr lang="en-US" sz="2000" dirty="0"/>
          </a:p>
          <a:p>
            <a:pPr marL="4000500" lvl="8" indent="-342900">
              <a:buFont typeface="Wingdings" panose="05000000000000000000" pitchFamily="2" charset="2"/>
              <a:buChar char="ü"/>
            </a:pPr>
            <a:r>
              <a:rPr lang="en-US" sz="2000" dirty="0" smtClean="0"/>
              <a:t>Providing more than 1000 hours of service to our community</a:t>
            </a:r>
            <a:endParaRPr lang="en-US" sz="2000" dirty="0"/>
          </a:p>
        </p:txBody>
      </p:sp>
      <p:sp>
        <p:nvSpPr>
          <p:cNvPr id="7" name="Rectangle 6"/>
          <p:cNvSpPr/>
          <p:nvPr/>
        </p:nvSpPr>
        <p:spPr>
          <a:xfrm>
            <a:off x="347870" y="726769"/>
            <a:ext cx="5148141" cy="584775"/>
          </a:xfrm>
          <a:prstGeom prst="rect">
            <a:avLst/>
          </a:prstGeom>
        </p:spPr>
        <p:txBody>
          <a:bodyPr wrap="none">
            <a:spAutoFit/>
          </a:bodyPr>
          <a:lstStyle/>
          <a:p>
            <a:r>
              <a:rPr lang="en-US" sz="3200" b="1" dirty="0" smtClean="0">
                <a:latin typeface="+mj-lt"/>
              </a:rPr>
              <a:t>Leading the Way in Character</a:t>
            </a:r>
            <a:endParaRPr lang="en-US" sz="3200" b="1" dirty="0">
              <a:latin typeface="+mj-lt"/>
            </a:endParaRPr>
          </a:p>
        </p:txBody>
      </p:sp>
    </p:spTree>
    <p:extLst>
      <p:ext uri="{BB962C8B-B14F-4D97-AF65-F5344CB8AC3E}">
        <p14:creationId xmlns:p14="http://schemas.microsoft.com/office/powerpoint/2010/main" val="14090112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Integrating Character</a:t>
            </a:r>
            <a:endParaRPr lang="en-US" dirty="0"/>
          </a:p>
        </p:txBody>
      </p:sp>
      <p:sp>
        <p:nvSpPr>
          <p:cNvPr id="3" name="Rectangle 2"/>
          <p:cNvSpPr/>
          <p:nvPr/>
        </p:nvSpPr>
        <p:spPr>
          <a:xfrm>
            <a:off x="228600" y="685800"/>
            <a:ext cx="6112379" cy="584775"/>
          </a:xfrm>
          <a:prstGeom prst="rect">
            <a:avLst/>
          </a:prstGeom>
        </p:spPr>
        <p:txBody>
          <a:bodyPr wrap="none">
            <a:spAutoFit/>
          </a:bodyPr>
          <a:lstStyle/>
          <a:p>
            <a:r>
              <a:rPr lang="en-US" sz="3200" b="1" dirty="0" smtClean="0">
                <a:latin typeface="+mj-lt"/>
              </a:rPr>
              <a:t>Integrating Character District-Wide</a:t>
            </a:r>
            <a:endParaRPr lang="en-US" sz="3200" b="1" dirty="0">
              <a:latin typeface="+mj-lt"/>
            </a:endParaRPr>
          </a:p>
        </p:txBody>
      </p:sp>
      <p:sp>
        <p:nvSpPr>
          <p:cNvPr id="4" name="Rectangle 3"/>
          <p:cNvSpPr/>
          <p:nvPr/>
        </p:nvSpPr>
        <p:spPr>
          <a:xfrm>
            <a:off x="347870" y="1354753"/>
            <a:ext cx="8102468" cy="3737946"/>
          </a:xfrm>
          <a:prstGeom prst="rect">
            <a:avLst/>
          </a:prstGeom>
        </p:spPr>
        <p:txBody>
          <a:bodyPr wrap="square">
            <a:spAutoFit/>
          </a:bodyPr>
          <a:lstStyle/>
          <a:p>
            <a:pPr marL="457200" indent="-457200">
              <a:lnSpc>
                <a:spcPct val="150000"/>
              </a:lnSpc>
              <a:buFont typeface="Wingdings" pitchFamily="2" charset="2"/>
              <a:buChar char="ü"/>
            </a:pPr>
            <a:r>
              <a:rPr lang="en-US" sz="2000" kern="0" dirty="0" smtClean="0"/>
              <a:t>Character Development Initiative Deployment Plan &amp; Team</a:t>
            </a:r>
            <a:endParaRPr lang="en-US" sz="2000" kern="0" dirty="0"/>
          </a:p>
          <a:p>
            <a:pPr marL="457200" indent="-457200">
              <a:lnSpc>
                <a:spcPct val="150000"/>
              </a:lnSpc>
              <a:buFont typeface="Wingdings" pitchFamily="2" charset="2"/>
              <a:buChar char="ü"/>
            </a:pPr>
            <a:r>
              <a:rPr lang="en-US" sz="2000" kern="0" dirty="0" smtClean="0"/>
              <a:t>Staff Realignment &amp; Board of Education Funding</a:t>
            </a:r>
            <a:endParaRPr lang="en-US" sz="2000" kern="0" dirty="0"/>
          </a:p>
          <a:p>
            <a:pPr marL="457200" indent="-457200">
              <a:lnSpc>
                <a:spcPct val="150000"/>
              </a:lnSpc>
              <a:buFont typeface="Wingdings" pitchFamily="2" charset="2"/>
              <a:buChar char="ü"/>
            </a:pPr>
            <a:r>
              <a:rPr lang="en-US" sz="2000" kern="0" dirty="0" smtClean="0"/>
              <a:t>Character Development </a:t>
            </a:r>
            <a:r>
              <a:rPr lang="en-US" sz="2000" kern="0" dirty="0"/>
              <a:t>School-Level </a:t>
            </a:r>
            <a:r>
              <a:rPr lang="en-US" sz="2000" kern="0" dirty="0" smtClean="0"/>
              <a:t>Audit</a:t>
            </a:r>
            <a:endParaRPr lang="en-US" sz="2000" kern="0" dirty="0"/>
          </a:p>
          <a:p>
            <a:pPr marL="457200" indent="-457200">
              <a:lnSpc>
                <a:spcPct val="150000"/>
              </a:lnSpc>
              <a:buFont typeface="Wingdings" pitchFamily="2" charset="2"/>
              <a:buChar char="ü"/>
            </a:pPr>
            <a:r>
              <a:rPr lang="en-US" sz="2000" kern="0" dirty="0"/>
              <a:t>School Improvement </a:t>
            </a:r>
            <a:r>
              <a:rPr lang="en-US" sz="2000" kern="0" dirty="0" smtClean="0"/>
              <a:t>Plans</a:t>
            </a:r>
          </a:p>
          <a:p>
            <a:pPr marL="457200" indent="-457200">
              <a:lnSpc>
                <a:spcPct val="150000"/>
              </a:lnSpc>
              <a:buFont typeface="Wingdings" pitchFamily="2" charset="2"/>
              <a:buChar char="ü"/>
            </a:pPr>
            <a:r>
              <a:rPr lang="en-US" sz="2000" kern="0" dirty="0" smtClean="0"/>
              <a:t>Professional Development</a:t>
            </a:r>
            <a:endParaRPr lang="en-US" sz="2000" kern="0" dirty="0"/>
          </a:p>
          <a:p>
            <a:pPr marL="457200" indent="-457200">
              <a:lnSpc>
                <a:spcPct val="150000"/>
              </a:lnSpc>
              <a:buFont typeface="Wingdings" pitchFamily="2" charset="2"/>
              <a:buChar char="ü"/>
            </a:pPr>
            <a:r>
              <a:rPr lang="en-US" sz="2000" kern="0" dirty="0" smtClean="0"/>
              <a:t>Service-Learning Ambassadors</a:t>
            </a:r>
          </a:p>
          <a:p>
            <a:pPr marL="457200" indent="-457200">
              <a:lnSpc>
                <a:spcPct val="150000"/>
              </a:lnSpc>
              <a:buFont typeface="Wingdings" pitchFamily="2" charset="2"/>
              <a:buChar char="ü"/>
            </a:pPr>
            <a:r>
              <a:rPr lang="en-US" sz="2000" kern="0" dirty="0" smtClean="0"/>
              <a:t>Community Partnerships</a:t>
            </a:r>
          </a:p>
          <a:p>
            <a:pPr marL="457200" indent="-457200">
              <a:lnSpc>
                <a:spcPct val="150000"/>
              </a:lnSpc>
              <a:buFont typeface="Wingdings" pitchFamily="2" charset="2"/>
              <a:buChar char="ü"/>
            </a:pPr>
            <a:r>
              <a:rPr lang="en-US" sz="2000" kern="0" dirty="0" smtClean="0"/>
              <a:t>Formal and Informal Curriculum Connections</a:t>
            </a:r>
            <a:endParaRPr lang="en-US" sz="2000" kern="0" dirty="0"/>
          </a:p>
        </p:txBody>
      </p:sp>
    </p:spTree>
    <p:extLst>
      <p:ext uri="{BB962C8B-B14F-4D97-AF65-F5344CB8AC3E}">
        <p14:creationId xmlns:p14="http://schemas.microsoft.com/office/powerpoint/2010/main" val="2445336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smtClean="0"/>
              <a:t>GCS character development tiered support model</a:t>
            </a:r>
            <a:endParaRPr lang="en-US" dirty="0"/>
          </a:p>
        </p:txBody>
      </p:sp>
      <p:sp>
        <p:nvSpPr>
          <p:cNvPr id="11" name="Content Placeholder 10"/>
          <p:cNvSpPr>
            <a:spLocks noGrp="1"/>
          </p:cNvSpPr>
          <p:nvPr>
            <p:ph sz="quarter" idx="15"/>
          </p:nvPr>
        </p:nvSpPr>
        <p:spPr>
          <a:xfrm>
            <a:off x="228600" y="1752600"/>
            <a:ext cx="8077200" cy="4224593"/>
          </a:xfrm>
        </p:spPr>
        <p:txBody>
          <a:bodyPr>
            <a:normAutofit/>
          </a:bodyPr>
          <a:lstStyle/>
          <a:p>
            <a:endParaRPr lang="en-US" sz="1800" dirty="0"/>
          </a:p>
          <a:p>
            <a:endParaRPr lang="en-US" sz="1200" dirty="0" smtClean="0"/>
          </a:p>
          <a:p>
            <a:endParaRPr lang="en-US" sz="1200" dirty="0"/>
          </a:p>
        </p:txBody>
      </p:sp>
      <p:sp>
        <p:nvSpPr>
          <p:cNvPr id="12" name="Rectangle 11"/>
          <p:cNvSpPr/>
          <p:nvPr/>
        </p:nvSpPr>
        <p:spPr>
          <a:xfrm>
            <a:off x="347870" y="533400"/>
            <a:ext cx="6059479" cy="1077218"/>
          </a:xfrm>
          <a:prstGeom prst="rect">
            <a:avLst/>
          </a:prstGeom>
        </p:spPr>
        <p:txBody>
          <a:bodyPr wrap="none">
            <a:spAutoFit/>
          </a:bodyPr>
          <a:lstStyle/>
          <a:p>
            <a:r>
              <a:rPr lang="en-US" sz="3200" b="1" dirty="0" smtClean="0"/>
              <a:t>Sustaining Character Development</a:t>
            </a:r>
          </a:p>
          <a:p>
            <a:r>
              <a:rPr lang="en-US" sz="3200" b="1" dirty="0" smtClean="0"/>
              <a:t>District-Wide</a:t>
            </a:r>
            <a:endParaRPr lang="en-US" sz="3200" b="1" dirty="0">
              <a:solidFill>
                <a:srgbClr val="FF0000"/>
              </a:solidFill>
            </a:endParaRPr>
          </a:p>
        </p:txBody>
      </p:sp>
      <p:graphicFrame>
        <p:nvGraphicFramePr>
          <p:cNvPr id="7" name="Content Placeholder 4"/>
          <p:cNvGraphicFramePr>
            <a:graphicFrameLocks/>
          </p:cNvGraphicFramePr>
          <p:nvPr>
            <p:extLst>
              <p:ext uri="{D42A27DB-BD31-4B8C-83A1-F6EECF244321}">
                <p14:modId xmlns:p14="http://schemas.microsoft.com/office/powerpoint/2010/main" val="1815023459"/>
              </p:ext>
            </p:extLst>
          </p:nvPr>
        </p:nvGraphicFramePr>
        <p:xfrm>
          <a:off x="762000" y="1676400"/>
          <a:ext cx="7086600" cy="4328922"/>
        </p:xfrm>
        <a:graphic>
          <a:graphicData uri="http://schemas.openxmlformats.org/drawingml/2006/table">
            <a:tbl>
              <a:tblPr firstRow="1" firstCol="1" bandRow="1"/>
              <a:tblGrid>
                <a:gridCol w="7086600"/>
              </a:tblGrid>
              <a:tr h="4038600">
                <a:tc>
                  <a:txBody>
                    <a:bodyPr/>
                    <a:lstStyle>
                      <a:lvl1pPr marL="0" algn="l" rtl="0" eaLnBrk="1" hangingPunct="1">
                        <a:defRPr>
                          <a:solidFill>
                            <a:schemeClr val="tx1"/>
                          </a:solidFill>
                          <a:latin typeface="Arial"/>
                        </a:defRPr>
                      </a:lvl1pPr>
                      <a:lvl2pPr marL="457200" algn="l" rtl="0" eaLnBrk="1" hangingPunct="1">
                        <a:defRPr>
                          <a:solidFill>
                            <a:schemeClr val="tx1"/>
                          </a:solidFill>
                          <a:latin typeface="Arial"/>
                        </a:defRPr>
                      </a:lvl2pPr>
                      <a:lvl3pPr marL="914400" algn="l" rtl="0" eaLnBrk="1" hangingPunct="1">
                        <a:defRPr>
                          <a:solidFill>
                            <a:schemeClr val="tx1"/>
                          </a:solidFill>
                          <a:latin typeface="Arial"/>
                        </a:defRPr>
                      </a:lvl3pPr>
                      <a:lvl4pPr marL="1371600" algn="l" rtl="0" eaLnBrk="1" hangingPunct="1">
                        <a:defRPr>
                          <a:solidFill>
                            <a:schemeClr val="tx1"/>
                          </a:solidFill>
                          <a:latin typeface="Arial"/>
                        </a:defRPr>
                      </a:lvl4pPr>
                      <a:lvl5pPr marL="1828800" algn="l" rtl="0" eaLnBrk="1" hangingPunct="1">
                        <a:defRPr>
                          <a:solidFill>
                            <a:schemeClr val="tx1"/>
                          </a:solidFill>
                          <a:latin typeface="Arial"/>
                        </a:defRPr>
                      </a:lvl5pPr>
                      <a:lvl6pPr marL="2286000" algn="l" rtl="0" eaLnBrk="1" hangingPunct="1">
                        <a:defRPr>
                          <a:solidFill>
                            <a:schemeClr val="tx1"/>
                          </a:solidFill>
                          <a:latin typeface="Arial"/>
                        </a:defRPr>
                      </a:lvl6pPr>
                      <a:lvl7pPr marL="2743200" algn="l" rtl="0" eaLnBrk="1" hangingPunct="1">
                        <a:defRPr>
                          <a:solidFill>
                            <a:schemeClr val="tx1"/>
                          </a:solidFill>
                          <a:latin typeface="Arial"/>
                        </a:defRPr>
                      </a:lvl7pPr>
                      <a:lvl8pPr marL="3200400" algn="l" rtl="0" eaLnBrk="1" hangingPunct="1">
                        <a:defRPr>
                          <a:solidFill>
                            <a:schemeClr val="tx1"/>
                          </a:solidFill>
                          <a:latin typeface="Arial"/>
                        </a:defRPr>
                      </a:lvl8pPr>
                      <a:lvl9pPr marL="3657600" algn="l" rtl="0" eaLnBrk="1" hangingPunct="1">
                        <a:defRPr>
                          <a:solidFill>
                            <a:schemeClr val="tx1"/>
                          </a:solidFill>
                          <a:latin typeface="Arial"/>
                        </a:defRPr>
                      </a:lvl9pPr>
                    </a:lstStyle>
                    <a:p>
                      <a:pPr marL="0" marR="0" algn="l">
                        <a:lnSpc>
                          <a:spcPct val="115000"/>
                        </a:lnSpc>
                        <a:spcBef>
                          <a:spcPts val="0"/>
                        </a:spcBef>
                        <a:spcAft>
                          <a:spcPts val="0"/>
                        </a:spcAft>
                      </a:pPr>
                      <a:endParaRPr lang="en-US" sz="1600" b="1" dirty="0" smtClean="0">
                        <a:effectLst/>
                        <a:latin typeface="+mn-lt"/>
                        <a:ea typeface="Calibri"/>
                        <a:cs typeface="Times New Roman"/>
                      </a:endParaRPr>
                    </a:p>
                    <a:p>
                      <a:pPr marL="0" marR="0" algn="ctr">
                        <a:lnSpc>
                          <a:spcPct val="115000"/>
                        </a:lnSpc>
                        <a:spcBef>
                          <a:spcPts val="0"/>
                        </a:spcBef>
                        <a:spcAft>
                          <a:spcPts val="0"/>
                        </a:spcAft>
                      </a:pPr>
                      <a:r>
                        <a:rPr lang="en-US" sz="1600" b="1" dirty="0" smtClean="0">
                          <a:effectLst/>
                          <a:latin typeface="+mn-lt"/>
                          <a:ea typeface="Calibri"/>
                          <a:cs typeface="Times New Roman"/>
                        </a:rPr>
                        <a:t>GCS </a:t>
                      </a:r>
                      <a:r>
                        <a:rPr lang="en-US" sz="1600" b="1" dirty="0">
                          <a:effectLst/>
                          <a:latin typeface="+mn-lt"/>
                          <a:ea typeface="Calibri"/>
                          <a:cs typeface="Times New Roman"/>
                        </a:rPr>
                        <a:t>Character Development &amp; Service-Learning Tiered Support Model</a:t>
                      </a:r>
                      <a:endParaRPr lang="en-US" sz="1600" dirty="0">
                        <a:effectLst/>
                        <a:latin typeface="+mn-lt"/>
                        <a:ea typeface="Calibri"/>
                        <a:cs typeface="Times New Roman"/>
                      </a:endParaRPr>
                    </a:p>
                    <a:p>
                      <a:pPr marL="0" marR="0" algn="l">
                        <a:lnSpc>
                          <a:spcPct val="115000"/>
                        </a:lnSpc>
                        <a:spcBef>
                          <a:spcPts val="0"/>
                        </a:spcBef>
                        <a:spcAft>
                          <a:spcPts val="0"/>
                        </a:spcAft>
                      </a:pPr>
                      <a:r>
                        <a:rPr lang="en-US" sz="1600" b="1" dirty="0">
                          <a:effectLst/>
                          <a:latin typeface="+mn-lt"/>
                          <a:ea typeface="Calibri"/>
                          <a:cs typeface="Times New Roman"/>
                        </a:rPr>
                        <a:t> </a:t>
                      </a:r>
                      <a:endParaRPr lang="en-US" sz="1600" dirty="0">
                        <a:effectLst/>
                        <a:latin typeface="+mn-lt"/>
                        <a:ea typeface="Calibri"/>
                        <a:cs typeface="Times New Roman"/>
                      </a:endParaRPr>
                    </a:p>
                    <a:p>
                      <a:pPr marL="0" marR="0" algn="l">
                        <a:lnSpc>
                          <a:spcPct val="115000"/>
                        </a:lnSpc>
                        <a:spcBef>
                          <a:spcPts val="0"/>
                        </a:spcBef>
                        <a:spcAft>
                          <a:spcPts val="0"/>
                        </a:spcAft>
                      </a:pPr>
                      <a:r>
                        <a:rPr lang="en-US" sz="1600" dirty="0">
                          <a:effectLst/>
                          <a:latin typeface="+mn-lt"/>
                          <a:ea typeface="Times New Roman"/>
                          <a:cs typeface="Times New Roman"/>
                        </a:rPr>
                        <a:t>The GCS Character Development Department has established multi-tiered levels of support for our K-12 schools across the district. The tiered levels of support were determined based on the school’s 2013-2014 current state as measured by the 11 Principles of Effective Character Education (Four Descriptors) and for high schools, the percentage of graduating seniors who are recognized with a Service-Learning Diploma or Exemplary Award.  </a:t>
                      </a:r>
                      <a:endParaRPr lang="en-US" sz="1600" dirty="0">
                        <a:effectLst/>
                        <a:latin typeface="+mn-lt"/>
                        <a:ea typeface="Calibri"/>
                        <a:cs typeface="Times New Roman"/>
                      </a:endParaRPr>
                    </a:p>
                    <a:p>
                      <a:pPr marL="0" marR="0" algn="l">
                        <a:lnSpc>
                          <a:spcPct val="115000"/>
                        </a:lnSpc>
                        <a:spcBef>
                          <a:spcPts val="0"/>
                        </a:spcBef>
                        <a:spcAft>
                          <a:spcPts val="0"/>
                        </a:spcAft>
                      </a:pPr>
                      <a:r>
                        <a:rPr lang="en-US" sz="1600" dirty="0">
                          <a:effectLst/>
                          <a:latin typeface="+mn-lt"/>
                          <a:ea typeface="Times New Roman"/>
                          <a:cs typeface="Times New Roman"/>
                        </a:rPr>
                        <a:t> </a:t>
                      </a:r>
                      <a:endParaRPr lang="en-US" sz="1600" dirty="0">
                        <a:effectLst/>
                        <a:latin typeface="+mn-lt"/>
                        <a:ea typeface="Calibri"/>
                        <a:cs typeface="Times New Roman"/>
                      </a:endParaRPr>
                    </a:p>
                    <a:p>
                      <a:pPr marL="0" marR="0" algn="l">
                        <a:lnSpc>
                          <a:spcPct val="115000"/>
                        </a:lnSpc>
                        <a:spcBef>
                          <a:spcPts val="0"/>
                        </a:spcBef>
                        <a:spcAft>
                          <a:spcPts val="0"/>
                        </a:spcAft>
                      </a:pPr>
                      <a:r>
                        <a:rPr lang="en-US" sz="1600" dirty="0">
                          <a:effectLst/>
                          <a:latin typeface="+mn-lt"/>
                          <a:ea typeface="Times New Roman"/>
                          <a:cs typeface="Times New Roman"/>
                        </a:rPr>
                        <a:t>This tiered model will be used to inform our work with schools, by providing personalized support based on school plans.  Character Development Coaches will collaborate with teams selected by school principals to identify support offered from the menu of services.</a:t>
                      </a:r>
                      <a:endParaRPr lang="en-US" sz="1600" dirty="0">
                        <a:effectLst/>
                        <a:latin typeface="+mn-lt"/>
                        <a:ea typeface="Calibri"/>
                        <a:cs typeface="Times New Roman"/>
                      </a:endParaRPr>
                    </a:p>
                    <a:p>
                      <a:pPr marL="0" marR="0" algn="l">
                        <a:lnSpc>
                          <a:spcPct val="115000"/>
                        </a:lnSpc>
                        <a:spcBef>
                          <a:spcPts val="0"/>
                        </a:spcBef>
                        <a:spcAft>
                          <a:spcPts val="0"/>
                        </a:spcAft>
                      </a:pPr>
                      <a:r>
                        <a:rPr lang="en-US" sz="1200" b="1" dirty="0">
                          <a:effectLst/>
                          <a:latin typeface="Cambria"/>
                          <a:ea typeface="Calibri"/>
                          <a:cs typeface="Times New Roman"/>
                        </a:rPr>
                        <a:t> </a:t>
                      </a:r>
                      <a:endParaRPr lang="en-US" sz="1100" dirty="0">
                        <a:effectLst/>
                        <a:latin typeface="Calibri"/>
                        <a:ea typeface="Calibri"/>
                        <a:cs typeface="Times New Roman"/>
                      </a:endParaRPr>
                    </a:p>
                    <a:p>
                      <a:pPr marL="0" marR="0" algn="l">
                        <a:lnSpc>
                          <a:spcPct val="115000"/>
                        </a:lnSpc>
                        <a:spcBef>
                          <a:spcPts val="0"/>
                        </a:spcBef>
                        <a:spcAft>
                          <a:spcPts val="0"/>
                        </a:spcAft>
                      </a:pPr>
                      <a:r>
                        <a:rPr lang="en-US" sz="1100" b="1" dirty="0">
                          <a:effectLst/>
                          <a:latin typeface="Cambria"/>
                          <a:ea typeface="Times New Roman"/>
                          <a:cs typeface="Times New Roman"/>
                        </a:rPr>
                        <a:t> </a:t>
                      </a:r>
                      <a:endParaRPr lang="en-US" sz="1100" dirty="0">
                        <a:effectLst/>
                        <a:latin typeface="Calibri"/>
                        <a:ea typeface="Calibri"/>
                        <a:cs typeface="Times New Roman"/>
                      </a:endParaRPr>
                    </a:p>
                  </a:txBody>
                  <a:tcPr marL="68580" marR="68580" marT="0" marB="0">
                    <a:lnL w="571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40252154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Celebrating Success</a:t>
            </a:r>
            <a:endParaRPr lang="en-US" dirty="0"/>
          </a:p>
        </p:txBody>
      </p:sp>
      <p:sp>
        <p:nvSpPr>
          <p:cNvPr id="3" name="Rectangle 2"/>
          <p:cNvSpPr/>
          <p:nvPr/>
        </p:nvSpPr>
        <p:spPr>
          <a:xfrm>
            <a:off x="228600" y="685800"/>
            <a:ext cx="3512500" cy="584775"/>
          </a:xfrm>
          <a:prstGeom prst="rect">
            <a:avLst/>
          </a:prstGeom>
        </p:spPr>
        <p:txBody>
          <a:bodyPr wrap="none">
            <a:spAutoFit/>
          </a:bodyPr>
          <a:lstStyle/>
          <a:p>
            <a:r>
              <a:rPr lang="en-US" sz="3200" b="1" dirty="0" smtClean="0"/>
              <a:t>Celebrating Success</a:t>
            </a:r>
          </a:p>
        </p:txBody>
      </p:sp>
      <p:sp>
        <p:nvSpPr>
          <p:cNvPr id="5" name="Content Placeholder 2"/>
          <p:cNvSpPr txBox="1">
            <a:spLocks/>
          </p:cNvSpPr>
          <p:nvPr/>
        </p:nvSpPr>
        <p:spPr>
          <a:xfrm>
            <a:off x="228600" y="609600"/>
            <a:ext cx="8305800" cy="5638800"/>
          </a:xfrm>
          <a:prstGeom prst="rect">
            <a:avLst/>
          </a:prstGeom>
        </p:spPr>
        <p:txBody>
          <a:bodyPr vert="horz" anchor="ctr">
            <a:normAutofit fontScale="92500" lnSpcReduction="20000"/>
          </a:bodyPr>
          <a:lstStyle>
            <a:lvl1pPr marL="0" algn="r" rtl="0" latinLnBrk="0">
              <a:defRPr sz="10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lstStyle>
          <a:p>
            <a:pPr algn="l"/>
            <a:endParaRPr lang="en-US" sz="3800" b="1" dirty="0"/>
          </a:p>
          <a:p>
            <a:pPr algn="l"/>
            <a:endParaRPr lang="en-US" sz="2800" b="1" dirty="0" smtClean="0"/>
          </a:p>
          <a:p>
            <a:pPr algn="l"/>
            <a:r>
              <a:rPr lang="en-US" sz="2800" b="1" dirty="0" smtClean="0"/>
              <a:t>Cool to Serve</a:t>
            </a:r>
          </a:p>
          <a:p>
            <a:pPr algn="l"/>
            <a:endParaRPr lang="en-US" sz="1700" b="1" dirty="0" smtClean="0"/>
          </a:p>
          <a:p>
            <a:pPr marL="342900" indent="-342900" algn="l">
              <a:spcAft>
                <a:spcPts val="600"/>
              </a:spcAft>
              <a:buFont typeface="Arial" pitchFamily="34" charset="0"/>
              <a:buChar char="•"/>
            </a:pPr>
            <a:r>
              <a:rPr lang="en-US" sz="2200" dirty="0" smtClean="0"/>
              <a:t>Event recognizes and rewards </a:t>
            </a:r>
            <a:br>
              <a:rPr lang="en-US" sz="2200" dirty="0" smtClean="0"/>
            </a:br>
            <a:r>
              <a:rPr lang="en-US" sz="2200" dirty="0" smtClean="0"/>
              <a:t>students’ commitment to service-</a:t>
            </a:r>
            <a:br>
              <a:rPr lang="en-US" sz="2200" dirty="0" smtClean="0"/>
            </a:br>
            <a:r>
              <a:rPr lang="en-US" sz="2200" dirty="0" smtClean="0"/>
              <a:t>learning, thanks to the generosity </a:t>
            </a:r>
            <a:br>
              <a:rPr lang="en-US" sz="2200" dirty="0" smtClean="0"/>
            </a:br>
            <a:r>
              <a:rPr lang="en-US" sz="2200" dirty="0" smtClean="0"/>
              <a:t>of the local business community.</a:t>
            </a:r>
            <a:br>
              <a:rPr lang="en-US" sz="2200" dirty="0" smtClean="0"/>
            </a:br>
            <a:endParaRPr lang="en-US" sz="2200" dirty="0" smtClean="0"/>
          </a:p>
          <a:p>
            <a:pPr marL="342900" indent="-342900" algn="l">
              <a:spcAft>
                <a:spcPts val="600"/>
              </a:spcAft>
              <a:buFont typeface="Arial" pitchFamily="34" charset="0"/>
              <a:buChar char="•"/>
            </a:pPr>
            <a:r>
              <a:rPr lang="en-US" sz="2200" b="1" dirty="0" smtClean="0"/>
              <a:t>480</a:t>
            </a:r>
            <a:r>
              <a:rPr lang="en-US" sz="2200" dirty="0" smtClean="0"/>
              <a:t> members of the Class of 2014 earned a service-learning diploma  for completing at least 250 hours of service in high school. Another 441 earned the exemplary award for completing 100 hours. </a:t>
            </a:r>
            <a:br>
              <a:rPr lang="en-US" sz="2200" dirty="0" smtClean="0"/>
            </a:br>
            <a:endParaRPr lang="en-US" sz="2200" dirty="0" smtClean="0"/>
          </a:p>
          <a:p>
            <a:pPr marL="342900" indent="-342900" algn="l">
              <a:spcAft>
                <a:spcPts val="600"/>
              </a:spcAft>
              <a:buFont typeface="Arial" pitchFamily="34" charset="0"/>
              <a:buChar char="•"/>
            </a:pPr>
            <a:r>
              <a:rPr lang="en-US" sz="2200" dirty="0" smtClean="0"/>
              <a:t>GCS High School Students have documented more than </a:t>
            </a:r>
            <a:r>
              <a:rPr lang="en-US" sz="2200" b="1" dirty="0" smtClean="0"/>
              <a:t>1 million hours of service-learning </a:t>
            </a:r>
            <a:r>
              <a:rPr lang="en-US" sz="2200" dirty="0" smtClean="0"/>
              <a:t>since 2011.</a:t>
            </a:r>
          </a:p>
          <a:p>
            <a:pPr marL="342900" indent="-342900" algn="l">
              <a:spcAft>
                <a:spcPts val="600"/>
              </a:spcAft>
              <a:buFont typeface="Arial" pitchFamily="34" charset="0"/>
              <a:buChar char="•"/>
            </a:pPr>
            <a:endParaRPr lang="en-US" sz="2200" dirty="0" smtClean="0"/>
          </a:p>
          <a:p>
            <a:pPr marL="342900" indent="-342900" algn="l">
              <a:spcAft>
                <a:spcPts val="600"/>
              </a:spcAft>
              <a:buFont typeface="Arial" pitchFamily="34" charset="0"/>
              <a:buChar char="•"/>
            </a:pPr>
            <a:r>
              <a:rPr lang="en-US" sz="2200" dirty="0" smtClean="0"/>
              <a:t>More than </a:t>
            </a:r>
            <a:r>
              <a:rPr lang="en-US" sz="2200" b="1" dirty="0" smtClean="0"/>
              <a:t>160 community organization </a:t>
            </a:r>
            <a:r>
              <a:rPr lang="en-US" sz="2200" dirty="0" smtClean="0"/>
              <a:t>have partnered with the district through the High School Service-Learning Initiative.  </a:t>
            </a:r>
          </a:p>
          <a:p>
            <a:pPr marL="342900" indent="-342900" algn="l">
              <a:spcAft>
                <a:spcPts val="600"/>
              </a:spcAft>
              <a:buFont typeface="Arial" pitchFamily="34" charset="0"/>
              <a:buChar char="•"/>
            </a:pPr>
            <a:endParaRPr lang="en-US" sz="2200" dirty="0" smtClean="0"/>
          </a:p>
          <a:p>
            <a:endParaRPr lang="en-US" sz="22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4557" t="21201" r="5063"/>
          <a:stretch/>
        </p:blipFill>
        <p:spPr>
          <a:xfrm>
            <a:off x="4619206" y="762000"/>
            <a:ext cx="3729581" cy="2286000"/>
          </a:xfrm>
          <a:prstGeom prst="rect">
            <a:avLst/>
          </a:prstGeom>
        </p:spPr>
      </p:pic>
    </p:spTree>
    <p:extLst>
      <p:ext uri="{BB962C8B-B14F-4D97-AF65-F5344CB8AC3E}">
        <p14:creationId xmlns:p14="http://schemas.microsoft.com/office/powerpoint/2010/main" val="991347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Celebrating Success</a:t>
            </a:r>
            <a:endParaRPr lang="en-US" dirty="0"/>
          </a:p>
        </p:txBody>
      </p:sp>
      <p:sp>
        <p:nvSpPr>
          <p:cNvPr id="3" name="Rectangle 2"/>
          <p:cNvSpPr/>
          <p:nvPr/>
        </p:nvSpPr>
        <p:spPr>
          <a:xfrm>
            <a:off x="228600" y="685800"/>
            <a:ext cx="3512500" cy="584775"/>
          </a:xfrm>
          <a:prstGeom prst="rect">
            <a:avLst/>
          </a:prstGeom>
        </p:spPr>
        <p:txBody>
          <a:bodyPr wrap="none">
            <a:spAutoFit/>
          </a:bodyPr>
          <a:lstStyle/>
          <a:p>
            <a:r>
              <a:rPr lang="en-US" sz="3200" b="1" dirty="0" smtClean="0"/>
              <a:t>Celebrating Success</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997596"/>
            <a:ext cx="5638800" cy="3749201"/>
          </a:xfrm>
          <a:prstGeom prst="rect">
            <a:avLst/>
          </a:prstGeom>
        </p:spPr>
      </p:pic>
      <p:sp>
        <p:nvSpPr>
          <p:cNvPr id="9" name="Rectangle 8"/>
          <p:cNvSpPr/>
          <p:nvPr/>
        </p:nvSpPr>
        <p:spPr>
          <a:xfrm>
            <a:off x="228600" y="1270575"/>
            <a:ext cx="8272008" cy="584775"/>
          </a:xfrm>
          <a:prstGeom prst="rect">
            <a:avLst/>
          </a:prstGeom>
        </p:spPr>
        <p:txBody>
          <a:bodyPr wrap="none">
            <a:spAutoFit/>
          </a:bodyPr>
          <a:lstStyle/>
          <a:p>
            <a:r>
              <a:rPr lang="en-US" sz="3200" b="1" dirty="0">
                <a:solidFill>
                  <a:srgbClr val="0033CC"/>
                </a:solidFill>
                <a:latin typeface="+mj-lt"/>
              </a:rPr>
              <a:t>GCS Recognized as National Leader in Character</a:t>
            </a:r>
          </a:p>
        </p:txBody>
      </p:sp>
    </p:spTree>
    <p:extLst>
      <p:ext uri="{BB962C8B-B14F-4D97-AF65-F5344CB8AC3E}">
        <p14:creationId xmlns:p14="http://schemas.microsoft.com/office/powerpoint/2010/main" val="10752240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Rectangle 2"/>
          <p:cNvSpPr/>
          <p:nvPr/>
        </p:nvSpPr>
        <p:spPr>
          <a:xfrm>
            <a:off x="990600" y="838200"/>
            <a:ext cx="6324600" cy="830997"/>
          </a:xfrm>
          <a:prstGeom prst="rect">
            <a:avLst/>
          </a:prstGeom>
        </p:spPr>
        <p:txBody>
          <a:bodyPr wrap="square">
            <a:spAutoFit/>
          </a:bodyPr>
          <a:lstStyle/>
          <a:p>
            <a:r>
              <a:rPr lang="en-US" sz="2400" b="1" dirty="0"/>
              <a:t>UNCG, Dudley High students team up for ‘Bring Us Benches and Bus Shelters’ project</a:t>
            </a:r>
          </a:p>
        </p:txBody>
      </p:sp>
      <p:sp>
        <p:nvSpPr>
          <p:cNvPr id="4" name="Rectangle 3"/>
          <p:cNvSpPr/>
          <p:nvPr/>
        </p:nvSpPr>
        <p:spPr>
          <a:xfrm>
            <a:off x="968829" y="2133600"/>
            <a:ext cx="6781800" cy="3416320"/>
          </a:xfrm>
          <a:prstGeom prst="rect">
            <a:avLst/>
          </a:prstGeom>
        </p:spPr>
        <p:txBody>
          <a:bodyPr wrap="square">
            <a:spAutoFit/>
          </a:bodyPr>
          <a:lstStyle/>
          <a:p>
            <a:r>
              <a:rPr lang="en-US" dirty="0"/>
              <a:t>The Bring Us Benches and Bus Shelters project arose out of the need for more bus shelters and benches in Greensboro. UNCG students worked with students at Dudley High to advocate for more bus shelters and other social issues.</a:t>
            </a:r>
          </a:p>
          <a:p>
            <a:endParaRPr lang="en-US" dirty="0"/>
          </a:p>
          <a:p>
            <a:r>
              <a:rPr lang="en-US" dirty="0"/>
              <a:t>Dudley students collected umbrellas for homeless shelters, and lobbied the Greensboro City Council for more bus shelters.</a:t>
            </a:r>
          </a:p>
          <a:p>
            <a:endParaRPr lang="en-US" dirty="0"/>
          </a:p>
          <a:p>
            <a:r>
              <a:rPr lang="en-US" dirty="0"/>
              <a:t>The goal of the project was to increase retention at Dudley by helping students become more engaged in civic issues they care about</a:t>
            </a:r>
            <a:r>
              <a:rPr lang="en-US" dirty="0" smtClean="0"/>
              <a:t>.</a:t>
            </a:r>
          </a:p>
          <a:p>
            <a:endParaRPr lang="en-US" dirty="0"/>
          </a:p>
          <a:p>
            <a:r>
              <a:rPr lang="en-US" dirty="0" smtClean="0">
                <a:hlinkClick r:id="rId3"/>
              </a:rPr>
              <a:t>Fox 8 News </a:t>
            </a:r>
            <a:endParaRPr lang="en-US" dirty="0"/>
          </a:p>
        </p:txBody>
      </p:sp>
    </p:spTree>
    <p:extLst>
      <p:ext uri="{BB962C8B-B14F-4D97-AF65-F5344CB8AC3E}">
        <p14:creationId xmlns:p14="http://schemas.microsoft.com/office/powerpoint/2010/main" val="9596850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ubtitle 125"/>
          <p:cNvSpPr>
            <a:spLocks noGrp="1"/>
          </p:cNvSpPr>
          <p:nvPr>
            <p:ph type="subTitle" idx="1"/>
          </p:nvPr>
        </p:nvSpPr>
        <p:spPr>
          <a:xfrm>
            <a:off x="0" y="4634948"/>
            <a:ext cx="7315200" cy="2146852"/>
          </a:xfrm>
        </p:spPr>
        <p:txBody>
          <a:bodyPr>
            <a:noAutofit/>
          </a:bodyPr>
          <a:lstStyle/>
          <a:p>
            <a:pPr algn="ctr"/>
            <a:r>
              <a:rPr lang="en-US" sz="1800" i="1" dirty="0" smtClean="0">
                <a:solidFill>
                  <a:srgbClr val="0070C0"/>
                </a:solidFill>
                <a:latin typeface="Cambria" pitchFamily="18" charset="0"/>
              </a:rPr>
              <a:t>“</a:t>
            </a:r>
            <a:r>
              <a:rPr lang="en-US" sz="2000" i="1" dirty="0">
                <a:solidFill>
                  <a:srgbClr val="0070C0"/>
                </a:solidFill>
                <a:latin typeface="Calibri" panose="020F0502020204030204" pitchFamily="34" charset="0"/>
              </a:rPr>
              <a:t>It’s not our job to toughen our children to face a cruel and heartless world.  It’s our job to raise children who will make the world less cruel and heartless.”</a:t>
            </a:r>
            <a:r>
              <a:rPr lang="en-US" sz="2000" dirty="0">
                <a:solidFill>
                  <a:srgbClr val="0070C0"/>
                </a:solidFill>
                <a:latin typeface="Calibri" panose="020F0502020204030204" pitchFamily="34" charset="0"/>
              </a:rPr>
              <a:t>  </a:t>
            </a:r>
            <a:r>
              <a:rPr lang="en-US" sz="2000" dirty="0" smtClean="0">
                <a:solidFill>
                  <a:srgbClr val="0070C0"/>
                </a:solidFill>
                <a:latin typeface="Calibri" panose="020F0502020204030204" pitchFamily="34" charset="0"/>
              </a:rPr>
              <a:t>  L.R</a:t>
            </a:r>
            <a:r>
              <a:rPr lang="en-US" sz="2000" dirty="0">
                <a:solidFill>
                  <a:srgbClr val="0070C0"/>
                </a:solidFill>
                <a:latin typeface="Calibri" panose="020F0502020204030204" pitchFamily="34" charset="0"/>
              </a:rPr>
              <a:t>. </a:t>
            </a:r>
            <a:r>
              <a:rPr lang="en-US" sz="2000" dirty="0" err="1" smtClean="0">
                <a:solidFill>
                  <a:srgbClr val="0070C0"/>
                </a:solidFill>
                <a:latin typeface="Calibri" panose="020F0502020204030204" pitchFamily="34" charset="0"/>
              </a:rPr>
              <a:t>Knost</a:t>
            </a:r>
            <a:endParaRPr lang="en-US" sz="2000" dirty="0" smtClean="0">
              <a:solidFill>
                <a:srgbClr val="0070C0"/>
              </a:solidFill>
              <a:latin typeface="Calibri" panose="020F0502020204030204" pitchFamily="34" charset="0"/>
            </a:endParaRPr>
          </a:p>
          <a:p>
            <a:pPr algn="ctr"/>
            <a:r>
              <a:rPr lang="en-US" sz="2000" dirty="0" smtClean="0">
                <a:solidFill>
                  <a:srgbClr val="0070C0"/>
                </a:solidFill>
                <a:latin typeface="Calibri" panose="020F0502020204030204" pitchFamily="34" charset="0"/>
              </a:rPr>
              <a:t>www.gcsnc.com</a:t>
            </a:r>
          </a:p>
          <a:p>
            <a:pPr algn="ctr"/>
            <a:r>
              <a:rPr lang="en-US" sz="2000" dirty="0" smtClean="0">
                <a:solidFill>
                  <a:srgbClr val="0070C0"/>
                </a:solidFill>
                <a:latin typeface="Calibri" panose="020F0502020204030204" pitchFamily="34" charset="0"/>
              </a:rPr>
              <a:t>Email: </a:t>
            </a:r>
            <a:r>
              <a:rPr lang="en-US" sz="2000" dirty="0" smtClean="0">
                <a:solidFill>
                  <a:srgbClr val="0070C0"/>
                </a:solidFill>
                <a:latin typeface="Calibri" panose="020F0502020204030204" pitchFamily="34" charset="0"/>
                <a:hlinkClick r:id="rId3"/>
              </a:rPr>
              <a:t>servicelearning@gcsnc.com</a:t>
            </a:r>
            <a:endParaRPr lang="en-US" sz="2000" dirty="0" smtClean="0">
              <a:solidFill>
                <a:srgbClr val="0070C0"/>
              </a:solidFill>
              <a:latin typeface="Calibri" panose="020F0502020204030204" pitchFamily="34" charset="0"/>
            </a:endParaRPr>
          </a:p>
          <a:p>
            <a:pPr algn="ctr"/>
            <a:r>
              <a:rPr lang="en-US" sz="2000" dirty="0" smtClean="0">
                <a:solidFill>
                  <a:srgbClr val="0070C0"/>
                </a:solidFill>
                <a:latin typeface="Calibri" panose="020F0502020204030204" pitchFamily="34" charset="0"/>
              </a:rPr>
              <a:t>Phone: (336) 370-8397</a:t>
            </a:r>
            <a:endParaRPr lang="en-US" sz="2000" dirty="0">
              <a:solidFill>
                <a:srgbClr val="0070C0"/>
              </a:solidFill>
              <a:latin typeface="Calibri" panose="020F0502020204030204" pitchFamily="34" charset="0"/>
            </a:endParaRPr>
          </a:p>
        </p:txBody>
      </p:sp>
      <p:sp>
        <p:nvSpPr>
          <p:cNvPr id="6" name="Rectangle 2"/>
          <p:cNvSpPr txBox="1">
            <a:spLocks/>
          </p:cNvSpPr>
          <p:nvPr/>
        </p:nvSpPr>
        <p:spPr>
          <a:xfrm>
            <a:off x="152400" y="4101548"/>
            <a:ext cx="8915400" cy="533400"/>
          </a:xfrm>
          <a:prstGeom prst="rect">
            <a:avLst/>
          </a:prstGeom>
          <a:noFill/>
        </p:spPr>
        <p:txBody>
          <a:bodyPr vert="horz" anchor="ctr">
            <a:normAutofit fontScale="90000"/>
          </a:bodyPr>
          <a:lstStyle>
            <a:lvl1pPr algn="l" rtl="0" eaLnBrk="1" latinLnBrk="0" hangingPunct="1">
              <a:spcBef>
                <a:spcPct val="0"/>
              </a:spcBef>
              <a:buNone/>
              <a:defRPr sz="2000" b="0" cap="all" spc="150" baseline="0">
                <a:solidFill>
                  <a:schemeClr val="bg1"/>
                </a:solidFill>
                <a:latin typeface="+mj-lt"/>
                <a:ea typeface="+mj-ea"/>
                <a:cs typeface="+mj-cs"/>
              </a:defRPr>
            </a:lvl1pPr>
          </a:lstStyle>
          <a:p>
            <a:r>
              <a:rPr lang="en-US" b="1" kern="0" dirty="0" smtClean="0"/>
              <a:t>Transforming a school district through character Development </a:t>
            </a:r>
            <a:endParaRPr lang="en-US" b="1" kern="0" dirty="0"/>
          </a:p>
        </p:txBody>
      </p:sp>
      <p:pic>
        <p:nvPicPr>
          <p:cNvPr id="5" name="Picture 4" descr="strategic-plan-cover.gif"/>
          <p:cNvPicPr>
            <a:picLocks noChangeAspect="1"/>
          </p:cNvPicPr>
          <p:nvPr/>
        </p:nvPicPr>
        <p:blipFill>
          <a:blip r:embed="rId4" cstate="print"/>
          <a:stretch>
            <a:fillRect/>
          </a:stretch>
        </p:blipFill>
        <p:spPr>
          <a:xfrm>
            <a:off x="6248400" y="304800"/>
            <a:ext cx="2568615" cy="3531845"/>
          </a:xfrm>
          <a:prstGeom prst="rect">
            <a:avLst/>
          </a:prstGeom>
          <a:ln w="12700">
            <a:solidFill>
              <a:schemeClr val="bg1"/>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GCS Diversity</a:t>
            </a:r>
            <a:endParaRPr lang="en-US" b="1" dirty="0"/>
          </a:p>
        </p:txBody>
      </p:sp>
      <p:sp>
        <p:nvSpPr>
          <p:cNvPr id="6" name="Rectangle 5"/>
          <p:cNvSpPr/>
          <p:nvPr/>
        </p:nvSpPr>
        <p:spPr>
          <a:xfrm>
            <a:off x="381000" y="2895600"/>
            <a:ext cx="6324600" cy="327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169" name="Chart 10"/>
          <p:cNvGraphicFramePr>
            <a:graphicFrameLocks/>
          </p:cNvGraphicFramePr>
          <p:nvPr/>
        </p:nvGraphicFramePr>
        <p:xfrm>
          <a:off x="381000" y="1143000"/>
          <a:ext cx="7874000" cy="4673600"/>
        </p:xfrm>
        <a:graphic>
          <a:graphicData uri="http://schemas.openxmlformats.org/presentationml/2006/ole">
            <mc:AlternateContent xmlns:mc="http://schemas.openxmlformats.org/markup-compatibility/2006">
              <mc:Choice xmlns:v="urn:schemas-microsoft-com:vml" Requires="v">
                <p:oleObj spid="_x0000_s102586" r:id="rId5" imgW="7876715" imgH="4669941" progId="Excel.Sheet.8">
                  <p:embed/>
                </p:oleObj>
              </mc:Choice>
              <mc:Fallback>
                <p:oleObj r:id="rId5" imgW="7876715" imgH="4669941" progId="Excel.Sheet.8">
                  <p:embed/>
                  <p:pic>
                    <p:nvPicPr>
                      <p:cNvPr id="0"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143000"/>
                        <a:ext cx="7874000" cy="467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4572000" y="3276600"/>
            <a:ext cx="583814" cy="369332"/>
          </a:xfrm>
          <a:prstGeom prst="rect">
            <a:avLst/>
          </a:prstGeom>
          <a:noFill/>
        </p:spPr>
        <p:txBody>
          <a:bodyPr wrap="none" rtlCol="0">
            <a:spAutoFit/>
          </a:bodyPr>
          <a:lstStyle/>
          <a:p>
            <a:r>
              <a:rPr lang="en-US" dirty="0" smtClean="0"/>
              <a:t>41%</a:t>
            </a:r>
            <a:endParaRPr lang="en-US" dirty="0"/>
          </a:p>
        </p:txBody>
      </p:sp>
      <p:sp>
        <p:nvSpPr>
          <p:cNvPr id="8" name="TextBox 7"/>
          <p:cNvSpPr txBox="1"/>
          <p:nvPr/>
        </p:nvSpPr>
        <p:spPr>
          <a:xfrm>
            <a:off x="1371600" y="2819400"/>
            <a:ext cx="875561" cy="369332"/>
          </a:xfrm>
          <a:prstGeom prst="rect">
            <a:avLst/>
          </a:prstGeom>
          <a:noFill/>
        </p:spPr>
        <p:txBody>
          <a:bodyPr wrap="none" rtlCol="0">
            <a:spAutoFit/>
          </a:bodyPr>
          <a:lstStyle/>
          <a:p>
            <a:r>
              <a:rPr lang="en-US" dirty="0" smtClean="0"/>
              <a:t>35.19</a:t>
            </a:r>
            <a:r>
              <a:rPr lang="en-US" dirty="0"/>
              <a:t>%</a:t>
            </a:r>
            <a:endParaRPr lang="en-US" dirty="0" smtClean="0"/>
          </a:p>
        </p:txBody>
      </p:sp>
      <p:sp>
        <p:nvSpPr>
          <p:cNvPr id="10" name="TextBox 9"/>
          <p:cNvSpPr txBox="1"/>
          <p:nvPr/>
        </p:nvSpPr>
        <p:spPr>
          <a:xfrm>
            <a:off x="2590800" y="4114800"/>
            <a:ext cx="875561" cy="369332"/>
          </a:xfrm>
          <a:prstGeom prst="rect">
            <a:avLst/>
          </a:prstGeom>
          <a:noFill/>
        </p:spPr>
        <p:txBody>
          <a:bodyPr wrap="none" rtlCol="0">
            <a:spAutoFit/>
          </a:bodyPr>
          <a:lstStyle/>
          <a:p>
            <a:r>
              <a:rPr lang="en-US" dirty="0" smtClean="0"/>
              <a:t>13.46%</a:t>
            </a:r>
            <a:endParaRPr lang="en-US" dirty="0"/>
          </a:p>
        </p:txBody>
      </p:sp>
      <p:sp>
        <p:nvSpPr>
          <p:cNvPr id="13" name="TextBox 12"/>
          <p:cNvSpPr txBox="1"/>
          <p:nvPr/>
        </p:nvSpPr>
        <p:spPr>
          <a:xfrm>
            <a:off x="3429000" y="2286000"/>
            <a:ext cx="758541" cy="369332"/>
          </a:xfrm>
          <a:prstGeom prst="rect">
            <a:avLst/>
          </a:prstGeom>
          <a:noFill/>
        </p:spPr>
        <p:txBody>
          <a:bodyPr wrap="none" rtlCol="0">
            <a:spAutoFit/>
          </a:bodyPr>
          <a:lstStyle/>
          <a:p>
            <a:r>
              <a:rPr lang="en-US" dirty="0" smtClean="0"/>
              <a:t>5.81%</a:t>
            </a:r>
            <a:endParaRPr lang="en-US" dirty="0"/>
          </a:p>
        </p:txBody>
      </p:sp>
      <p:sp>
        <p:nvSpPr>
          <p:cNvPr id="15" name="TextBox 14"/>
          <p:cNvSpPr txBox="1"/>
          <p:nvPr/>
        </p:nvSpPr>
        <p:spPr>
          <a:xfrm>
            <a:off x="1600200" y="3962400"/>
            <a:ext cx="758541" cy="369332"/>
          </a:xfrm>
          <a:prstGeom prst="rect">
            <a:avLst/>
          </a:prstGeom>
          <a:noFill/>
        </p:spPr>
        <p:txBody>
          <a:bodyPr wrap="none" rtlCol="0">
            <a:spAutoFit/>
          </a:bodyPr>
          <a:lstStyle/>
          <a:p>
            <a:r>
              <a:rPr lang="en-US" dirty="0" smtClean="0"/>
              <a:t>3.83%</a:t>
            </a:r>
            <a:endParaRPr lang="en-US" dirty="0"/>
          </a:p>
        </p:txBody>
      </p:sp>
      <p:sp>
        <p:nvSpPr>
          <p:cNvPr id="16" name="TextBox 15"/>
          <p:cNvSpPr txBox="1"/>
          <p:nvPr/>
        </p:nvSpPr>
        <p:spPr>
          <a:xfrm>
            <a:off x="2590800" y="5638800"/>
            <a:ext cx="3741345" cy="615553"/>
          </a:xfrm>
          <a:prstGeom prst="rect">
            <a:avLst/>
          </a:prstGeom>
          <a:noFill/>
        </p:spPr>
        <p:txBody>
          <a:bodyPr wrap="none" rtlCol="0">
            <a:spAutoFit/>
          </a:bodyPr>
          <a:lstStyle/>
          <a:p>
            <a:pPr fontAlgn="t"/>
            <a:r>
              <a:rPr lang="en-US" b="1" dirty="0" smtClean="0"/>
              <a:t>72,191 students </a:t>
            </a:r>
            <a:r>
              <a:rPr lang="en-US" dirty="0" smtClean="0"/>
              <a:t>(20</a:t>
            </a:r>
            <a:r>
              <a:rPr lang="en-US" baseline="30000" dirty="0" smtClean="0"/>
              <a:t>th</a:t>
            </a:r>
            <a:r>
              <a:rPr lang="en-US" dirty="0" smtClean="0"/>
              <a:t> </a:t>
            </a:r>
            <a:r>
              <a:rPr lang="en-US" dirty="0"/>
              <a:t>day </a:t>
            </a:r>
            <a:r>
              <a:rPr lang="en-US" dirty="0" smtClean="0"/>
              <a:t>enrollment)</a:t>
            </a:r>
            <a:endParaRPr lang="en-US" dirty="0"/>
          </a:p>
          <a:p>
            <a:pPr fontAlgn="t"/>
            <a:r>
              <a:rPr lang="en-US" sz="1600" i="1" dirty="0"/>
              <a:t>*does not include </a:t>
            </a:r>
            <a:r>
              <a:rPr lang="en-US" sz="1600" i="1" dirty="0" smtClean="0"/>
              <a:t>pre-K</a:t>
            </a:r>
            <a:endParaRPr lang="en-US" sz="1600" dirty="0"/>
          </a:p>
        </p:txBody>
      </p:sp>
      <p:sp>
        <p:nvSpPr>
          <p:cNvPr id="11" name="Rectangle 10"/>
          <p:cNvSpPr/>
          <p:nvPr/>
        </p:nvSpPr>
        <p:spPr>
          <a:xfrm>
            <a:off x="2514600" y="1295400"/>
            <a:ext cx="3810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81000" y="838200"/>
            <a:ext cx="7086600" cy="584775"/>
          </a:xfrm>
          <a:prstGeom prst="rect">
            <a:avLst/>
          </a:prstGeom>
        </p:spPr>
        <p:txBody>
          <a:bodyPr wrap="square">
            <a:spAutoFit/>
          </a:bodyPr>
          <a:lstStyle/>
          <a:p>
            <a:pPr algn="ctr"/>
            <a:r>
              <a:rPr lang="en-US" sz="3200" b="1" dirty="0" smtClean="0"/>
              <a:t>Student Demographics 2014-2015</a:t>
            </a:r>
            <a:endParaRPr lang="en-US" sz="32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GCS Diversity</a:t>
            </a:r>
            <a:endParaRPr lang="en-US" dirty="0"/>
          </a:p>
        </p:txBody>
      </p:sp>
      <p:sp>
        <p:nvSpPr>
          <p:cNvPr id="3" name="Rectangle 2"/>
          <p:cNvSpPr/>
          <p:nvPr/>
        </p:nvSpPr>
        <p:spPr>
          <a:xfrm>
            <a:off x="381000" y="2819400"/>
            <a:ext cx="6553200"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3400" y="838200"/>
            <a:ext cx="7467600" cy="584775"/>
          </a:xfrm>
          <a:prstGeom prst="rect">
            <a:avLst/>
          </a:prstGeom>
          <a:noFill/>
        </p:spPr>
        <p:txBody>
          <a:bodyPr wrap="square" rtlCol="0">
            <a:spAutoFit/>
          </a:bodyPr>
          <a:lstStyle/>
          <a:p>
            <a:pPr algn="ctr"/>
            <a:r>
              <a:rPr lang="en-US" sz="3200" b="1" dirty="0" smtClean="0"/>
              <a:t>Student Demographics 2014-2015</a:t>
            </a:r>
            <a:endParaRPr lang="en-US" sz="32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931747"/>
            <a:ext cx="7774497" cy="3081528"/>
          </a:xfrm>
          <a:prstGeom prst="rect">
            <a:avLst/>
          </a:prstGeom>
        </p:spPr>
      </p:pic>
      <p:sp>
        <p:nvSpPr>
          <p:cNvPr id="6" name="Rectangle 5"/>
          <p:cNvSpPr/>
          <p:nvPr/>
        </p:nvSpPr>
        <p:spPr>
          <a:xfrm>
            <a:off x="966537" y="3962400"/>
            <a:ext cx="990600" cy="228600"/>
          </a:xfrm>
          <a:prstGeom prst="rect">
            <a:avLst/>
          </a:prstGeom>
          <a:solidFill>
            <a:srgbClr val="1F4A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128</a:t>
            </a:r>
            <a:endParaRPr lang="en-US" dirty="0"/>
          </a:p>
        </p:txBody>
      </p:sp>
      <p:sp>
        <p:nvSpPr>
          <p:cNvPr id="7" name="Rectangle 6"/>
          <p:cNvSpPr/>
          <p:nvPr/>
        </p:nvSpPr>
        <p:spPr>
          <a:xfrm>
            <a:off x="2334126" y="3456182"/>
            <a:ext cx="942474" cy="228600"/>
          </a:xfrm>
          <a:prstGeom prst="rect">
            <a:avLst/>
          </a:prstGeom>
          <a:solidFill>
            <a:srgbClr val="BAD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59.41%</a:t>
            </a:r>
            <a:endParaRPr lang="en-US" dirty="0"/>
          </a:p>
        </p:txBody>
      </p:sp>
      <p:sp>
        <p:nvSpPr>
          <p:cNvPr id="8" name="Rectangle 7"/>
          <p:cNvSpPr/>
          <p:nvPr/>
        </p:nvSpPr>
        <p:spPr>
          <a:xfrm>
            <a:off x="5562600" y="3684782"/>
            <a:ext cx="723900" cy="204716"/>
          </a:xfrm>
          <a:prstGeom prst="rect">
            <a:avLst/>
          </a:prstGeom>
          <a:solidFill>
            <a:srgbClr val="00A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79</a:t>
            </a:r>
            <a:endParaRPr lang="en-US" dirty="0"/>
          </a:p>
        </p:txBody>
      </p:sp>
      <p:sp>
        <p:nvSpPr>
          <p:cNvPr id="9" name="Rectangle 8"/>
          <p:cNvSpPr/>
          <p:nvPr/>
        </p:nvSpPr>
        <p:spPr>
          <a:xfrm>
            <a:off x="3957030" y="3962400"/>
            <a:ext cx="838200" cy="228600"/>
          </a:xfrm>
          <a:prstGeom prst="rect">
            <a:avLst/>
          </a:prstGeom>
          <a:solidFill>
            <a:srgbClr val="AAB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13,441</a:t>
            </a:r>
            <a:endParaRPr lang="en-US" dirty="0"/>
          </a:p>
        </p:txBody>
      </p:sp>
      <p:sp>
        <p:nvSpPr>
          <p:cNvPr id="10" name="Rectangle 9"/>
          <p:cNvSpPr/>
          <p:nvPr/>
        </p:nvSpPr>
        <p:spPr>
          <a:xfrm>
            <a:off x="6913880" y="4071353"/>
            <a:ext cx="838200" cy="228600"/>
          </a:xfrm>
          <a:prstGeom prst="rect">
            <a:avLst/>
          </a:prstGeom>
          <a:solidFill>
            <a:srgbClr val="4E7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10,542</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114800"/>
            <a:ext cx="7772400" cy="533400"/>
          </a:xfrm>
        </p:spPr>
        <p:txBody>
          <a:bodyPr>
            <a:normAutofit/>
          </a:bodyPr>
          <a:lstStyle/>
          <a:p>
            <a:r>
              <a:rPr lang="en-US" b="1" dirty="0" smtClean="0"/>
              <a:t>Our vision: achieving educational excellence</a:t>
            </a:r>
            <a:endParaRPr lang="en-US" b="1" dirty="0"/>
          </a:p>
        </p:txBody>
      </p:sp>
      <p:pic>
        <p:nvPicPr>
          <p:cNvPr id="6" name="Picture 4"/>
          <p:cNvPicPr>
            <a:picLocks noChangeAspect="1"/>
          </p:cNvPicPr>
          <p:nvPr/>
        </p:nvPicPr>
        <p:blipFill>
          <a:blip r:embed="rId3" cstate="print"/>
          <a:srcRect/>
          <a:stretch>
            <a:fillRect/>
          </a:stretch>
        </p:blipFill>
        <p:spPr bwMode="auto">
          <a:xfrm>
            <a:off x="5715000" y="2640013"/>
            <a:ext cx="3259138" cy="4217987"/>
          </a:xfrm>
          <a:prstGeom prst="rect">
            <a:avLst/>
          </a:prstGeom>
          <a:noFill/>
          <a:ln w="9525">
            <a:noFill/>
            <a:miter lim="800000"/>
            <a:headEnd/>
            <a:tailEnd/>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5451" r="24857"/>
          <a:stretch/>
        </p:blipFill>
        <p:spPr>
          <a:xfrm>
            <a:off x="304800" y="626425"/>
            <a:ext cx="2924266" cy="325977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9677" b="19785"/>
          <a:stretch/>
        </p:blipFill>
        <p:spPr>
          <a:xfrm>
            <a:off x="6079307" y="657617"/>
            <a:ext cx="2850458" cy="302726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6936" t="25411" r="37500"/>
          <a:stretch/>
        </p:blipFill>
        <p:spPr>
          <a:xfrm>
            <a:off x="3413321" y="417145"/>
            <a:ext cx="2502410" cy="349228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1143000"/>
            <a:ext cx="7620000" cy="5047536"/>
          </a:xfrm>
          <a:prstGeom prst="rect">
            <a:avLst/>
          </a:prstGeom>
        </p:spPr>
        <p:txBody>
          <a:bodyPr wrap="square">
            <a:spAutoFit/>
          </a:bodyPr>
          <a:lstStyle/>
          <a:p>
            <a:r>
              <a:rPr lang="en-US" sz="2000" b="1" dirty="0" smtClean="0">
                <a:solidFill>
                  <a:srgbClr val="0033CC"/>
                </a:solidFill>
              </a:rPr>
              <a:t>Highest Graduation Rate</a:t>
            </a:r>
          </a:p>
          <a:p>
            <a:endParaRPr lang="en-US" sz="2000" b="1" dirty="0" smtClean="0">
              <a:solidFill>
                <a:srgbClr val="0033CC"/>
              </a:solidFill>
            </a:endParaRPr>
          </a:p>
          <a:p>
            <a:endParaRPr lang="en-US" sz="2000" b="1" dirty="0" smtClean="0">
              <a:solidFill>
                <a:srgbClr val="0033CC"/>
              </a:solidFill>
            </a:endParaRPr>
          </a:p>
          <a:p>
            <a:endParaRPr lang="en-US" sz="2000" b="1" dirty="0">
              <a:solidFill>
                <a:srgbClr val="0033CC"/>
              </a:solidFill>
            </a:endParaRPr>
          </a:p>
          <a:p>
            <a:endParaRPr lang="en-US" sz="2000" b="1" dirty="0" smtClean="0">
              <a:solidFill>
                <a:srgbClr val="0033CC"/>
              </a:solidFill>
            </a:endParaRPr>
          </a:p>
          <a:p>
            <a:endParaRPr lang="en-US" sz="2000" b="1" dirty="0" smtClean="0">
              <a:solidFill>
                <a:srgbClr val="0033CC"/>
              </a:solidFill>
            </a:endParaRPr>
          </a:p>
          <a:p>
            <a:endParaRPr lang="en-US" sz="2000" b="1" dirty="0" smtClean="0">
              <a:solidFill>
                <a:srgbClr val="0033CC"/>
              </a:solidFill>
            </a:endParaRPr>
          </a:p>
          <a:p>
            <a:pPr marL="342900" indent="-342900">
              <a:buFont typeface="Wingdings" pitchFamily="2" charset="2"/>
              <a:buChar char="ü"/>
            </a:pPr>
            <a:r>
              <a:rPr lang="en-US" sz="2000" b="1" dirty="0" smtClean="0"/>
              <a:t>2013</a:t>
            </a:r>
            <a:r>
              <a:rPr lang="en-US" sz="2000" dirty="0" smtClean="0"/>
              <a:t> 	Eight schools</a:t>
            </a:r>
            <a:r>
              <a:rPr lang="en-US" sz="2000" dirty="0"/>
              <a:t>, including six large traditional high </a:t>
            </a:r>
            <a:r>
              <a:rPr lang="en-US" sz="2000" dirty="0" smtClean="0"/>
              <a:t>			schools</a:t>
            </a:r>
            <a:r>
              <a:rPr lang="en-US" sz="2000" dirty="0"/>
              <a:t>, had </a:t>
            </a:r>
            <a:r>
              <a:rPr lang="en-US" sz="2000" b="1" dirty="0"/>
              <a:t>graduation rates between 90 and 99% </a:t>
            </a:r>
            <a:endParaRPr lang="en-US" sz="2000" b="1" dirty="0" smtClean="0"/>
          </a:p>
          <a:p>
            <a:endParaRPr lang="en-US" sz="2000" dirty="0"/>
          </a:p>
          <a:p>
            <a:pPr marL="342900" indent="-342900">
              <a:buFont typeface="Wingdings" pitchFamily="2" charset="2"/>
              <a:buChar char="ü"/>
            </a:pPr>
            <a:r>
              <a:rPr lang="en-US" sz="2000" b="1" dirty="0" smtClean="0"/>
              <a:t>2014</a:t>
            </a:r>
            <a:r>
              <a:rPr lang="en-US" sz="2000" dirty="0" smtClean="0"/>
              <a:t> 	Seven schools achieved a </a:t>
            </a:r>
            <a:r>
              <a:rPr lang="en-US" sz="2000" b="1" dirty="0" smtClean="0"/>
              <a:t>100</a:t>
            </a:r>
            <a:r>
              <a:rPr lang="en-US" sz="2000" b="1" dirty="0"/>
              <a:t>% graduation </a:t>
            </a:r>
            <a:r>
              <a:rPr lang="en-US" sz="2000" b="1" dirty="0" smtClean="0"/>
              <a:t>rate</a:t>
            </a:r>
          </a:p>
          <a:p>
            <a:pPr marL="342900" indent="-342900">
              <a:buFont typeface="Wingdings" pitchFamily="2" charset="2"/>
              <a:buChar char="ü"/>
            </a:pPr>
            <a:endParaRPr lang="en-US" sz="2000" b="1" dirty="0" smtClean="0"/>
          </a:p>
          <a:p>
            <a:pPr marL="342900" indent="-342900">
              <a:buFont typeface="Wingdings" pitchFamily="2" charset="2"/>
              <a:buChar char="ü"/>
            </a:pPr>
            <a:r>
              <a:rPr lang="en-US" sz="2000" b="1" dirty="0" smtClean="0"/>
              <a:t>2014</a:t>
            </a:r>
            <a:r>
              <a:rPr lang="en-US" sz="2000" dirty="0" smtClean="0"/>
              <a:t> 	Fourteen schools, including ten large traditional high 			schools, had </a:t>
            </a:r>
            <a:r>
              <a:rPr lang="en-US" sz="2000" b="1" dirty="0" smtClean="0"/>
              <a:t>graduation rates between 90 and 99% 			(highest in N.C.)</a:t>
            </a:r>
          </a:p>
          <a:p>
            <a:endParaRPr lang="en-US" sz="2200" i="1" dirty="0"/>
          </a:p>
        </p:txBody>
      </p:sp>
      <p:sp>
        <p:nvSpPr>
          <p:cNvPr id="2" name="Title 1"/>
          <p:cNvSpPr>
            <a:spLocks noGrp="1"/>
          </p:cNvSpPr>
          <p:nvPr>
            <p:ph type="title"/>
          </p:nvPr>
        </p:nvSpPr>
        <p:spPr/>
        <p:txBody>
          <a:bodyPr>
            <a:normAutofit fontScale="90000"/>
          </a:bodyPr>
          <a:lstStyle/>
          <a:p>
            <a:r>
              <a:rPr lang="en-US" dirty="0" smtClean="0"/>
              <a:t>Guilford County schools proud! </a:t>
            </a:r>
            <a:endParaRPr lang="en-US" dirty="0"/>
          </a:p>
        </p:txBody>
      </p:sp>
      <p:sp>
        <p:nvSpPr>
          <p:cNvPr id="3" name="Rectangle 2"/>
          <p:cNvSpPr/>
          <p:nvPr/>
        </p:nvSpPr>
        <p:spPr>
          <a:xfrm>
            <a:off x="304800" y="665747"/>
            <a:ext cx="2255668" cy="584775"/>
          </a:xfrm>
          <a:prstGeom prst="rect">
            <a:avLst/>
          </a:prstGeom>
        </p:spPr>
        <p:txBody>
          <a:bodyPr wrap="square">
            <a:spAutoFit/>
          </a:bodyPr>
          <a:lstStyle/>
          <a:p>
            <a:r>
              <a:rPr lang="en-US" sz="3200" b="1" dirty="0" smtClean="0"/>
              <a:t>GCS Proud!</a:t>
            </a:r>
            <a:endParaRPr lang="en-US" sz="3200" b="1" dirty="0"/>
          </a:p>
        </p:txBody>
      </p:sp>
      <p:graphicFrame>
        <p:nvGraphicFramePr>
          <p:cNvPr id="4" name="Table 3"/>
          <p:cNvGraphicFramePr>
            <a:graphicFrameLocks noGrp="1"/>
          </p:cNvGraphicFramePr>
          <p:nvPr>
            <p:extLst>
              <p:ext uri="{D42A27DB-BD31-4B8C-83A1-F6EECF244321}">
                <p14:modId xmlns:p14="http://schemas.microsoft.com/office/powerpoint/2010/main" val="1279291031"/>
              </p:ext>
            </p:extLst>
          </p:nvPr>
        </p:nvGraphicFramePr>
        <p:xfrm>
          <a:off x="1066800" y="1676400"/>
          <a:ext cx="6096000" cy="1483360"/>
        </p:xfrm>
        <a:graphic>
          <a:graphicData uri="http://schemas.openxmlformats.org/drawingml/2006/table">
            <a:tbl>
              <a:tblPr firstRow="1" bandRow="1">
                <a:tableStyleId>{B301B821-A1FF-4177-AEE7-76D212191A09}</a:tableStyleId>
              </a:tblPr>
              <a:tblGrid>
                <a:gridCol w="3048000"/>
                <a:gridCol w="3048000"/>
              </a:tblGrid>
              <a:tr h="370840">
                <a:tc>
                  <a:txBody>
                    <a:bodyPr/>
                    <a:lstStyle/>
                    <a:p>
                      <a:r>
                        <a:rPr lang="en-US" dirty="0" smtClean="0"/>
                        <a:t>Graduation</a:t>
                      </a:r>
                      <a:r>
                        <a:rPr lang="en-US" baseline="0" dirty="0" smtClean="0"/>
                        <a:t> Year</a:t>
                      </a:r>
                      <a:endParaRPr lang="en-US" dirty="0"/>
                    </a:p>
                  </a:txBody>
                  <a:tcPr/>
                </a:tc>
                <a:tc>
                  <a:txBody>
                    <a:bodyPr/>
                    <a:lstStyle/>
                    <a:p>
                      <a:r>
                        <a:rPr lang="en-US" dirty="0" smtClean="0"/>
                        <a:t>Graduation Rate</a:t>
                      </a:r>
                      <a:endParaRPr lang="en-US" dirty="0"/>
                    </a:p>
                  </a:txBody>
                  <a:tcPr/>
                </a:tc>
              </a:tr>
              <a:tr h="370840">
                <a:tc>
                  <a:txBody>
                    <a:bodyPr/>
                    <a:lstStyle/>
                    <a:p>
                      <a:r>
                        <a:rPr lang="en-US" dirty="0" smtClean="0"/>
                        <a:t>2012</a:t>
                      </a:r>
                      <a:endParaRPr lang="en-US" dirty="0"/>
                    </a:p>
                  </a:txBody>
                  <a:tcPr/>
                </a:tc>
                <a:tc>
                  <a:txBody>
                    <a:bodyPr/>
                    <a:lstStyle/>
                    <a:p>
                      <a:r>
                        <a:rPr lang="en-US" dirty="0" smtClean="0"/>
                        <a:t>84.5%</a:t>
                      </a:r>
                      <a:endParaRPr lang="en-US" dirty="0"/>
                    </a:p>
                  </a:txBody>
                  <a:tcPr/>
                </a:tc>
              </a:tr>
              <a:tr h="370840">
                <a:tc>
                  <a:txBody>
                    <a:bodyPr/>
                    <a:lstStyle/>
                    <a:p>
                      <a:r>
                        <a:rPr lang="en-US" dirty="0" smtClean="0"/>
                        <a:t>2013</a:t>
                      </a:r>
                      <a:endParaRPr lang="en-US" dirty="0"/>
                    </a:p>
                  </a:txBody>
                  <a:tcPr/>
                </a:tc>
                <a:tc>
                  <a:txBody>
                    <a:bodyPr/>
                    <a:lstStyle/>
                    <a:p>
                      <a:r>
                        <a:rPr lang="en-US" dirty="0" smtClean="0"/>
                        <a:t>86.2%</a:t>
                      </a:r>
                      <a:endParaRPr lang="en-US" dirty="0"/>
                    </a:p>
                  </a:txBody>
                  <a:tcPr/>
                </a:tc>
              </a:tr>
              <a:tr h="370840">
                <a:tc>
                  <a:txBody>
                    <a:bodyPr/>
                    <a:lstStyle/>
                    <a:p>
                      <a:r>
                        <a:rPr lang="en-US" dirty="0" smtClean="0"/>
                        <a:t>2014</a:t>
                      </a:r>
                      <a:endParaRPr lang="en-US" dirty="0"/>
                    </a:p>
                  </a:txBody>
                  <a:tcPr/>
                </a:tc>
                <a:tc>
                  <a:txBody>
                    <a:bodyPr/>
                    <a:lstStyle/>
                    <a:p>
                      <a:r>
                        <a:rPr lang="en-US" dirty="0" smtClean="0"/>
                        <a:t>88.5%</a:t>
                      </a:r>
                      <a:endParaRPr lang="en-US" dirty="0"/>
                    </a:p>
                  </a:txBody>
                  <a:tcPr/>
                </a:tc>
              </a:tr>
            </a:tbl>
          </a:graphicData>
        </a:graphic>
      </p:graphicFrame>
    </p:spTree>
    <p:extLst>
      <p:ext uri="{BB962C8B-B14F-4D97-AF65-F5344CB8AC3E}">
        <p14:creationId xmlns:p14="http://schemas.microsoft.com/office/powerpoint/2010/main" val="2599483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Guilford county schools proud!</a:t>
            </a:r>
            <a:endParaRPr lang="en-US" dirty="0"/>
          </a:p>
        </p:txBody>
      </p:sp>
      <p:sp>
        <p:nvSpPr>
          <p:cNvPr id="3" name="Rectangle 2"/>
          <p:cNvSpPr/>
          <p:nvPr/>
        </p:nvSpPr>
        <p:spPr>
          <a:xfrm>
            <a:off x="436642" y="685799"/>
            <a:ext cx="2103268" cy="584775"/>
          </a:xfrm>
          <a:prstGeom prst="rect">
            <a:avLst/>
          </a:prstGeom>
        </p:spPr>
        <p:txBody>
          <a:bodyPr wrap="none">
            <a:spAutoFit/>
          </a:bodyPr>
          <a:lstStyle/>
          <a:p>
            <a:r>
              <a:rPr lang="en-US" sz="3200" b="1" dirty="0" smtClean="0">
                <a:latin typeface="+mj-lt"/>
              </a:rPr>
              <a:t>GCS Proud!</a:t>
            </a:r>
            <a:endParaRPr lang="en-US" sz="3200" b="1" dirty="0">
              <a:latin typeface="+mj-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5257799"/>
            <a:ext cx="1057439" cy="1191481"/>
          </a:xfrm>
          <a:prstGeom prst="rect">
            <a:avLst/>
          </a:prstGeom>
        </p:spPr>
      </p:pic>
      <p:sp>
        <p:nvSpPr>
          <p:cNvPr id="10" name="Rectangle 9"/>
          <p:cNvSpPr/>
          <p:nvPr/>
        </p:nvSpPr>
        <p:spPr>
          <a:xfrm>
            <a:off x="417859" y="1270574"/>
            <a:ext cx="7869158" cy="4370427"/>
          </a:xfrm>
          <a:prstGeom prst="rect">
            <a:avLst/>
          </a:prstGeom>
        </p:spPr>
        <p:txBody>
          <a:bodyPr wrap="square">
            <a:spAutoFit/>
          </a:bodyPr>
          <a:lstStyle/>
          <a:p>
            <a:r>
              <a:rPr lang="en-US" sz="2000" b="1" dirty="0" smtClean="0">
                <a:solidFill>
                  <a:srgbClr val="0033CC"/>
                </a:solidFill>
              </a:rPr>
              <a:t>2013 – 2018 GCS Recognized as a National District of Character</a:t>
            </a:r>
          </a:p>
          <a:p>
            <a:pPr marL="342900" indent="-342900" fontAlgn="t">
              <a:buFont typeface="Wingdings" pitchFamily="2" charset="2"/>
              <a:buChar char="ü"/>
            </a:pPr>
            <a:r>
              <a:rPr lang="en-US" b="1" dirty="0" smtClean="0"/>
              <a:t>2013</a:t>
            </a:r>
            <a:r>
              <a:rPr lang="en-US" dirty="0"/>
              <a:t> </a:t>
            </a:r>
            <a:r>
              <a:rPr lang="en-US" dirty="0" smtClean="0"/>
              <a:t>		GCS </a:t>
            </a:r>
            <a:r>
              <a:rPr lang="en-US" dirty="0"/>
              <a:t>was </a:t>
            </a:r>
            <a:r>
              <a:rPr lang="en-US" b="1" dirty="0"/>
              <a:t>one of only three districts </a:t>
            </a:r>
            <a:r>
              <a:rPr lang="en-US" dirty="0"/>
              <a:t>in the country to earn the </a:t>
            </a:r>
            <a:r>
              <a:rPr lang="en-US" dirty="0" smtClean="0"/>
              <a:t>		recognition </a:t>
            </a:r>
          </a:p>
          <a:p>
            <a:pPr fontAlgn="t"/>
            <a:endParaRPr lang="en-US" dirty="0" smtClean="0"/>
          </a:p>
          <a:p>
            <a:pPr marL="342900" indent="-342900" fontAlgn="t">
              <a:buFont typeface="Wingdings" pitchFamily="2" charset="2"/>
              <a:buChar char="ü"/>
            </a:pPr>
            <a:r>
              <a:rPr lang="en-US" b="1" dirty="0" smtClean="0"/>
              <a:t>2013 - 2016 	</a:t>
            </a:r>
            <a:r>
              <a:rPr lang="en-US" dirty="0" smtClean="0"/>
              <a:t>GCS is a </a:t>
            </a:r>
            <a:r>
              <a:rPr lang="en-US" b="1" dirty="0" smtClean="0"/>
              <a:t>North Carolina District of Character</a:t>
            </a:r>
          </a:p>
          <a:p>
            <a:pPr fontAlgn="t"/>
            <a:endParaRPr lang="en-US" b="1" dirty="0" smtClean="0"/>
          </a:p>
          <a:p>
            <a:pPr marL="342900" indent="-342900" fontAlgn="t">
              <a:buFont typeface="Wingdings" pitchFamily="2" charset="2"/>
              <a:buChar char="ü"/>
            </a:pPr>
            <a:r>
              <a:rPr lang="en-US" b="1" dirty="0" smtClean="0"/>
              <a:t>2014     	Sixteen</a:t>
            </a:r>
            <a:r>
              <a:rPr lang="en-US" dirty="0" smtClean="0"/>
              <a:t> GCS programs earned </a:t>
            </a:r>
            <a:r>
              <a:rPr lang="en-US" dirty="0"/>
              <a:t>national </a:t>
            </a:r>
            <a:r>
              <a:rPr lang="en-US" dirty="0" smtClean="0"/>
              <a:t>awards for </a:t>
            </a:r>
            <a:r>
              <a:rPr lang="en-US" b="1" dirty="0" smtClean="0"/>
              <a:t>“Promising 		Practices“ </a:t>
            </a:r>
            <a:r>
              <a:rPr lang="en-US" dirty="0" smtClean="0"/>
              <a:t>in character development  </a:t>
            </a:r>
          </a:p>
          <a:p>
            <a:pPr fontAlgn="t"/>
            <a:endParaRPr lang="en-US" dirty="0" smtClean="0"/>
          </a:p>
          <a:p>
            <a:pPr marL="342900" indent="-342900" fontAlgn="t">
              <a:buFont typeface="Wingdings" pitchFamily="2" charset="2"/>
              <a:buChar char="ü"/>
            </a:pPr>
            <a:r>
              <a:rPr lang="en-US" b="1" dirty="0" smtClean="0"/>
              <a:t>2014</a:t>
            </a:r>
            <a:r>
              <a:rPr lang="en-US" dirty="0" smtClean="0"/>
              <a:t> 		Recognized as a District of Distinction by </a:t>
            </a:r>
            <a:r>
              <a:rPr lang="en-US" b="1" dirty="0"/>
              <a:t>District </a:t>
            </a:r>
            <a:r>
              <a:rPr lang="en-US" b="1" dirty="0" smtClean="0"/>
              <a:t>			 	Administration</a:t>
            </a:r>
          </a:p>
          <a:p>
            <a:pPr fontAlgn="t"/>
            <a:endParaRPr lang="en-US" dirty="0" smtClean="0"/>
          </a:p>
          <a:p>
            <a:pPr marL="342900" indent="-342900" fontAlgn="t">
              <a:buFont typeface="Wingdings" pitchFamily="2" charset="2"/>
              <a:buChar char="ü"/>
            </a:pPr>
            <a:r>
              <a:rPr lang="en-US" b="1" dirty="0"/>
              <a:t>2015 	</a:t>
            </a:r>
            <a:r>
              <a:rPr lang="en-US" dirty="0" smtClean="0"/>
              <a:t>	Three </a:t>
            </a:r>
            <a:r>
              <a:rPr lang="en-US" dirty="0"/>
              <a:t>additional schools named a State School of Character </a:t>
            </a:r>
            <a:r>
              <a:rPr lang="en-US" dirty="0" smtClean="0"/>
              <a:t>		totaling </a:t>
            </a:r>
            <a:r>
              <a:rPr lang="en-US" dirty="0"/>
              <a:t>seven schools that carry this recognition</a:t>
            </a:r>
          </a:p>
          <a:p>
            <a:pPr marL="342900" indent="-342900" fontAlgn="t">
              <a:buFont typeface="Wingdings" pitchFamily="2" charset="2"/>
              <a:buChar char="ü"/>
            </a:pPr>
            <a:endParaRPr lang="en-US" sz="2400" dirty="0" smtClean="0"/>
          </a:p>
        </p:txBody>
      </p:sp>
    </p:spTree>
    <p:extLst>
      <p:ext uri="{BB962C8B-B14F-4D97-AF65-F5344CB8AC3E}">
        <p14:creationId xmlns:p14="http://schemas.microsoft.com/office/powerpoint/2010/main" val="1361773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Discipline data trends</a:t>
            </a:r>
            <a:endParaRPr lang="en-US" dirty="0"/>
          </a:p>
        </p:txBody>
      </p:sp>
      <p:graphicFrame>
        <p:nvGraphicFramePr>
          <p:cNvPr id="3" name="Chart 2"/>
          <p:cNvGraphicFramePr/>
          <p:nvPr>
            <p:extLst>
              <p:ext uri="{D42A27DB-BD31-4B8C-83A1-F6EECF244321}">
                <p14:modId xmlns:p14="http://schemas.microsoft.com/office/powerpoint/2010/main" val="374000836"/>
              </p:ext>
            </p:extLst>
          </p:nvPr>
        </p:nvGraphicFramePr>
        <p:xfrm>
          <a:off x="381000" y="990600"/>
          <a:ext cx="79248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00721" y="4038600"/>
            <a:ext cx="8077201" cy="2400657"/>
          </a:xfrm>
          <a:prstGeom prst="rect">
            <a:avLst/>
          </a:prstGeom>
          <a:noFill/>
        </p:spPr>
        <p:txBody>
          <a:bodyPr wrap="square" rtlCol="0">
            <a:spAutoFit/>
          </a:bodyPr>
          <a:lstStyle/>
          <a:p>
            <a:pPr>
              <a:lnSpc>
                <a:spcPct val="150000"/>
              </a:lnSpc>
            </a:pPr>
            <a:r>
              <a:rPr lang="en-US" sz="2000" b="1" dirty="0" smtClean="0">
                <a:solidFill>
                  <a:prstClr val="black"/>
                </a:solidFill>
                <a:cs typeface="Arial" pitchFamily="34" charset="0"/>
              </a:rPr>
              <a:t>Highlights</a:t>
            </a:r>
          </a:p>
          <a:p>
            <a:pPr marL="342900" indent="-342900">
              <a:lnSpc>
                <a:spcPct val="150000"/>
              </a:lnSpc>
              <a:buFont typeface="Arial" pitchFamily="34" charset="0"/>
              <a:buChar char="•"/>
            </a:pPr>
            <a:r>
              <a:rPr lang="en-US" sz="2000" dirty="0" smtClean="0">
                <a:solidFill>
                  <a:prstClr val="black"/>
                </a:solidFill>
                <a:cs typeface="Arial" pitchFamily="34" charset="0"/>
              </a:rPr>
              <a:t>The </a:t>
            </a:r>
            <a:r>
              <a:rPr lang="en-US" sz="2000" dirty="0">
                <a:solidFill>
                  <a:prstClr val="black"/>
                </a:solidFill>
                <a:cs typeface="Arial" pitchFamily="34" charset="0"/>
              </a:rPr>
              <a:t>number of </a:t>
            </a:r>
            <a:r>
              <a:rPr lang="en-US" sz="2000" dirty="0" smtClean="0">
                <a:solidFill>
                  <a:prstClr val="black"/>
                </a:solidFill>
                <a:cs typeface="Arial" pitchFamily="34" charset="0"/>
              </a:rPr>
              <a:t>OSS offenses </a:t>
            </a:r>
            <a:r>
              <a:rPr lang="en-US" sz="2000" dirty="0">
                <a:solidFill>
                  <a:prstClr val="black"/>
                </a:solidFill>
                <a:cs typeface="Arial" pitchFamily="34" charset="0"/>
              </a:rPr>
              <a:t>have decreased 24.2% since the 2007-08 school year.</a:t>
            </a:r>
          </a:p>
          <a:p>
            <a:pPr marL="285750" indent="-285750">
              <a:lnSpc>
                <a:spcPct val="150000"/>
              </a:lnSpc>
              <a:buFont typeface="Arial" pitchFamily="34" charset="0"/>
              <a:buChar char="•"/>
            </a:pPr>
            <a:r>
              <a:rPr lang="en-US" sz="2000" dirty="0" smtClean="0">
                <a:solidFill>
                  <a:prstClr val="black"/>
                </a:solidFill>
                <a:cs typeface="Arial" pitchFamily="34" charset="0"/>
              </a:rPr>
              <a:t>93.3% of GCS students </a:t>
            </a:r>
            <a:r>
              <a:rPr lang="en-US" sz="2000" b="1" u="sng" dirty="0" smtClean="0">
                <a:solidFill>
                  <a:prstClr val="black"/>
                </a:solidFill>
                <a:cs typeface="Arial" pitchFamily="34" charset="0"/>
              </a:rPr>
              <a:t>did not </a:t>
            </a:r>
            <a:r>
              <a:rPr lang="en-US" sz="2000" dirty="0" smtClean="0">
                <a:solidFill>
                  <a:prstClr val="black"/>
                </a:solidFill>
                <a:cs typeface="Arial" pitchFamily="34" charset="0"/>
              </a:rPr>
              <a:t>receive an out-of-school suspension (OSS) in 2012-13.</a:t>
            </a:r>
          </a:p>
        </p:txBody>
      </p:sp>
      <p:sp>
        <p:nvSpPr>
          <p:cNvPr id="5" name="Rectangle 4"/>
          <p:cNvSpPr/>
          <p:nvPr/>
        </p:nvSpPr>
        <p:spPr>
          <a:xfrm>
            <a:off x="228600" y="609600"/>
            <a:ext cx="6209777" cy="584775"/>
          </a:xfrm>
          <a:prstGeom prst="rect">
            <a:avLst/>
          </a:prstGeom>
        </p:spPr>
        <p:txBody>
          <a:bodyPr wrap="none">
            <a:spAutoFit/>
          </a:bodyPr>
          <a:lstStyle/>
          <a:p>
            <a:r>
              <a:rPr lang="en-US" sz="3200" b="1" dirty="0" smtClean="0">
                <a:solidFill>
                  <a:prstClr val="black"/>
                </a:solidFill>
              </a:rPr>
              <a:t>GCS Trends with Student Discipline </a:t>
            </a:r>
          </a:p>
        </p:txBody>
      </p:sp>
    </p:spTree>
    <p:extLst>
      <p:ext uri="{BB962C8B-B14F-4D97-AF65-F5344CB8AC3E}">
        <p14:creationId xmlns:p14="http://schemas.microsoft.com/office/powerpoint/2010/main" val="5875011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 Development Vision </a:t>
            </a:r>
            <a:endParaRPr lang="en-US" dirty="0"/>
          </a:p>
        </p:txBody>
      </p:sp>
      <p:sp>
        <p:nvSpPr>
          <p:cNvPr id="3" name="TextBox 2"/>
          <p:cNvSpPr txBox="1"/>
          <p:nvPr/>
        </p:nvSpPr>
        <p:spPr>
          <a:xfrm>
            <a:off x="3505200" y="1209495"/>
            <a:ext cx="4876800" cy="3477875"/>
          </a:xfrm>
          <a:prstGeom prst="rect">
            <a:avLst/>
          </a:prstGeom>
          <a:noFill/>
        </p:spPr>
        <p:txBody>
          <a:bodyPr wrap="square" rtlCol="0">
            <a:spAutoFit/>
          </a:bodyPr>
          <a:lstStyle/>
          <a:p>
            <a:r>
              <a:rPr lang="en-US" sz="3600" dirty="0"/>
              <a:t>“Intelligence plus character – that is </a:t>
            </a:r>
            <a:r>
              <a:rPr lang="en-US" sz="3600" dirty="0" smtClean="0"/>
              <a:t>the goal </a:t>
            </a:r>
            <a:r>
              <a:rPr lang="en-US" sz="3600" dirty="0"/>
              <a:t>of true education</a:t>
            </a:r>
            <a:r>
              <a:rPr lang="en-US" sz="3600" dirty="0" smtClean="0"/>
              <a:t>.”</a:t>
            </a:r>
          </a:p>
          <a:p>
            <a:endParaRPr lang="en-US" sz="4000" dirty="0"/>
          </a:p>
          <a:p>
            <a:pPr algn="r"/>
            <a:r>
              <a:rPr lang="en-US" sz="3200" dirty="0" smtClean="0"/>
              <a:t>- Dr. Martin Luther King, Jr.  </a:t>
            </a:r>
            <a:r>
              <a:rPr lang="en-US" sz="4000" dirty="0"/>
              <a:t/>
            </a:r>
            <a:br>
              <a:rPr lang="en-US" sz="4000" dirty="0"/>
            </a:br>
            <a:endParaRPr lang="en-US" sz="4000" dirty="0"/>
          </a:p>
        </p:txBody>
      </p:sp>
      <p:pic>
        <p:nvPicPr>
          <p:cNvPr id="4" name="Picture 3" descr="strategic-plan-cover.gif"/>
          <p:cNvPicPr>
            <a:picLocks noChangeAspect="1"/>
          </p:cNvPicPr>
          <p:nvPr/>
        </p:nvPicPr>
        <p:blipFill>
          <a:blip r:embed="rId3" cstate="print"/>
          <a:stretch>
            <a:fillRect/>
          </a:stretch>
        </p:blipFill>
        <p:spPr>
          <a:xfrm>
            <a:off x="457200" y="976132"/>
            <a:ext cx="3003104" cy="4129268"/>
          </a:xfrm>
          <a:prstGeom prst="rect">
            <a:avLst/>
          </a:prstGeom>
        </p:spPr>
      </p:pic>
    </p:spTree>
    <p:extLst>
      <p:ext uri="{BB962C8B-B14F-4D97-AF65-F5344CB8AC3E}">
        <p14:creationId xmlns:p14="http://schemas.microsoft.com/office/powerpoint/2010/main" val="2002615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381000"/>
            <a:ext cx="533400" cy="5867400"/>
          </a:xfrm>
        </p:spPr>
        <p:txBody>
          <a:bodyPr>
            <a:normAutofit fontScale="90000"/>
          </a:bodyPr>
          <a:lstStyle/>
          <a:p>
            <a:r>
              <a:rPr lang="en-US" b="1" dirty="0" smtClean="0"/>
              <a:t>Character Development Plan</a:t>
            </a:r>
            <a:r>
              <a:rPr lang="en-US" b="1" dirty="0"/>
              <a:t/>
            </a:r>
            <a:br>
              <a:rPr lang="en-US" b="1" dirty="0"/>
            </a:b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84313" y="1832113"/>
            <a:ext cx="7699375" cy="41275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8480" y="828040"/>
            <a:ext cx="7467600" cy="584775"/>
          </a:xfrm>
          <a:prstGeom prst="rect">
            <a:avLst/>
          </a:prstGeom>
          <a:noFill/>
        </p:spPr>
        <p:txBody>
          <a:bodyPr wrap="square" rtlCol="0">
            <a:spAutoFit/>
          </a:bodyPr>
          <a:lstStyle/>
          <a:p>
            <a:pPr algn="ctr"/>
            <a:r>
              <a:rPr lang="en-US" sz="3200" b="1" dirty="0" smtClean="0">
                <a:latin typeface="+mj-lt"/>
              </a:rPr>
              <a:t>Fundamentals of Character Development</a:t>
            </a:r>
            <a:endParaRPr lang="en-US" sz="3200" b="1" dirty="0">
              <a:latin typeface="+mj-lt"/>
            </a:endParaRPr>
          </a:p>
        </p:txBody>
      </p:sp>
    </p:spTree>
    <p:extLst>
      <p:ext uri="{BB962C8B-B14F-4D97-AF65-F5344CB8AC3E}">
        <p14:creationId xmlns:p14="http://schemas.microsoft.com/office/powerpoint/2010/main" val="375823262"/>
      </p:ext>
    </p:extLst>
  </p:cSld>
  <p:clrMapOvr>
    <a:masterClrMapping/>
  </p:clrMapOvr>
  <p:timing>
    <p:tnLst>
      <p:par>
        <p:cTn id="1" dur="indefinite" restart="never" nodeType="tmRoot"/>
      </p:par>
    </p:tnLst>
  </p:timing>
</p:sld>
</file>

<file path=ppt/theme/theme1.xml><?xml version="1.0" encoding="utf-8"?>
<a:theme xmlns:a="http://schemas.openxmlformats.org/drawingml/2006/main" name="Pitch Book">
  <a:themeElements>
    <a:clrScheme name="GCS">
      <a:dk1>
        <a:sysClr val="windowText" lastClr="000000"/>
      </a:dk1>
      <a:lt1>
        <a:sysClr val="window" lastClr="FFFFFF"/>
      </a:lt1>
      <a:dk2>
        <a:srgbClr val="646B86"/>
      </a:dk2>
      <a:lt2>
        <a:srgbClr val="C5D1D7"/>
      </a:lt2>
      <a:accent1>
        <a:srgbClr val="D16349"/>
      </a:accent1>
      <a:accent2>
        <a:srgbClr val="E2A02A"/>
      </a:accent2>
      <a:accent3>
        <a:srgbClr val="8CADAE"/>
      </a:accent3>
      <a:accent4>
        <a:srgbClr val="31406C"/>
      </a:accent4>
      <a:accent5>
        <a:srgbClr val="A1A32B"/>
      </a:accent5>
      <a:accent6>
        <a:srgbClr val="A92D3E"/>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3050</Words>
  <Application>Microsoft Office PowerPoint</Application>
  <PresentationFormat>On-screen Show (4:3)</PresentationFormat>
  <Paragraphs>251</Paragraphs>
  <Slides>18</Slides>
  <Notes>18</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Pitch Book</vt:lpstr>
      <vt:lpstr>Microsoft Excel 97-2003 Worksheet</vt:lpstr>
      <vt:lpstr>Transforming a school district through character Development </vt:lpstr>
      <vt:lpstr>GCS Diversity</vt:lpstr>
      <vt:lpstr>GCS Diversity</vt:lpstr>
      <vt:lpstr>Our vision: achieving educational excellence</vt:lpstr>
      <vt:lpstr>Guilford County schools proud! </vt:lpstr>
      <vt:lpstr>Guilford county schools proud!</vt:lpstr>
      <vt:lpstr>Discipline data trends</vt:lpstr>
      <vt:lpstr>Character Development Vision </vt:lpstr>
      <vt:lpstr>Character Development Plan </vt:lpstr>
      <vt:lpstr>Examples of Service learning </vt:lpstr>
      <vt:lpstr>Leading the Way</vt:lpstr>
      <vt:lpstr>Leading the Way</vt:lpstr>
      <vt:lpstr>Integrating Character</vt:lpstr>
      <vt:lpstr>GCS character development tiered support model</vt:lpstr>
      <vt:lpstr>Celebrating Success</vt:lpstr>
      <vt:lpstr>Celebrating Success</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2012-08-22T02:08:06Z</dcterms:created>
  <dcterms:modified xsi:type="dcterms:W3CDTF">2015-05-14T20:55:46Z</dcterms:modified>
</cp:coreProperties>
</file>